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6" r:id="rId3"/>
    <p:sldId id="287" r:id="rId4"/>
    <p:sldId id="266" r:id="rId5"/>
    <p:sldId id="275" r:id="rId6"/>
    <p:sldId id="276" r:id="rId7"/>
    <p:sldId id="277" r:id="rId8"/>
    <p:sldId id="288" r:id="rId9"/>
    <p:sldId id="279" r:id="rId10"/>
    <p:sldId id="281" r:id="rId11"/>
    <p:sldId id="289" r:id="rId12"/>
    <p:sldId id="280" r:id="rId13"/>
    <p:sldId id="290" r:id="rId14"/>
    <p:sldId id="283" r:id="rId15"/>
    <p:sldId id="284" r:id="rId16"/>
    <p:sldId id="285" r:id="rId17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54" d="100"/>
          <a:sy n="54" d="100"/>
        </p:scale>
        <p:origin x="480" y="5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01" y="18256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7174" y="716281"/>
            <a:ext cx="8064857" cy="769047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>
              <a:spcBef>
                <a:spcPts val="235"/>
              </a:spcBef>
            </a:pPr>
            <a:r>
              <a:rPr lang="en-US" sz="4800" spc="21" dirty="0" smtClean="0"/>
              <a:t>TARIXDAN HIKOYALAR</a:t>
            </a:r>
            <a:endParaRPr lang="en-US" sz="4800" dirty="0"/>
          </a:p>
        </p:txBody>
      </p:sp>
      <p:sp>
        <p:nvSpPr>
          <p:cNvPr id="6" name="object 6"/>
          <p:cNvSpPr/>
          <p:nvPr/>
        </p:nvSpPr>
        <p:spPr>
          <a:xfrm>
            <a:off x="901975" y="2513571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901975" y="4818856"/>
            <a:ext cx="709093" cy="1676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2061" y="719793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498" y="399256"/>
            <a:ext cx="1928872" cy="129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902031" y="851991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uz-Cyrl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72" y="2513571"/>
            <a:ext cx="8892430" cy="3981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170656"/>
            <a:ext cx="10639983" cy="1299928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7031" y="1444641"/>
            <a:ext cx="6019800" cy="5431615"/>
          </a:xfrm>
        </p:spPr>
        <p:txBody>
          <a:bodyPr/>
          <a:lstStyle/>
          <a:p>
            <a:r>
              <a:rPr lang="en-US" sz="3296" dirty="0"/>
              <a:t> </a:t>
            </a:r>
            <a:r>
              <a:rPr lang="uz-Latn-UZ" sz="4000" dirty="0" smtClean="0"/>
              <a:t>Sherdor madrasasi to‘rt burchakli va ikki qavatli.  Peshtoqqa qizg‘ish zarhal tusli sher oq ohuni quvib borayotgani tasvirlangan. Quyosh esa bodomqovoq, qiyiq ko‘zli qilib tasvirlangan.</a:t>
            </a:r>
            <a:endParaRPr lang="ru-RU" sz="4000" dirty="0"/>
          </a:p>
          <a:p>
            <a:endParaRPr lang="ru-RU" sz="3296" dirty="0"/>
          </a:p>
        </p:txBody>
      </p:sp>
      <p:sp>
        <p:nvSpPr>
          <p:cNvPr id="4" name="TextBox 3"/>
          <p:cNvSpPr txBox="1"/>
          <p:nvPr/>
        </p:nvSpPr>
        <p:spPr>
          <a:xfrm>
            <a:off x="2358231" y="246856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SHERDOR MADRASASI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309" y="1313656"/>
            <a:ext cx="5284521" cy="426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01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170656"/>
            <a:ext cx="10639983" cy="1299928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4631" y="1389856"/>
            <a:ext cx="6019800" cy="6047168"/>
          </a:xfrm>
        </p:spPr>
        <p:txBody>
          <a:bodyPr/>
          <a:lstStyle/>
          <a:p>
            <a:r>
              <a:rPr lang="en-US" sz="3296" dirty="0"/>
              <a:t> </a:t>
            </a:r>
            <a:r>
              <a:rPr lang="uz-Latn-UZ" sz="4000" dirty="0" smtClean="0"/>
              <a:t> Madrasa binosi masjid bezagiga ko‘p miqdorda oltin sarflangani uchun Tillakori nomini oldi. Bugungi kunda Registon maydonida mashhur “Sharq taronalari”xalqaro musiqiy festivali o‘tkazib kelinmoqda.</a:t>
            </a:r>
            <a:endParaRPr lang="ru-RU" sz="4000" dirty="0"/>
          </a:p>
          <a:p>
            <a:endParaRPr lang="ru-RU" sz="3296" dirty="0"/>
          </a:p>
        </p:txBody>
      </p:sp>
      <p:sp>
        <p:nvSpPr>
          <p:cNvPr id="4" name="TextBox 3"/>
          <p:cNvSpPr txBox="1"/>
          <p:nvPr/>
        </p:nvSpPr>
        <p:spPr>
          <a:xfrm>
            <a:off x="2358231" y="246856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TILLAKORI  MADRASASI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1" y="1766873"/>
            <a:ext cx="5486400" cy="35853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24483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46856"/>
            <a:ext cx="10639983" cy="738664"/>
          </a:xfrm>
        </p:spPr>
        <p:txBody>
          <a:bodyPr/>
          <a:lstStyle/>
          <a:p>
            <a:pPr algn="ctr"/>
            <a:r>
              <a:rPr lang="uz-Latn-UZ" sz="4800" dirty="0" smtClean="0"/>
              <a:t>ICHAN QAL’A</a:t>
            </a:r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417" y="1313656"/>
            <a:ext cx="6256814" cy="5909310"/>
          </a:xfrm>
        </p:spPr>
        <p:txBody>
          <a:bodyPr/>
          <a:lstStyle/>
          <a:p>
            <a:pPr algn="ctr"/>
            <a:r>
              <a:rPr lang="en-US" sz="3200" dirty="0"/>
              <a:t> </a:t>
            </a:r>
            <a:r>
              <a:rPr lang="uz-Latn-UZ" sz="3200" b="1" dirty="0" smtClean="0"/>
              <a:t>Jahonning durdona yodgorliklaridan biri bo‘lgan Ichan qal’a Xiva shahrining ichki qismidir.Uning maydoni 26 gektarni tashkil etadi.Unda 54 ta noyob tarixiy-me’moriy obida joylashgan.Qal’aga 4 ta darvoza “Bog‘cha darvoza”, ”Ota darvoza”, ”Polvon darvoza” va ”Tosh darvoza”lar orqali kirilgan.</a:t>
            </a:r>
            <a:endParaRPr lang="ru-RU" sz="3200" b="1" dirty="0"/>
          </a:p>
          <a:p>
            <a:pPr algn="ctr"/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431" y="1542256"/>
            <a:ext cx="5029200" cy="51247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545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46856"/>
            <a:ext cx="10639983" cy="738664"/>
          </a:xfrm>
        </p:spPr>
        <p:txBody>
          <a:bodyPr/>
          <a:lstStyle/>
          <a:p>
            <a:pPr algn="ctr"/>
            <a:r>
              <a:rPr lang="uz-Latn-UZ" sz="4800" dirty="0" smtClean="0"/>
              <a:t>ICHAN QAL’A</a:t>
            </a:r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417" y="1313656"/>
            <a:ext cx="5113814" cy="5478423"/>
          </a:xfrm>
        </p:spPr>
        <p:txBody>
          <a:bodyPr/>
          <a:lstStyle/>
          <a:p>
            <a:pPr algn="ctr"/>
            <a:r>
              <a:rPr lang="en-US" sz="3200" dirty="0"/>
              <a:t> </a:t>
            </a:r>
            <a:r>
              <a:rPr lang="uz-Latn-UZ" sz="3600" b="1" dirty="0" smtClean="0"/>
              <a:t>1961-yilda Ichan qal’a majmuasi muzeyga aylantirildi.1990-yilda esa xalqaro YUNESKO tashkilotining qarori bilan Ichan qal’a “Jahon madaniy merosi”royxatiga kiritildi.</a:t>
            </a:r>
            <a:endParaRPr lang="ru-RU" sz="3600" b="1" dirty="0"/>
          </a:p>
          <a:p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631" y="1269194"/>
            <a:ext cx="5887527" cy="48450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2712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399256"/>
            <a:ext cx="10639983" cy="1299928"/>
          </a:xfrm>
        </p:spPr>
        <p:txBody>
          <a:bodyPr/>
          <a:lstStyle/>
          <a:p>
            <a:pPr algn="ctr"/>
            <a:r>
              <a:rPr lang="uz-Latn-UZ" dirty="0" smtClean="0"/>
              <a:t>ATAMALAR MAZMUNINI BILIB OLING!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45440" y="1709880"/>
            <a:ext cx="3200400" cy="914400"/>
          </a:xfrm>
          <a:prstGeom prst="rect">
            <a:avLst/>
          </a:prstGeom>
          <a:solidFill>
            <a:srgbClr val="FFC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160631" y="2012388"/>
            <a:ext cx="97840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253831" y="1694656"/>
            <a:ext cx="5791200" cy="1077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Vafot etgan kishining jasadi qo‘yiladigan me’moriy inshoot.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5440" y="3294856"/>
            <a:ext cx="3200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160631" y="3509740"/>
            <a:ext cx="97840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253831" y="3119626"/>
            <a:ext cx="5740740" cy="15696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Pastdan yuqoriga qarab kichrayib boradigan tarzda qurilgan baland inshoot.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5440" y="4987149"/>
            <a:ext cx="3200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>
                <a:solidFill>
                  <a:schemeClr val="tx1"/>
                </a:solidFill>
              </a:rPr>
              <a:t>R</a:t>
            </a:r>
            <a:r>
              <a:rPr lang="uz-Latn-UZ" sz="4400" dirty="0" smtClean="0">
                <a:solidFill>
                  <a:schemeClr val="tx1"/>
                </a:solidFill>
              </a:rPr>
              <a:t>egiston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4160631" y="5199856"/>
            <a:ext cx="97840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253831" y="5037038"/>
            <a:ext cx="5791200" cy="1077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Sharq mamlakatlarida shaharning markaziy maydoni.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97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031" y="323056"/>
            <a:ext cx="11240634" cy="1204048"/>
          </a:xfrm>
        </p:spPr>
        <p:txBody>
          <a:bodyPr/>
          <a:lstStyle/>
          <a:p>
            <a:pPr algn="ctr"/>
            <a:r>
              <a:rPr lang="en-US" sz="3600" dirty="0" smtClean="0"/>
              <a:t>O‘ZBEKISTON RESPUBLIKASI KONSTITUTSIYASI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818" y="1558725"/>
            <a:ext cx="5180824" cy="4564711"/>
          </a:xfrm>
        </p:spPr>
        <p:txBody>
          <a:bodyPr/>
          <a:lstStyle/>
          <a:p>
            <a:r>
              <a:rPr lang="en-US" sz="3296" dirty="0"/>
              <a:t> - 49 - </a:t>
            </a:r>
            <a:r>
              <a:rPr lang="en-US" sz="3296" dirty="0" err="1"/>
              <a:t>modda:</a:t>
            </a:r>
            <a:r>
              <a:rPr lang="en-US" sz="3296" b="1" dirty="0" err="1"/>
              <a:t>Fuqarolar</a:t>
            </a:r>
            <a:r>
              <a:rPr lang="en-US" sz="3296" b="1" dirty="0"/>
              <a:t> </a:t>
            </a:r>
            <a:r>
              <a:rPr lang="en-US" sz="3296" b="1" dirty="0" err="1" smtClean="0"/>
              <a:t>O‘zbekiston</a:t>
            </a:r>
            <a:r>
              <a:rPr lang="en-US" sz="3296" b="1" dirty="0" smtClean="0"/>
              <a:t> </a:t>
            </a:r>
            <a:r>
              <a:rPr lang="en-US" sz="3296" b="1" dirty="0" err="1"/>
              <a:t>xalqining</a:t>
            </a:r>
            <a:r>
              <a:rPr lang="en-US" sz="3296" b="1" dirty="0"/>
              <a:t> </a:t>
            </a:r>
            <a:r>
              <a:rPr lang="en-US" sz="3296" b="1" dirty="0" err="1"/>
              <a:t>tarixiy</a:t>
            </a:r>
            <a:r>
              <a:rPr lang="en-US" sz="3296" b="1" dirty="0"/>
              <a:t>,    </a:t>
            </a:r>
            <a:r>
              <a:rPr lang="en-US" sz="3296" b="1" dirty="0" err="1"/>
              <a:t>ma’naviy</a:t>
            </a:r>
            <a:r>
              <a:rPr lang="en-US" sz="3296" b="1" dirty="0"/>
              <a:t> </a:t>
            </a:r>
            <a:r>
              <a:rPr lang="en-US" sz="3296" b="1" dirty="0" err="1"/>
              <a:t>va</a:t>
            </a:r>
            <a:r>
              <a:rPr lang="en-US" sz="3296" b="1" dirty="0"/>
              <a:t> </a:t>
            </a:r>
            <a:r>
              <a:rPr lang="en-US" sz="3296" b="1" dirty="0" err="1"/>
              <a:t>madaniy</a:t>
            </a:r>
            <a:r>
              <a:rPr lang="en-US" sz="3296" b="1" dirty="0"/>
              <a:t> </a:t>
            </a:r>
            <a:r>
              <a:rPr lang="en-US" sz="3296" b="1" dirty="0" err="1"/>
              <a:t>merosini</a:t>
            </a:r>
            <a:r>
              <a:rPr lang="en-US" sz="3296" b="1" dirty="0"/>
              <a:t> </a:t>
            </a:r>
            <a:r>
              <a:rPr lang="en-US" sz="3296" b="1" dirty="0" err="1"/>
              <a:t>avaylab</a:t>
            </a:r>
            <a:r>
              <a:rPr lang="en-US" sz="3296" b="1" dirty="0"/>
              <a:t> </a:t>
            </a:r>
            <a:r>
              <a:rPr lang="en-US" sz="3296" b="1" dirty="0" err="1"/>
              <a:t>asrashga</a:t>
            </a:r>
            <a:r>
              <a:rPr lang="en-US" sz="3296" b="1" dirty="0"/>
              <a:t> </a:t>
            </a:r>
            <a:r>
              <a:rPr lang="en-US" sz="3296" b="1" dirty="0" err="1"/>
              <a:t>majburdirlar</a:t>
            </a:r>
            <a:r>
              <a:rPr lang="en-US" sz="3296" b="1" dirty="0"/>
              <a:t>. </a:t>
            </a:r>
            <a:r>
              <a:rPr lang="en-US" sz="3296" b="1" dirty="0" err="1"/>
              <a:t>Madaniyat</a:t>
            </a:r>
            <a:r>
              <a:rPr lang="en-US" sz="3296" b="1" dirty="0"/>
              <a:t> </a:t>
            </a:r>
            <a:r>
              <a:rPr lang="en-US" sz="3296" b="1" dirty="0" err="1"/>
              <a:t>yodgorliklari</a:t>
            </a:r>
            <a:r>
              <a:rPr lang="en-US" sz="3296" b="1" dirty="0"/>
              <a:t> </a:t>
            </a:r>
            <a:r>
              <a:rPr lang="en-US" sz="3296" b="1" dirty="0" err="1"/>
              <a:t>davlat</a:t>
            </a:r>
            <a:r>
              <a:rPr lang="en-US" sz="3296" b="1" dirty="0"/>
              <a:t> </a:t>
            </a:r>
            <a:r>
              <a:rPr lang="en-US" sz="3296" b="1" dirty="0" err="1"/>
              <a:t>muhofazasidadir</a:t>
            </a:r>
            <a:r>
              <a:rPr lang="en-US" sz="3296" dirty="0"/>
              <a:t>.</a:t>
            </a:r>
            <a:endParaRPr lang="ru-RU" sz="3296" dirty="0"/>
          </a:p>
          <a:p>
            <a:endParaRPr lang="ru-RU" sz="3296" dirty="0"/>
          </a:p>
        </p:txBody>
      </p:sp>
      <p:pic>
        <p:nvPicPr>
          <p:cNvPr id="8194" name="Picture 2" descr="O'zbekiston Respublikasi Konstitutsiyasi (loti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98" y="1493344"/>
            <a:ext cx="3264181" cy="492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108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632" y="399256"/>
            <a:ext cx="11286220" cy="1231106"/>
          </a:xfrm>
        </p:spPr>
        <p:txBody>
          <a:bodyPr/>
          <a:lstStyle/>
          <a:p>
            <a:pPr algn="ctr"/>
            <a:r>
              <a:rPr lang="en-US" sz="3709" dirty="0" smtClean="0"/>
              <a:t> </a:t>
            </a:r>
            <a:r>
              <a:rPr lang="uz-Latn-UZ" sz="4000" dirty="0" smtClean="0"/>
              <a:t>MUSTAQIL  BAJARISH</a:t>
            </a:r>
            <a:r>
              <a:rPr lang="en-US" sz="4000" dirty="0" smtClean="0"/>
              <a:t> </a:t>
            </a:r>
            <a:r>
              <a:rPr lang="uz-Latn-UZ" sz="4000" dirty="0" smtClean="0"/>
              <a:t> </a:t>
            </a:r>
            <a:r>
              <a:rPr lang="en-US" sz="4000" dirty="0" smtClean="0"/>
              <a:t>UCHUN TOPSHIRIQ</a:t>
            </a:r>
            <a:r>
              <a:rPr lang="uz-Latn-UZ" sz="4000" dirty="0" smtClean="0"/>
              <a:t>: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77991" y="1787839"/>
            <a:ext cx="4709840" cy="4565865"/>
          </a:xfrm>
        </p:spPr>
        <p:txBody>
          <a:bodyPr/>
          <a:lstStyle/>
          <a:p>
            <a:pPr algn="ctr"/>
            <a:r>
              <a:rPr lang="en-US" sz="4945" dirty="0" err="1"/>
              <a:t>O‘zbekistondagi</a:t>
            </a:r>
            <a:r>
              <a:rPr lang="en-US" sz="4945" dirty="0"/>
              <a:t> </a:t>
            </a:r>
            <a:r>
              <a:rPr lang="en-US" sz="4945" dirty="0" err="1"/>
              <a:t>yana</a:t>
            </a:r>
            <a:r>
              <a:rPr lang="en-US" sz="4945" dirty="0"/>
              <a:t> </a:t>
            </a:r>
            <a:r>
              <a:rPr lang="en-US" sz="4945" dirty="0" err="1"/>
              <a:t>qaysi</a:t>
            </a:r>
            <a:r>
              <a:rPr lang="en-US" sz="4945" dirty="0"/>
              <a:t> </a:t>
            </a:r>
            <a:r>
              <a:rPr lang="en-US" sz="4945" dirty="0" err="1"/>
              <a:t>tarixiy</a:t>
            </a:r>
            <a:r>
              <a:rPr lang="en-US" sz="4945" dirty="0"/>
              <a:t> </a:t>
            </a:r>
            <a:r>
              <a:rPr lang="en-US" sz="4945" dirty="0" err="1"/>
              <a:t>yodgoliklarni</a:t>
            </a:r>
            <a:r>
              <a:rPr lang="en-US" sz="4945" dirty="0"/>
              <a:t> </a:t>
            </a:r>
            <a:r>
              <a:rPr lang="en-US" sz="4945" dirty="0" err="1"/>
              <a:t>bilasiz</a:t>
            </a:r>
            <a:r>
              <a:rPr lang="en-US" sz="4945" dirty="0"/>
              <a:t>?</a:t>
            </a:r>
            <a:endParaRPr lang="ru-RU" sz="4945" dirty="0"/>
          </a:p>
          <a:p>
            <a:pPr algn="ctr"/>
            <a:endParaRPr lang="ru-RU" sz="4945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9" y="1558856"/>
            <a:ext cx="4620126" cy="502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2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1879263" cy="1313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476" y="1662540"/>
            <a:ext cx="3959755" cy="34505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637" dirty="0">
                <a:latin typeface="Arial" panose="020B0604020202020204" pitchFamily="34" charset="0"/>
                <a:cs typeface="Arial" panose="020B0604020202020204" pitchFamily="34" charset="0"/>
              </a:rPr>
              <a:t>Vatanimizning poytaxti bo‘lgan Toshkent haqida hikoya yozing va oila a’zolaringizga o‘qib bering.</a:t>
            </a:r>
            <a:endParaRPr lang="ru-RU" sz="36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431" y="2056128"/>
            <a:ext cx="3429000" cy="29032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44631" y="1662540"/>
            <a:ext cx="3722574" cy="34724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1.Toshkentim-Boshkentim.</a:t>
            </a:r>
          </a:p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2.Ona shahrim-Toshkentim.</a:t>
            </a:r>
          </a:p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3.Toshkentim-faxrim.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2_544742298563379396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49031" y="5047456"/>
            <a:ext cx="25146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24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9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8256"/>
            <a:ext cx="11892489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8690" y="722410"/>
            <a:ext cx="8064857" cy="769047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>
              <a:spcBef>
                <a:spcPts val="235"/>
              </a:spcBef>
            </a:pPr>
            <a:r>
              <a:rPr lang="en-US" sz="4800" spc="21" dirty="0" smtClean="0"/>
              <a:t>TARIXDAN HIKOYALAR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-709179" y="2394074"/>
            <a:ext cx="12691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 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</a:t>
            </a:r>
            <a:r>
              <a:rPr lang="uz-Latn-U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ME’MORIY YODGORLIKLARI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231" y="3989604"/>
            <a:ext cx="6556551" cy="2986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762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4631" y="323056"/>
            <a:ext cx="1150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031" y="1847056"/>
            <a:ext cx="4495800" cy="12652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1.Ismoil Somoniy maqbarasi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6031" y="1847056"/>
            <a:ext cx="2667000" cy="12652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2.Minorayi Kalon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3262" y="4229947"/>
            <a:ext cx="2743200" cy="12652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3.Registon majmuasi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12240" y="4747281"/>
            <a:ext cx="3352800" cy="67877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4.Ichan qal’a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>
            <a:off x="5101431" y="2151856"/>
            <a:ext cx="2362200" cy="73500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Соединительная линия уступом 2048"/>
          <p:cNvCxnSpPr/>
          <p:nvPr/>
        </p:nvCxnSpPr>
        <p:spPr>
          <a:xfrm>
            <a:off x="10283031" y="2141902"/>
            <a:ext cx="1143000" cy="744954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Соединительная линия уступом 2052"/>
          <p:cNvCxnSpPr/>
          <p:nvPr/>
        </p:nvCxnSpPr>
        <p:spPr>
          <a:xfrm>
            <a:off x="4846921" y="4615118"/>
            <a:ext cx="2234860" cy="622982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Соединительная линия уступом 2057"/>
          <p:cNvCxnSpPr/>
          <p:nvPr/>
        </p:nvCxnSpPr>
        <p:spPr>
          <a:xfrm>
            <a:off x="528665" y="4289796"/>
            <a:ext cx="1422230" cy="650644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26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832" y="323056"/>
            <a:ext cx="10940966" cy="553998"/>
          </a:xfrm>
        </p:spPr>
        <p:txBody>
          <a:bodyPr/>
          <a:lstStyle/>
          <a:p>
            <a:pPr algn="ctr"/>
            <a:r>
              <a:rPr lang="en-US" sz="3600" dirty="0" smtClean="0"/>
              <a:t>ISMOIL SOMONIY MAQBARASI</a:t>
            </a:r>
            <a:r>
              <a:rPr lang="uz-Latn-UZ" sz="3600" dirty="0" smtClean="0"/>
              <a:t> </a:t>
            </a:r>
            <a:r>
              <a:rPr lang="en-US" sz="3600" dirty="0" smtClean="0"/>
              <a:t>(IX - XII ASRLAR)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832" y="1508199"/>
            <a:ext cx="5352720" cy="4834657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648"/>
              </a:spcAft>
            </a:pPr>
            <a:r>
              <a:rPr lang="uz-Latn-UZ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Buyuk davlat arbobi Ismoil Somoniy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maqbarani </a:t>
            </a:r>
            <a:r>
              <a:rPr lang="en-US" sz="36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Bux</a:t>
            </a:r>
            <a:r>
              <a:rPr lang="uz-Latn-UZ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oroda  IX asrda qurdirgan.Maqbaraning to‘rt tomoni deyarli bir xil o‘lcham va bir xil ko‘rinishdadir.</a:t>
            </a:r>
            <a:endParaRPr lang="ru-RU" sz="3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552" y="1508198"/>
            <a:ext cx="5943600" cy="48346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3565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738664"/>
          </a:xfrm>
        </p:spPr>
        <p:txBody>
          <a:bodyPr/>
          <a:lstStyle/>
          <a:p>
            <a:pPr algn="ctr"/>
            <a:r>
              <a:rPr lang="uz-Latn-UZ" sz="4800" dirty="0" smtClean="0"/>
              <a:t>MINORAYI  KALON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296069" y="1389856"/>
            <a:ext cx="4652962" cy="50167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Minorayi Kalon Buxoro shahrida bunyod etilgan eng go‘zal me’moriy yodgorlikdir.Uni Movarounnahr hukmdori Arslonxon 1127-yilda qurdirdi.Minoraning poydevori yer sathidan    9 metr chuqurlikda joylashgan.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993" y="1228139"/>
            <a:ext cx="6700838" cy="4740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54150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91631" y="246856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REGISTON MAJMUASI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831" y="1320145"/>
            <a:ext cx="4800600" cy="563231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Registon - bu shaharning markaziy maydoni deganidir.Keyinchalik Registon maydonida Ulug‘bek,Sherdor va Tillakori madrasalaridan iborat me’moriy majmua bunyod etildi.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231" y="1828257"/>
            <a:ext cx="6172200" cy="42097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759660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0631" y="246856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 MADRASASI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831" y="1313656"/>
            <a:ext cx="5105400" cy="563231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Ulug ‘bek madrasasi     XV asrda qurildi.U ikki qavatli bo‘lib, atrofi hujra va darsxonalar bilan o‘ralgan.Sherdor va Tillakori madrasalari esa XVIII asrda Samarqand hokimi Yalangto‘sh Bahodir tomonidan qurdirildi.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431" y="1262283"/>
            <a:ext cx="6172441" cy="46233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361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358892"/>
            <a:ext cx="10639983" cy="649964"/>
          </a:xfrm>
        </p:spPr>
        <p:txBody>
          <a:bodyPr/>
          <a:lstStyle/>
          <a:p>
            <a:pPr algn="ctr"/>
            <a:r>
              <a:rPr lang="en-US" dirty="0" smtClean="0"/>
              <a:t>ULUG‘BEK RASADXONASI (1424 - 1429)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818" y="2029710"/>
            <a:ext cx="3610877" cy="4439036"/>
          </a:xfrm>
        </p:spPr>
        <p:txBody>
          <a:bodyPr/>
          <a:lstStyle/>
          <a:p>
            <a:r>
              <a:rPr lang="en-US" sz="4121" dirty="0"/>
              <a:t> - </a:t>
            </a:r>
            <a:r>
              <a:rPr lang="en-US" sz="4121" dirty="0" err="1"/>
              <a:t>Obirahmat</a:t>
            </a:r>
            <a:r>
              <a:rPr lang="en-US" sz="4121" dirty="0"/>
              <a:t> </a:t>
            </a:r>
            <a:r>
              <a:rPr lang="en-US" sz="4121" dirty="0" err="1"/>
              <a:t>anhori</a:t>
            </a:r>
            <a:r>
              <a:rPr lang="en-US" sz="4121" dirty="0"/>
              <a:t> </a:t>
            </a:r>
            <a:r>
              <a:rPr lang="en-US" sz="4121" dirty="0" err="1"/>
              <a:t>bo‘yida</a:t>
            </a:r>
            <a:r>
              <a:rPr lang="en-US" sz="4121" dirty="0"/>
              <a:t> </a:t>
            </a:r>
            <a:r>
              <a:rPr lang="en-US" sz="4121" dirty="0" err="1"/>
              <a:t>qurilgan</a:t>
            </a:r>
            <a:endParaRPr lang="ru-RU" sz="4121" dirty="0"/>
          </a:p>
          <a:p>
            <a:r>
              <a:rPr lang="en-US" sz="4121" dirty="0"/>
              <a:t> - ”</a:t>
            </a:r>
            <a:r>
              <a:rPr lang="en-US" sz="4121" dirty="0" err="1"/>
              <a:t>Ziji</a:t>
            </a:r>
            <a:r>
              <a:rPr lang="en-US" sz="4121" dirty="0"/>
              <a:t> </a:t>
            </a:r>
            <a:r>
              <a:rPr lang="en-US" sz="4121" dirty="0" err="1"/>
              <a:t>jadidi</a:t>
            </a:r>
            <a:r>
              <a:rPr lang="en-US" sz="4121" dirty="0"/>
              <a:t> </a:t>
            </a:r>
            <a:r>
              <a:rPr lang="en-US" sz="4121" dirty="0" err="1"/>
              <a:t>Ko‘ragoniy</a:t>
            </a:r>
            <a:r>
              <a:rPr lang="en-US" sz="4121" dirty="0"/>
              <a:t>“ </a:t>
            </a:r>
            <a:r>
              <a:rPr lang="en-US" sz="4121" dirty="0" err="1" smtClean="0"/>
              <a:t>asari</a:t>
            </a:r>
            <a:r>
              <a:rPr lang="uz-Latn-UZ" sz="4121" dirty="0" smtClean="0"/>
              <a:t>.</a:t>
            </a:r>
            <a:endParaRPr lang="ru-RU" sz="4121" dirty="0"/>
          </a:p>
          <a:p>
            <a:endParaRPr lang="ru-RU" sz="4121" dirty="0"/>
          </a:p>
        </p:txBody>
      </p:sp>
      <p:pic>
        <p:nvPicPr>
          <p:cNvPr id="3074" name="Picture 2" descr="Ulug'bek rasadxonasi. » СКАЧАТЬ РЕФЕРАТ НА ЛЮБУЮ ТЕМУ, БЕСПЛАТ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726" y="1636185"/>
            <a:ext cx="3079537" cy="46170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031" y="1654441"/>
            <a:ext cx="4267200" cy="4598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645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379</Words>
  <Application>Microsoft Office PowerPoint</Application>
  <PresentationFormat>Произвольный</PresentationFormat>
  <Paragraphs>47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TARIXDAN HIKOYALAR</vt:lpstr>
      <vt:lpstr>Презентация PowerPoint</vt:lpstr>
      <vt:lpstr>TARIXDAN HIKOYALAR</vt:lpstr>
      <vt:lpstr>Презентация PowerPoint</vt:lpstr>
      <vt:lpstr>ISMOIL SOMONIY MAQBARASI (IX - XII ASRLAR)</vt:lpstr>
      <vt:lpstr>MINORAYI  KALON</vt:lpstr>
      <vt:lpstr>Презентация PowerPoint</vt:lpstr>
      <vt:lpstr>Презентация PowerPoint</vt:lpstr>
      <vt:lpstr>ULUG‘BEK RASADXONASI (1424 - 1429)</vt:lpstr>
      <vt:lpstr> </vt:lpstr>
      <vt:lpstr> </vt:lpstr>
      <vt:lpstr>ICHAN QAL’A </vt:lpstr>
      <vt:lpstr>ICHAN QAL’A </vt:lpstr>
      <vt:lpstr>ATAMALAR MAZMUNINI BILIB OLING! </vt:lpstr>
      <vt:lpstr>O‘ZBEKISTON RESPUBLIKASI KONSTITUTSIYASI </vt:lpstr>
      <vt:lpstr> MUSTAQIL  BAJARISH 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Учетная запись Майкрософт</cp:lastModifiedBy>
  <cp:revision>106</cp:revision>
  <dcterms:created xsi:type="dcterms:W3CDTF">2020-04-13T08:06:06Z</dcterms:created>
  <dcterms:modified xsi:type="dcterms:W3CDTF">2021-03-10T05:11:30Z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