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</p:sldMasterIdLst>
  <p:notesMasterIdLst>
    <p:notesMasterId r:id="rId18"/>
  </p:notesMasterIdLst>
  <p:sldIdLst>
    <p:sldId id="400" r:id="rId4"/>
    <p:sldId id="413" r:id="rId5"/>
    <p:sldId id="404" r:id="rId6"/>
    <p:sldId id="390" r:id="rId7"/>
    <p:sldId id="386" r:id="rId8"/>
    <p:sldId id="359" r:id="rId9"/>
    <p:sldId id="405" r:id="rId10"/>
    <p:sldId id="406" r:id="rId11"/>
    <p:sldId id="408" r:id="rId12"/>
    <p:sldId id="409" r:id="rId13"/>
    <p:sldId id="411" r:id="rId14"/>
    <p:sldId id="402" r:id="rId15"/>
    <p:sldId id="384" r:id="rId16"/>
    <p:sldId id="331" r:id="rId1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99"/>
    <a:srgbClr val="5568FD"/>
    <a:srgbClr val="1B00C0"/>
    <a:srgbClr val="FFCCCC"/>
    <a:srgbClr val="CC3399"/>
    <a:srgbClr val="FF33CC"/>
    <a:srgbClr val="FF66CC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284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0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7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8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4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4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73028"/>
            <a:ext cx="1413303" cy="7641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4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7669" y="1670542"/>
            <a:ext cx="514206" cy="12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7669" y="3460955"/>
            <a:ext cx="524038" cy="12880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45" y="1670543"/>
            <a:ext cx="5457123" cy="31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9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075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YAKUNLANISHI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142" y="979718"/>
            <a:ext cx="421229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50850" algn="just"/>
            <a:r>
              <a:rPr lang="uz-Latn-UZ" sz="2000" dirty="0" smtClean="0">
                <a:latin typeface="Arial" pitchFamily="34" charset="0"/>
                <a:cs typeface="Arial" pitchFamily="34" charset="0"/>
              </a:rPr>
              <a:t>AQSH va Buyuk Britaniyaning birlashgan qo‘shini Germaniyaning ittifoqchisi Italiyani taslim bo‘lishga majbur etdi.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142" y="2707459"/>
            <a:ext cx="4212294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50850" algn="just"/>
            <a:r>
              <a:rPr lang="uz-Latn-UZ" sz="2000" dirty="0" smtClean="0">
                <a:latin typeface="Arial" pitchFamily="34" charset="0"/>
                <a:cs typeface="Arial" pitchFamily="34" charset="0"/>
              </a:rPr>
              <a:t>1945-yilda Adolf Gitler va uning ayrim safdoshlari o’z jonlariga qasd qilishdi.1945-yil 8-may kuni Germaniya so‘zsiz taslim bo‘ldi. 1945-yil 2-sentabrda Yaponiya taslim </a:t>
            </a:r>
            <a:r>
              <a:rPr lang="uz-Latn-UZ" sz="2000" dirty="0" smtClean="0">
                <a:latin typeface="Arial" pitchFamily="34" charset="0"/>
                <a:cs typeface="Arial" pitchFamily="34" charset="0"/>
              </a:rPr>
              <a:t>bo‘ldi,shu </a:t>
            </a:r>
            <a:r>
              <a:rPr lang="uz-Latn-UZ" sz="2000" dirty="0" smtClean="0">
                <a:latin typeface="Arial" pitchFamily="34" charset="0"/>
                <a:cs typeface="Arial" pitchFamily="34" charset="0"/>
              </a:rPr>
              <a:t>bilan Ikkinchi jahon </a:t>
            </a:r>
            <a:r>
              <a:rPr lang="uz-Latn-UZ" sz="2000" dirty="0" smtClean="0">
                <a:latin typeface="Arial" pitchFamily="34" charset="0"/>
                <a:cs typeface="Arial" pitchFamily="34" charset="0"/>
              </a:rPr>
              <a:t>urushi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dirty="0" smtClean="0">
                <a:latin typeface="Arial" pitchFamily="34" charset="0"/>
                <a:cs typeface="Arial" pitchFamily="34" charset="0"/>
              </a:rPr>
              <a:t>tugadi</a:t>
            </a:r>
            <a:r>
              <a:rPr lang="uz-Latn-UZ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2" y="1508222"/>
            <a:ext cx="3790626" cy="27099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02" y="1450241"/>
            <a:ext cx="3933467" cy="2910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20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FOJIALI OQIBATLARI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65" y="1002511"/>
            <a:ext cx="4986042" cy="304698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8650" algn="just"/>
            <a:r>
              <a:rPr lang="uz-Latn-UZ" sz="2400" dirty="0" smtClean="0">
                <a:latin typeface="Arial" pitchFamily="34" charset="0"/>
                <a:cs typeface="Arial" pitchFamily="34" charset="0"/>
              </a:rPr>
              <a:t>Urushda 60 dan ortiq davlat qatnashdi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 Olti yil ichida 60 mln.dan ortiq kishi halok bo ‘ldi. 90 mln.dan ko‘p kishi esa yarador va mayib-majruh bo‘lib qoldi. O‘lim lagerlarida 16 mln.nafari azob-uqubatlarda o‘lib ketishdi.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628650"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88" y="1161992"/>
            <a:ext cx="3191263" cy="3054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34" y="1169655"/>
            <a:ext cx="3268317" cy="3046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65" y="4198382"/>
            <a:ext cx="4986042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Hech kim va hech narsa unutilmaydi!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20"/>
            <a:ext cx="9143999" cy="94949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JINOYAT JAZOSIZ QOLMAYDI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6310" y="2067550"/>
            <a:ext cx="2753032" cy="2202425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1946-yilda bu jinoyatning omon qolgan aybdorlari ustidan xalqaro sud hukmi o‘qildi.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20697" y="1707976"/>
            <a:ext cx="2900516" cy="230919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Jinoyatchilarning   12 nafari o‘lim jazosiga,  </a:t>
            </a:r>
            <a:r>
              <a:rPr lang="uz-Latn-U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olganlariga uzoq muddatli yoki umrbod qamoq jazosi belgilandi.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56155" y="1035164"/>
            <a:ext cx="2290916" cy="20647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Nyurenberg sudi</a:t>
            </a:r>
          </a:p>
          <a:p>
            <a:pPr algn="ctr"/>
            <a:r>
              <a:rPr lang="uz-Latn-UZ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1945-yil 20- noyabr</a:t>
            </a:r>
          </a:p>
          <a:p>
            <a:pPr algn="ctr"/>
            <a:r>
              <a:rPr lang="uz-Latn-UZ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1946-yil 1- oktabr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NYURENBERG  SUDI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256282"/>
            <a:ext cx="4080388" cy="3261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6" y="1256282"/>
            <a:ext cx="4199195" cy="32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16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64343"/>
              </p:ext>
            </p:extLst>
          </p:nvPr>
        </p:nvGraphicFramePr>
        <p:xfrm>
          <a:off x="255640" y="973400"/>
          <a:ext cx="8455740" cy="374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02">
                  <a:extLst>
                    <a:ext uri="{9D8B030D-6E8A-4147-A177-3AD203B41FA5}">
                      <a16:colId xmlns:a16="http://schemas.microsoft.com/office/drawing/2014/main" val="2800664885"/>
                    </a:ext>
                  </a:extLst>
                </a:gridCol>
                <a:gridCol w="3470787">
                  <a:extLst>
                    <a:ext uri="{9D8B030D-6E8A-4147-A177-3AD203B41FA5}">
                      <a16:colId xmlns:a16="http://schemas.microsoft.com/office/drawing/2014/main" val="3283282242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2701774176"/>
                    </a:ext>
                  </a:extLst>
                </a:gridCol>
                <a:gridCol w="2113935">
                  <a:extLst>
                    <a:ext uri="{9D8B030D-6E8A-4147-A177-3AD203B41FA5}">
                      <a16:colId xmlns:a16="http://schemas.microsoft.com/office/drawing/2014/main" val="2691699778"/>
                    </a:ext>
                  </a:extLst>
                </a:gridCol>
              </a:tblGrid>
              <a:tr h="588296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 jahon urushi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Ikkinchi jahon urushi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32146"/>
                  </a:ext>
                </a:extLst>
              </a:tr>
              <a:tr h="588296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Urushning boshlangan yili va sanasi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58453"/>
                  </a:ext>
                </a:extLst>
              </a:tr>
              <a:tr h="588296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 qanday boshlandi?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650273"/>
                  </a:ext>
                </a:extLst>
              </a:tr>
              <a:tr h="588296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Urushda ishtirok etgan asosiy davlatlar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51185"/>
                  </a:ext>
                </a:extLst>
              </a:tr>
              <a:tr h="588296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 natijalari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84872"/>
                  </a:ext>
                </a:extLst>
              </a:tr>
              <a:tr h="588296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Urushning fojiali oqibatlari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2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6936"/>
              </p:ext>
            </p:extLst>
          </p:nvPr>
        </p:nvGraphicFramePr>
        <p:xfrm>
          <a:off x="167149" y="963560"/>
          <a:ext cx="8878527" cy="373601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1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4202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Birinchi</a:t>
                      </a:r>
                      <a:r>
                        <a:rPr lang="en-US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jahon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urushi</a:t>
                      </a:r>
                      <a:r>
                        <a:rPr lang="en-US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kelib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chiqishiga</a:t>
                      </a:r>
                      <a:endParaRPr lang="en-US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ababchi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bo‘lgan</a:t>
                      </a:r>
                      <a:r>
                        <a:rPr lang="en-US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davlat</a:t>
                      </a:r>
                      <a:endParaRPr lang="en-US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guruhlar</a:t>
                      </a:r>
                      <a:r>
                        <a:rPr lang="en-US" sz="2000" kern="1200" baseline="0" dirty="0" err="1" smtClean="0"/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Urushning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boshlangan</a:t>
                      </a:r>
                      <a:endParaRPr lang="en-US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tugagan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yillari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Urushning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dunyo</a:t>
                      </a:r>
                      <a:endParaRPr lang="en-US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alqlariga</a:t>
                      </a:r>
                      <a:r>
                        <a:rPr lang="uz-Latn-UZ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keltirgan</a:t>
                      </a:r>
                      <a:endParaRPr lang="en-US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fojialari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54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Germaniya, Avstriya-Vengriya, Italiya, Buyuk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Britaniya, Fransiya, Rossiya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1914-yil boshlanib, 1918-yilda tugagan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Urushda 10 million kishi halok bo‘ldi. 20 million kishi esa yarador, mayib-majruh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bo‘lib qoldi.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78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USTAHKAMLASH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6580" y="1672102"/>
            <a:ext cx="7895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 algn="ctr">
              <a:spcBef>
                <a:spcPts val="154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 JAHON URUSHI</a:t>
            </a:r>
            <a:endParaRPr lang="uz-Latn-UZ" sz="3200" b="1" spc="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773" y="1672103"/>
            <a:ext cx="491613" cy="1255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0773" y="3510601"/>
            <a:ext cx="491613" cy="1189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1" y="2178219"/>
            <a:ext cx="5486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61764" y="1376516"/>
            <a:ext cx="2070157" cy="127819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jahon urushining sabablari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77729" y="1376516"/>
            <a:ext cx="2143432" cy="127819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borishi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965291" y="1376516"/>
            <a:ext cx="1976284" cy="127819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fojiali oqibatlari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148053" y="1376516"/>
            <a:ext cx="1809134" cy="127819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Jinoyat jazosiz qolmaydi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08" y="2925156"/>
            <a:ext cx="1965192" cy="1205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0" y="2950706"/>
            <a:ext cx="1879929" cy="1184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68" y="2907716"/>
            <a:ext cx="1873130" cy="122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66" y="2907715"/>
            <a:ext cx="1552308" cy="122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549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98176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JAHON URUSHINING BOSHLANISHI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86" y="1124259"/>
            <a:ext cx="3072969" cy="3477875"/>
          </a:xfrm>
          <a:prstGeom prst="rect">
            <a:avLst/>
          </a:prstGeom>
          <a:solidFill>
            <a:srgbClr val="FFCCCC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1933 - yilda Germaniyada nemslarning boshqa xalqlar ustidan hukmronlik qilishini da’vo qiluvchilar hokimiyat tepasiga kelishdi.</a:t>
            </a:r>
          </a:p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Ularning yolboshchisi Adolf Gitler mamlakatda o‘zining yakka hukmronligini o‘rnatdi.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013" y="1124259"/>
            <a:ext cx="3052417" cy="3477875"/>
          </a:xfrm>
          <a:prstGeom prst="rect">
            <a:avLst/>
          </a:prstGeom>
          <a:solidFill>
            <a:srgbClr val="FFCCCC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Adolf Gitler o‘z oldiga Birinchi jahon urushidagi mag‘lubiyat uchun g‘oliblardan o‘ch olish, dunyonini bo‘lib olish, butun Yevropani bo‘ysundirish, so‘ngra dunyoda hukmron</a:t>
            </a:r>
          </a:p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bo‘lib olish maqsadini qo‘ydi.Italiya va Yaponiya bilan ittifoq tuzdi.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6" y="1376833"/>
            <a:ext cx="2821858" cy="29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 TUTING!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49910" y="1160209"/>
            <a:ext cx="4640825" cy="3904635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Gitler Germaniyasining dunyoda hukmron bo‘lib olishga intilishi Ikkinchi jahon urushining asosiy sababi bo‘ldi.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JAHON URUSHINING BOSHLANISHI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053" y="1019215"/>
            <a:ext cx="7197212" cy="397031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ctr"/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1939 - yilning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1 - sentabrida Germaniya Polshaga hujum qildi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 Bunga javoban, Buyuk Britaniya va Fransiya Germaniyaga qarsi urush e’lon qildi. Shu tariqa Ikkinchi jahon urushi boshlanib ketdi. Buyuk Britaniya, Fransiya va sobiq Sovet Ittifoqi o‘zaro qarama-qarshiliklar hamda ishonchsizliklar tufayli urushning oldini ola olmadilar.Polsha 17 kunda taslim bo‘ldi.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BORISHI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63" y="1014508"/>
            <a:ext cx="5409211" cy="2308324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8650" algn="just"/>
            <a:r>
              <a:rPr lang="uz-Latn-UZ" sz="2000" b="1" dirty="0" smtClean="0">
                <a:latin typeface="Arial" pitchFamily="34" charset="0"/>
                <a:cs typeface="Arial" pitchFamily="34" charset="0"/>
              </a:rPr>
              <a:t>Germaniya qisqa muddat ichida deyarli butun G‘arbiy Yevropa davlatlarini bosib oldi.1940-yilda Fransiyani ham tor-mor etdi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Latn-UZ" sz="2000" b="1" dirty="0" smtClean="0">
                <a:latin typeface="Arial" pitchFamily="34" charset="0"/>
                <a:cs typeface="Arial" pitchFamily="34" charset="0"/>
              </a:rPr>
              <a:t>Buyuk Britaniyani bosib ololmadi. 1941 - yil 22-iyunida sobiq Sovet Ittifoqiga hujum qildi.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indent="628650"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64" y="3643995"/>
            <a:ext cx="5409211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8650" algn="just"/>
            <a:r>
              <a:rPr lang="uz-Latn-UZ" sz="2000" b="1" dirty="0" smtClean="0">
                <a:latin typeface="Arial" pitchFamily="34" charset="0"/>
                <a:cs typeface="Arial" pitchFamily="34" charset="0"/>
              </a:rPr>
              <a:t>Dekabr oyida Yaponiya Tinch okeanida AQSH ga qarshi urush harakatlarini boshlab yubordi.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92" y="1357005"/>
            <a:ext cx="3252193" cy="3119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91" y="1357004"/>
            <a:ext cx="3252194" cy="31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075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1941-yil  22-iyun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47" y="1085804"/>
            <a:ext cx="4411709" cy="19389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850" algn="just"/>
            <a:r>
              <a:rPr lang="uz-Latn-UZ" sz="2400" dirty="0" smtClean="0">
                <a:latin typeface="Arial" pitchFamily="34" charset="0"/>
                <a:cs typeface="Arial" pitchFamily="34" charset="0"/>
              </a:rPr>
              <a:t>Moskva ostonasidagi janglar.Sobiq Sovet Ittifoqi qo‘shinlarinig qaqshatqich zarbalari ostida dushman qo‘shinlarining chekinishi.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43" y="3248219"/>
            <a:ext cx="4298693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850" algn="just"/>
            <a:r>
              <a:rPr lang="uz-Latn-UZ" sz="2400" dirty="0" smtClean="0">
                <a:latin typeface="Arial" pitchFamily="34" charset="0"/>
                <a:cs typeface="Arial" pitchFamily="34" charset="0"/>
              </a:rPr>
              <a:t>Ayni payta sobiq Sovet Ittifoqi, AQSH va Buyuk Britaniya Germaniyaga qarshi ittifoq tuzishdi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7" y="1189703"/>
            <a:ext cx="4385187" cy="29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485</Words>
  <Application>Microsoft Office PowerPoint</Application>
  <PresentationFormat>Экран (16:9)</PresentationFormat>
  <Paragraphs>73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IKKINCHI JAHON URUSHINING BOSHLANISHI</vt:lpstr>
      <vt:lpstr>YODDA  TUTING!</vt:lpstr>
      <vt:lpstr>BIRINCHI JAHON URUSHINING BOSHLANISHI</vt:lpstr>
      <vt:lpstr>URUSHNING BORISHI</vt:lpstr>
      <vt:lpstr>1941-yil  22-iyun</vt:lpstr>
      <vt:lpstr>URUSHNING YAKUNLANISHI</vt:lpstr>
      <vt:lpstr>URUSHNING FOJIALI OQIBATLARI</vt:lpstr>
      <vt:lpstr>JINOYAT JAZOSIZ QOLMAYDI </vt:lpstr>
      <vt:lpstr>NYURENBERG  SUDI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615</cp:revision>
  <dcterms:created xsi:type="dcterms:W3CDTF">2020-04-11T16:25:36Z</dcterms:created>
  <dcterms:modified xsi:type="dcterms:W3CDTF">2021-01-23T07:26:00Z</dcterms:modified>
</cp:coreProperties>
</file>