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66" r:id="rId2"/>
    <p:sldId id="265" r:id="rId3"/>
    <p:sldId id="494" r:id="rId4"/>
    <p:sldId id="487" r:id="rId5"/>
    <p:sldId id="511" r:id="rId6"/>
    <p:sldId id="497" r:id="rId7"/>
    <p:sldId id="486" r:id="rId8"/>
    <p:sldId id="492" r:id="rId9"/>
    <p:sldId id="493" r:id="rId10"/>
    <p:sldId id="488" r:id="rId11"/>
    <p:sldId id="496" r:id="rId12"/>
    <p:sldId id="527" r:id="rId13"/>
    <p:sldId id="524" r:id="rId14"/>
    <p:sldId id="525" r:id="rId15"/>
    <p:sldId id="526" r:id="rId16"/>
    <p:sldId id="512" r:id="rId17"/>
    <p:sldId id="478" r:id="rId18"/>
    <p:sldId id="513" r:id="rId19"/>
    <p:sldId id="495" r:id="rId20"/>
    <p:sldId id="515" r:id="rId21"/>
    <p:sldId id="500" r:id="rId22"/>
    <p:sldId id="516" r:id="rId23"/>
    <p:sldId id="508" r:id="rId24"/>
    <p:sldId id="518" r:id="rId25"/>
    <p:sldId id="520" r:id="rId26"/>
    <p:sldId id="519" r:id="rId27"/>
    <p:sldId id="517" r:id="rId28"/>
    <p:sldId id="521" r:id="rId29"/>
    <p:sldId id="522" r:id="rId30"/>
    <p:sldId id="523" r:id="rId31"/>
    <p:sldId id="485" r:id="rId32"/>
    <p:sldId id="472" r:id="rId33"/>
    <p:sldId id="498" r:id="rId34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5" autoAdjust="0"/>
  </p:normalViewPr>
  <p:slideViewPr>
    <p:cSldViewPr>
      <p:cViewPr varScale="1">
        <p:scale>
          <a:sx n="127" d="100"/>
          <a:sy n="127" d="100"/>
        </p:scale>
        <p:origin x="812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194" y="1258887"/>
            <a:ext cx="2776907" cy="32187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2128" y="1151277"/>
            <a:ext cx="30165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Как охарактеризовать адресат действия?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Каким людям вручают награды?</a:t>
            </a:r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Орден Амира Темур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089025"/>
            <a:ext cx="14478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315471"/>
          </a:xfrm>
        </p:spPr>
        <p:txBody>
          <a:bodyPr/>
          <a:lstStyle/>
          <a:p>
            <a:r>
              <a:rPr lang="ru-RU" dirty="0" smtClean="0"/>
              <a:t>Кому помогают ребята зимой?</a:t>
            </a:r>
            <a:endParaRPr lang="ru-RU" dirty="0"/>
          </a:p>
        </p:txBody>
      </p:sp>
      <p:pic>
        <p:nvPicPr>
          <p:cNvPr id="5124" name="Picture 4" descr="Красивые картинки &quot;добрые дела&quot; (26 ФОТО) ⭐ Наслаждайтесь юмором! | Disney  characters, Character, Fictional characters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741234"/>
            <a:ext cx="2593975" cy="210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1235"/>
            <a:ext cx="2670810" cy="1231106"/>
          </a:xfrm>
        </p:spPr>
        <p:txBody>
          <a:bodyPr/>
          <a:lstStyle/>
          <a:p>
            <a:r>
              <a:rPr lang="ru-RU" sz="2000" dirty="0" smtClean="0"/>
              <a:t>Зимой ребята помогают </a:t>
            </a:r>
            <a:r>
              <a:rPr lang="ru-RU" sz="2000" b="1" dirty="0" smtClean="0"/>
              <a:t>маленьк</a:t>
            </a:r>
            <a:r>
              <a:rPr lang="ru-RU" sz="2000" b="1" dirty="0" smtClean="0">
                <a:solidFill>
                  <a:srgbClr val="FF0000"/>
                </a:solidFill>
              </a:rPr>
              <a:t>им </a:t>
            </a:r>
            <a:r>
              <a:rPr lang="ru-RU" sz="2000" dirty="0" smtClean="0"/>
              <a:t>птичк</a:t>
            </a:r>
            <a:r>
              <a:rPr lang="ru-RU" sz="2000" dirty="0" smtClean="0">
                <a:solidFill>
                  <a:srgbClr val="FF0000"/>
                </a:solidFill>
              </a:rPr>
              <a:t>ам</a:t>
            </a:r>
            <a:r>
              <a:rPr lang="ru-RU" sz="2000" dirty="0" smtClean="0"/>
              <a:t>: синичк</a:t>
            </a:r>
            <a:r>
              <a:rPr lang="ru-RU" sz="2000" dirty="0" smtClean="0">
                <a:solidFill>
                  <a:srgbClr val="FF0000"/>
                </a:solidFill>
              </a:rPr>
              <a:t>ам</a:t>
            </a:r>
            <a:r>
              <a:rPr lang="ru-RU" sz="2000" dirty="0" smtClean="0"/>
              <a:t>, </a:t>
            </a:r>
            <a:r>
              <a:rPr lang="ru-RU" sz="2000" dirty="0"/>
              <a:t>в</a:t>
            </a:r>
            <a:r>
              <a:rPr lang="ru-RU" sz="2000" dirty="0" smtClean="0"/>
              <a:t>оробь</a:t>
            </a:r>
            <a:r>
              <a:rPr lang="ru-RU" sz="2000" dirty="0" smtClean="0">
                <a:solidFill>
                  <a:srgbClr val="FF0000"/>
                </a:solidFill>
              </a:rPr>
              <a:t>ям</a:t>
            </a:r>
            <a:r>
              <a:rPr lang="ru-RU" sz="2000" dirty="0" smtClean="0"/>
              <a:t> и снегир</a:t>
            </a:r>
            <a:r>
              <a:rPr lang="ru-RU" sz="2000" dirty="0" smtClean="0">
                <a:solidFill>
                  <a:srgbClr val="FF0000"/>
                </a:solidFill>
              </a:rPr>
              <a:t>ям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3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102424"/>
            <a:ext cx="3953747" cy="315471"/>
          </a:xfrm>
        </p:spPr>
        <p:txBody>
          <a:bodyPr/>
          <a:lstStyle/>
          <a:p>
            <a:r>
              <a:rPr lang="ru-RU" dirty="0" smtClean="0"/>
              <a:t>Интервью Анвара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5"/>
            <a:ext cx="5410200" cy="18288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5900" y="2384425"/>
            <a:ext cx="2687286" cy="738663"/>
          </a:xfrm>
        </p:spPr>
        <p:txBody>
          <a:bodyPr/>
          <a:lstStyle/>
          <a:p>
            <a:r>
              <a:rPr lang="ru-RU" dirty="0"/>
              <a:t>— Какой группе дали дипломы «</a:t>
            </a:r>
            <a:r>
              <a:rPr lang="ru-RU" dirty="0" err="1"/>
              <a:t>Камалак</a:t>
            </a:r>
            <a:r>
              <a:rPr lang="ru-RU" dirty="0"/>
              <a:t> </a:t>
            </a:r>
            <a:r>
              <a:rPr lang="ru-RU" dirty="0" err="1"/>
              <a:t>юлдузлари</a:t>
            </a:r>
            <a:r>
              <a:rPr lang="ru-RU" dirty="0"/>
              <a:t>»? </a:t>
            </a:r>
            <a:endParaRPr lang="ru-RU" dirty="0" smtClean="0"/>
          </a:p>
          <a:p>
            <a:r>
              <a:rPr lang="ru-RU" dirty="0" smtClean="0"/>
              <a:t>— </a:t>
            </a:r>
            <a:r>
              <a:rPr lang="ru-RU" dirty="0"/>
              <a:t>Детской танцевальной группе.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39070" y="2384425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— Каким ребятам достался кубок?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Нашим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лучшим футболистам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80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Ордена   и                         медали</a:t>
            </a:r>
            <a:endParaRPr lang="ru-RU" dirty="0"/>
          </a:p>
        </p:txBody>
      </p:sp>
      <p:pic>
        <p:nvPicPr>
          <p:cNvPr id="8194" name="Picture 2" descr="Uzbekiston Qahramoni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5"/>
            <a:ext cx="1828800" cy="25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ustakill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010158"/>
            <a:ext cx="18859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The medal &quot;For outstanding service&quot;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6050"/>
            <a:ext cx="1371600" cy="29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1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100" y="102424"/>
            <a:ext cx="4410947" cy="369332"/>
          </a:xfrm>
        </p:spPr>
        <p:txBody>
          <a:bodyPr/>
          <a:lstStyle/>
          <a:p>
            <a:r>
              <a:rPr lang="ru-RU" sz="2400" dirty="0" smtClean="0"/>
              <a:t>Орден </a:t>
            </a:r>
            <a:r>
              <a:rPr lang="ru-RU" sz="2400" dirty="0"/>
              <a:t>Амира </a:t>
            </a:r>
            <a:r>
              <a:rPr lang="ru-RU" sz="2400" dirty="0" err="1"/>
              <a:t>Темура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865567"/>
            <a:ext cx="3276600" cy="1489807"/>
          </a:xfrm>
        </p:spPr>
        <p:txBody>
          <a:bodyPr/>
          <a:lstStyle/>
          <a:p>
            <a:r>
              <a:rPr lang="ru-RU" sz="1600" dirty="0"/>
              <a:t> </a:t>
            </a:r>
            <a:r>
              <a:rPr lang="ru-RU" sz="1600" dirty="0" smtClean="0"/>
              <a:t>Награждаются </a:t>
            </a:r>
            <a:r>
              <a:rPr lang="ru-RU" sz="1600" dirty="0"/>
              <a:t>граждане Республики </a:t>
            </a:r>
            <a:r>
              <a:rPr lang="ru-RU" sz="1600" b="1" dirty="0"/>
              <a:t>Узбекистан</a:t>
            </a:r>
            <a:r>
              <a:rPr lang="ru-RU" sz="1600" dirty="0"/>
              <a:t> за выдающиеся заслуги в укреплении государственности, значительный вклад в развитие зодчества, науки, литературы и искусства, в том числе военного искусства</a:t>
            </a:r>
            <a:r>
              <a:rPr lang="ru-RU" dirty="0"/>
              <a:t>.</a:t>
            </a:r>
          </a:p>
        </p:txBody>
      </p:sp>
      <p:pic>
        <p:nvPicPr>
          <p:cNvPr id="5122" name="Picture 2" descr="Орден Амира Темур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08" y="865567"/>
            <a:ext cx="1676400" cy="17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Орден </a:t>
            </a:r>
            <a:r>
              <a:rPr lang="ru-RU" dirty="0" err="1" smtClean="0"/>
              <a:t>Джалолиддина</a:t>
            </a:r>
            <a:r>
              <a:rPr lang="ru-RU" dirty="0" smtClean="0"/>
              <a:t> </a:t>
            </a:r>
            <a:r>
              <a:rPr lang="ru-RU" dirty="0" err="1" smtClean="0"/>
              <a:t>Мангуберды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899" y="631826"/>
            <a:ext cx="3115547" cy="2154436"/>
          </a:xfrm>
        </p:spPr>
        <p:txBody>
          <a:bodyPr/>
          <a:lstStyle/>
          <a:p>
            <a:r>
              <a:rPr lang="ru-RU" sz="1400" dirty="0"/>
              <a:t>Награждаются военнослужащие командного состава, проявившие образцы высокого военного мастерства, героизм и отвагу при защите независимости страны, рубежей Родины, родной земли и сохранении её как зеницы ока, внесшие большой вклад в укрепление оборонной мощи нашего </a:t>
            </a:r>
            <a:r>
              <a:rPr lang="ru-RU" sz="1400" dirty="0" smtClean="0"/>
              <a:t>государства.</a:t>
            </a:r>
            <a:endParaRPr lang="ru-RU" sz="1400" dirty="0"/>
          </a:p>
        </p:txBody>
      </p:sp>
      <p:pic>
        <p:nvPicPr>
          <p:cNvPr id="6146" name="Picture 2" descr="Орден Жалолиддина Мангуберди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739680"/>
            <a:ext cx="2133600" cy="208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136553"/>
            <a:ext cx="5119130" cy="553998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Кому вручили государственные награды?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oʻstlik orde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2" y="631824"/>
            <a:ext cx="1173088" cy="20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rdl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616938"/>
            <a:ext cx="1143000" cy="20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huhr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78" y="690551"/>
            <a:ext cx="106875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ekhnat shukhrat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28" y="616938"/>
            <a:ext cx="1143000" cy="20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8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465048" cy="630942"/>
          </a:xfrm>
        </p:spPr>
        <p:txBody>
          <a:bodyPr/>
          <a:lstStyle/>
          <a:p>
            <a:r>
              <a:rPr lang="ru-RU" dirty="0" smtClean="0"/>
              <a:t>Окончания имён прилагательных в </a:t>
            </a:r>
            <a:r>
              <a:rPr lang="ru-RU" dirty="0" err="1" smtClean="0"/>
              <a:t>Д.п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5"/>
            <a:ext cx="5486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486400" cy="2969301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Допишите </a:t>
            </a:r>
            <a:r>
              <a:rPr lang="ru-RU" b="1" dirty="0">
                <a:solidFill>
                  <a:schemeClr val="tx1"/>
                </a:solidFill>
              </a:rPr>
              <a:t>предложения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Образец: </a:t>
            </a:r>
            <a:r>
              <a:rPr lang="ru-RU" sz="1400" dirty="0">
                <a:solidFill>
                  <a:schemeClr val="tx1"/>
                </a:solidFill>
              </a:rPr>
              <a:t>Я послал письмо своему любимому артисту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1) Друзья подарили цветы (моя </a:t>
            </a:r>
            <a:r>
              <a:rPr lang="ru-RU" sz="2000" dirty="0" smtClean="0">
                <a:solidFill>
                  <a:schemeClr val="tx1"/>
                </a:solidFill>
              </a:rPr>
              <a:t>старшая </a:t>
            </a:r>
            <a:r>
              <a:rPr lang="ru-RU" sz="2000" dirty="0">
                <a:solidFill>
                  <a:schemeClr val="tx1"/>
                </a:solidFill>
              </a:rPr>
              <a:t>сестра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2) Я позвонил (</a:t>
            </a:r>
            <a:r>
              <a:rPr lang="ru-RU" sz="2000" dirty="0" smtClean="0">
                <a:solidFill>
                  <a:schemeClr val="tx1"/>
                </a:solidFill>
              </a:rPr>
              <a:t>наш </a:t>
            </a:r>
            <a:r>
              <a:rPr lang="ru-RU" sz="2000" dirty="0">
                <a:solidFill>
                  <a:schemeClr val="tx1"/>
                </a:solidFill>
              </a:rPr>
              <a:t>старый тренер).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3</a:t>
            </a:r>
            <a:r>
              <a:rPr lang="ru-RU" sz="2000" dirty="0">
                <a:solidFill>
                  <a:schemeClr val="tx1"/>
                </a:solidFill>
              </a:rPr>
              <a:t>) Ученик рассказал правило (новый учитель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4) Брат посоветовал заниматься спортом (свой близкий друг). 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486400" cy="2893100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Допишите </a:t>
            </a:r>
            <a:r>
              <a:rPr lang="ru-RU" b="1" dirty="0">
                <a:solidFill>
                  <a:schemeClr val="tx1"/>
                </a:solidFill>
              </a:rPr>
              <a:t>предложения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2"/>
                </a:solidFill>
              </a:rPr>
              <a:t>Образец: </a:t>
            </a:r>
            <a:r>
              <a:rPr lang="ru-RU" sz="1400" dirty="0">
                <a:solidFill>
                  <a:schemeClr val="tx1"/>
                </a:solidFill>
              </a:rPr>
              <a:t>Я послал письмо своему любимому артисту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1) Друзья подарили цветы </a:t>
            </a:r>
            <a:r>
              <a:rPr lang="ru-RU" sz="2000" dirty="0" smtClean="0">
                <a:solidFill>
                  <a:schemeClr val="tx1"/>
                </a:solidFill>
              </a:rPr>
              <a:t>моей старшей сестре.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2) Я позвонил </a:t>
            </a:r>
            <a:r>
              <a:rPr lang="ru-RU" sz="2000" dirty="0" smtClean="0">
                <a:solidFill>
                  <a:schemeClr val="tx1"/>
                </a:solidFill>
              </a:rPr>
              <a:t>нашему старому тренеру.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3</a:t>
            </a:r>
            <a:r>
              <a:rPr lang="ru-RU" sz="2000" dirty="0">
                <a:solidFill>
                  <a:schemeClr val="tx1"/>
                </a:solidFill>
              </a:rPr>
              <a:t>) Ученик рассказал правило </a:t>
            </a:r>
            <a:r>
              <a:rPr lang="ru-RU" sz="2000" dirty="0" smtClean="0">
                <a:solidFill>
                  <a:schemeClr val="tx1"/>
                </a:solidFill>
              </a:rPr>
              <a:t>новому учителю.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4) Брат посоветовал заниматься спортом </a:t>
            </a:r>
            <a:r>
              <a:rPr lang="ru-RU" sz="2000" dirty="0" smtClean="0">
                <a:solidFill>
                  <a:schemeClr val="tx1"/>
                </a:solidFill>
              </a:rPr>
              <a:t>своему близкому другу.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102424"/>
            <a:ext cx="3648947" cy="315471"/>
          </a:xfrm>
        </p:spPr>
        <p:txBody>
          <a:bodyPr/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3030855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400" b="1" dirty="0"/>
              <a:t>Прочитайте диалог. Расспросите одноклассников об их делах. Придумайте свои варианты с опорными словами. </a:t>
            </a:r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800" dirty="0" smtClean="0"/>
              <a:t>— Маша </a:t>
            </a:r>
            <a:r>
              <a:rPr lang="ru-RU" sz="1800" dirty="0"/>
              <a:t>послала письмо своей </a:t>
            </a:r>
            <a:r>
              <a:rPr lang="ru-RU" sz="1800" dirty="0" smtClean="0"/>
              <a:t>бабушке</a:t>
            </a:r>
            <a:r>
              <a:rPr lang="ru-RU" sz="1800" dirty="0"/>
              <a:t>?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Нет, у неё нет </a:t>
            </a:r>
            <a:r>
              <a:rPr lang="ru-RU" sz="1800" dirty="0" smtClean="0"/>
              <a:t>бабушки</a:t>
            </a:r>
            <a:r>
              <a:rPr lang="ru-RU" sz="1800" dirty="0"/>
              <a:t>. Она послала письмо своему </a:t>
            </a:r>
            <a:r>
              <a:rPr lang="ru-RU" sz="1800" dirty="0" smtClean="0"/>
              <a:t>дедушке.</a:t>
            </a:r>
          </a:p>
          <a:p>
            <a:r>
              <a:rPr lang="ru-RU" sz="1800" dirty="0" smtClean="0"/>
              <a:t> </a:t>
            </a:r>
          </a:p>
          <a:p>
            <a:r>
              <a:rPr lang="ru-RU" sz="1600" dirty="0" smtClean="0"/>
              <a:t>Слова </a:t>
            </a:r>
            <a:r>
              <a:rPr lang="ru-RU" sz="1600" dirty="0"/>
              <a:t>для справок: </a:t>
            </a:r>
            <a:r>
              <a:rPr lang="ru-RU" sz="1600" dirty="0" smtClean="0"/>
              <a:t>старший </a:t>
            </a:r>
            <a:r>
              <a:rPr lang="ru-RU" sz="1600" dirty="0"/>
              <a:t>брат, дать книгу; </a:t>
            </a:r>
            <a:r>
              <a:rPr lang="ru-RU" sz="1600" dirty="0" smtClean="0"/>
              <a:t>младшая </a:t>
            </a:r>
            <a:r>
              <a:rPr lang="ru-RU" sz="1600" dirty="0"/>
              <a:t>сестра, отнести яблоки; знакомый артист, подарить цветы.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88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640" y="555625"/>
            <a:ext cx="5127859" cy="1846659"/>
          </a:xfrm>
        </p:spPr>
        <p:txBody>
          <a:bodyPr/>
          <a:lstStyle/>
          <a:p>
            <a:pPr algn="l"/>
            <a:r>
              <a:rPr lang="ru-RU" sz="2000" dirty="0" smtClean="0"/>
              <a:t>Повторим Дательный падеж имён существительных.</a:t>
            </a:r>
          </a:p>
          <a:p>
            <a:pPr algn="l"/>
            <a:r>
              <a:rPr lang="ru-RU" sz="2000" dirty="0" smtClean="0"/>
              <a:t>Узнаем о наградах и за что их получают.</a:t>
            </a:r>
          </a:p>
          <a:p>
            <a:pPr algn="l"/>
            <a:r>
              <a:rPr lang="ru-RU" sz="2000" dirty="0" smtClean="0"/>
              <a:t>Научимся употреблять в речи имена прилагательные с существительными в Дательном падеже.</a:t>
            </a:r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102424"/>
            <a:ext cx="3648947" cy="315471"/>
          </a:xfrm>
        </p:spPr>
        <p:txBody>
          <a:bodyPr/>
          <a:lstStyle/>
          <a:p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2462213"/>
          </a:xfrm>
        </p:spPr>
        <p:txBody>
          <a:bodyPr/>
          <a:lstStyle/>
          <a:p>
            <a:r>
              <a:rPr lang="ru-RU" sz="1800" dirty="0"/>
              <a:t>-</a:t>
            </a:r>
            <a:r>
              <a:rPr lang="ru-RU" sz="1800" dirty="0" smtClean="0"/>
              <a:t> </a:t>
            </a:r>
            <a:r>
              <a:rPr lang="ru-RU" sz="1800" dirty="0" err="1" smtClean="0"/>
              <a:t>Мадина</a:t>
            </a:r>
            <a:r>
              <a:rPr lang="ru-RU" sz="1800" dirty="0" smtClean="0"/>
              <a:t> дала книгу своему старшему брату? </a:t>
            </a:r>
          </a:p>
          <a:p>
            <a:r>
              <a:rPr lang="ru-RU" sz="1800" dirty="0" smtClean="0"/>
              <a:t>- Нет</a:t>
            </a:r>
            <a:r>
              <a:rPr lang="ru-RU" sz="1800" dirty="0"/>
              <a:t>, у неё нет </a:t>
            </a:r>
            <a:r>
              <a:rPr lang="ru-RU" sz="1800" dirty="0" smtClean="0"/>
              <a:t>старшего брата. </a:t>
            </a:r>
            <a:r>
              <a:rPr lang="ru-RU" sz="1800" dirty="0"/>
              <a:t>Она </a:t>
            </a:r>
            <a:r>
              <a:rPr lang="ru-RU" sz="1800" dirty="0" smtClean="0"/>
              <a:t>дала книгу своему младшему брату.</a:t>
            </a:r>
          </a:p>
          <a:p>
            <a:r>
              <a:rPr lang="ru-RU" sz="1800" dirty="0" smtClean="0"/>
              <a:t>- </a:t>
            </a:r>
            <a:r>
              <a:rPr lang="ru-RU" sz="1800" dirty="0" err="1" smtClean="0"/>
              <a:t>Эльбек</a:t>
            </a:r>
            <a:r>
              <a:rPr lang="ru-RU" sz="1800" dirty="0" smtClean="0"/>
              <a:t> должен отнести яблоки младшей сестре?  </a:t>
            </a:r>
          </a:p>
          <a:p>
            <a:r>
              <a:rPr lang="ru-RU" sz="1800" dirty="0" smtClean="0"/>
              <a:t>- Нет, у него нет младшей сестры. Он должен отнести яблоки старшей сестре.  </a:t>
            </a:r>
          </a:p>
          <a:p>
            <a:r>
              <a:rPr lang="ru-RU" sz="1800" dirty="0" smtClean="0"/>
              <a:t> -Мы должны подарить цветы знакомому артисту?</a:t>
            </a:r>
          </a:p>
          <a:p>
            <a:r>
              <a:rPr lang="ru-RU" sz="1800" dirty="0" smtClean="0"/>
              <a:t> -Нет, вы можете подарить цветы любому артисту.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752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102424"/>
            <a:ext cx="3572747" cy="315471"/>
          </a:xfrm>
        </p:spPr>
        <p:txBody>
          <a:bodyPr/>
          <a:lstStyle/>
          <a:p>
            <a:r>
              <a:rPr lang="ru-RU" dirty="0" smtClean="0"/>
              <a:t>Упражнение 4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210821" cy="2308324"/>
          </a:xfrm>
        </p:spPr>
        <p:txBody>
          <a:bodyPr/>
          <a:lstStyle/>
          <a:p>
            <a:r>
              <a:rPr lang="ru-RU" b="1" dirty="0"/>
              <a:t>Закончите предложения по образцу, используя данные слова. К какому слову не стоит добавлять один? </a:t>
            </a:r>
            <a:endParaRPr lang="ru-RU" b="1" dirty="0" smtClean="0"/>
          </a:p>
          <a:p>
            <a:r>
              <a:rPr lang="ru-RU" sz="1400" dirty="0" smtClean="0"/>
              <a:t>Образец</a:t>
            </a:r>
            <a:r>
              <a:rPr lang="ru-RU" sz="1400" dirty="0"/>
              <a:t>: У меня есть один приятель. У моего приятеля был день рождения. Я подарил мяч своему приятелю. </a:t>
            </a:r>
            <a:endParaRPr lang="ru-RU" sz="1400" dirty="0" smtClean="0"/>
          </a:p>
          <a:p>
            <a:r>
              <a:rPr lang="ru-RU" sz="1400" dirty="0"/>
              <a:t>1</a:t>
            </a:r>
            <a:r>
              <a:rPr lang="ru-RU" sz="1400" dirty="0" smtClean="0"/>
              <a:t>) У меня есть ... . У ... не было книги. Я принёс книгу ... .</a:t>
            </a:r>
          </a:p>
          <a:p>
            <a:r>
              <a:rPr lang="ru-RU" sz="1400" dirty="0" smtClean="0"/>
              <a:t>2) У меня есть ... . У ... грипп. Я принёс лекарство ... . </a:t>
            </a:r>
          </a:p>
          <a:p>
            <a:r>
              <a:rPr lang="ru-RU" sz="1400" dirty="0" smtClean="0"/>
              <a:t>3)У меня есть ... . У ... было плохое настроение. Я позвонила ... и позвала в гости.</a:t>
            </a:r>
          </a:p>
          <a:p>
            <a:endParaRPr lang="ru-RU" sz="1400" dirty="0" smtClean="0"/>
          </a:p>
          <a:p>
            <a:r>
              <a:rPr lang="ru-RU" sz="1400" dirty="0" smtClean="0"/>
              <a:t>Слова </a:t>
            </a:r>
            <a:r>
              <a:rPr lang="ru-RU" sz="1400" dirty="0"/>
              <a:t>для справок: друг, подруга, товарищ, соседка, одноклассник, одноклассница</a:t>
            </a:r>
          </a:p>
        </p:txBody>
      </p:sp>
    </p:spTree>
    <p:extLst>
      <p:ext uri="{BB962C8B-B14F-4D97-AF65-F5344CB8AC3E}">
        <p14:creationId xmlns:p14="http://schemas.microsoft.com/office/powerpoint/2010/main" val="26002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102424"/>
            <a:ext cx="3572747" cy="315471"/>
          </a:xfrm>
        </p:spPr>
        <p:txBody>
          <a:bodyPr/>
          <a:lstStyle/>
          <a:p>
            <a:r>
              <a:rPr lang="ru-RU" dirty="0" smtClean="0"/>
              <a:t>Упражнение 4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2154436"/>
          </a:xfrm>
        </p:spPr>
        <p:txBody>
          <a:bodyPr/>
          <a:lstStyle/>
          <a:p>
            <a:r>
              <a:rPr lang="ru-RU" sz="2000" dirty="0" smtClean="0"/>
              <a:t>1) У меня есть друг . У него не было книги. Я принёс книгу другу.</a:t>
            </a:r>
          </a:p>
          <a:p>
            <a:r>
              <a:rPr lang="ru-RU" sz="2000" dirty="0" smtClean="0"/>
              <a:t>2) У меня есть подруга . У неё грипп. Я принёс лекарство подруге . </a:t>
            </a:r>
          </a:p>
          <a:p>
            <a:r>
              <a:rPr lang="ru-RU" sz="2000" dirty="0" smtClean="0"/>
              <a:t>3) У меня есть соседка . У неё было плохое настроение. Я позвонила ей и позвала в гости.</a:t>
            </a:r>
          </a:p>
          <a:p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7229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185214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 Прочитайте диалог. Придумайте свои варианты.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— </a:t>
            </a:r>
            <a:r>
              <a:rPr lang="ru-RU" sz="1800" dirty="0">
                <a:solidFill>
                  <a:schemeClr val="tx1"/>
                </a:solidFill>
              </a:rPr>
              <a:t>В Нукусе есть памятник великому поэту </a:t>
            </a:r>
            <a:r>
              <a:rPr lang="ru-RU" sz="1800" dirty="0" err="1">
                <a:solidFill>
                  <a:schemeClr val="tx1"/>
                </a:solidFill>
              </a:rPr>
              <a:t>Бердаху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Ты знаешь </a:t>
            </a:r>
            <a:r>
              <a:rPr lang="ru-RU" sz="1800" dirty="0">
                <a:solidFill>
                  <a:schemeClr val="tx1"/>
                </a:solidFill>
              </a:rPr>
              <a:t>это?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— </a:t>
            </a:r>
            <a:r>
              <a:rPr lang="ru-RU" sz="1800" dirty="0">
                <a:solidFill>
                  <a:schemeClr val="tx1"/>
                </a:solidFill>
              </a:rPr>
              <a:t>Да, знаю. Учитель родного языка рассказал нам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Слова для справок: в </a:t>
            </a:r>
            <a:r>
              <a:rPr lang="ru-RU" sz="1400" dirty="0" err="1">
                <a:solidFill>
                  <a:schemeClr val="tx1"/>
                </a:solidFill>
              </a:rPr>
              <a:t>Шахрисабзе</a:t>
            </a:r>
            <a:r>
              <a:rPr lang="ru-RU" sz="1400" dirty="0">
                <a:solidFill>
                  <a:schemeClr val="tx1"/>
                </a:solidFill>
              </a:rPr>
              <a:t>, Амир </a:t>
            </a:r>
            <a:r>
              <a:rPr lang="ru-RU" sz="1400" dirty="0" err="1" smtClean="0">
                <a:solidFill>
                  <a:schemeClr val="tx1"/>
                </a:solidFill>
              </a:rPr>
              <a:t>Темур</a:t>
            </a:r>
            <a:r>
              <a:rPr lang="ru-RU" sz="1400" dirty="0">
                <a:solidFill>
                  <a:schemeClr val="tx1"/>
                </a:solidFill>
              </a:rPr>
              <a:t>; в Москве, </a:t>
            </a:r>
            <a:r>
              <a:rPr lang="ru-RU" sz="1400" dirty="0" smtClean="0">
                <a:solidFill>
                  <a:schemeClr val="tx1"/>
                </a:solidFill>
              </a:rPr>
              <a:t>Пушкин</a:t>
            </a:r>
            <a:r>
              <a:rPr lang="ru-RU" sz="1400" dirty="0">
                <a:solidFill>
                  <a:schemeClr val="tx1"/>
                </a:solidFill>
              </a:rPr>
              <a:t>; в </a:t>
            </a:r>
            <a:r>
              <a:rPr lang="ru-RU" sz="1400" dirty="0" smtClean="0">
                <a:solidFill>
                  <a:schemeClr val="tx1"/>
                </a:solidFill>
              </a:rPr>
              <a:t>Термезе</a:t>
            </a:r>
            <a:r>
              <a:rPr lang="ru-RU" sz="1400" dirty="0">
                <a:solidFill>
                  <a:schemeClr val="tx1"/>
                </a:solidFill>
              </a:rPr>
              <a:t>, </a:t>
            </a:r>
            <a:r>
              <a:rPr lang="ru-RU" sz="1400" dirty="0" err="1" smtClean="0">
                <a:solidFill>
                  <a:schemeClr val="tx1"/>
                </a:solidFill>
              </a:rPr>
              <a:t>Алпамыш</a:t>
            </a:r>
            <a:r>
              <a:rPr lang="ru-RU" sz="1400" dirty="0" smtClean="0">
                <a:solidFill>
                  <a:schemeClr val="tx1"/>
                </a:solidFill>
              </a:rPr>
              <a:t>; </a:t>
            </a:r>
            <a:r>
              <a:rPr lang="ru-RU" sz="1400" dirty="0">
                <a:solidFill>
                  <a:schemeClr val="tx1"/>
                </a:solidFill>
              </a:rPr>
              <a:t>в Хорезме, </a:t>
            </a:r>
            <a:r>
              <a:rPr lang="ru-RU" sz="1400" dirty="0" err="1">
                <a:solidFill>
                  <a:schemeClr val="tx1"/>
                </a:solidFill>
              </a:rPr>
              <a:t>Джалолиддин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err="1">
                <a:solidFill>
                  <a:schemeClr val="tx1"/>
                </a:solidFill>
              </a:rPr>
              <a:t>Мангуберды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74625"/>
            <a:ext cx="2743199" cy="315471"/>
          </a:xfrm>
        </p:spPr>
        <p:txBody>
          <a:bodyPr/>
          <a:lstStyle/>
          <a:p>
            <a:r>
              <a:rPr lang="ru-RU" dirty="0" smtClean="0"/>
              <a:t>Бердах (1827-1900)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6"/>
            <a:ext cx="5325348" cy="2339102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1400" dirty="0" err="1" smtClean="0"/>
              <a:t>Бердымурад</a:t>
            </a:r>
            <a:r>
              <a:rPr lang="ru-RU" sz="1400" dirty="0" smtClean="0"/>
              <a:t> сын </a:t>
            </a:r>
            <a:r>
              <a:rPr lang="ru-RU" sz="1400" dirty="0" err="1" smtClean="0"/>
              <a:t>Каргабая</a:t>
            </a:r>
            <a:r>
              <a:rPr lang="ru-RU" sz="1400" dirty="0" smtClean="0"/>
              <a:t> - каракалпакский</a:t>
            </a:r>
            <a:r>
              <a:rPr lang="ru-RU" sz="1400" dirty="0"/>
              <a:t> поэт, автор поэм.</a:t>
            </a:r>
          </a:p>
          <a:p>
            <a:r>
              <a:rPr lang="ru-RU" sz="1400" dirty="0"/>
              <a:t>Родился в бедной семье на территории </a:t>
            </a:r>
            <a:r>
              <a:rPr lang="ru-RU" sz="1400" dirty="0" smtClean="0"/>
              <a:t>современного </a:t>
            </a:r>
            <a:r>
              <a:rPr lang="ru-RU" sz="1400" dirty="0" err="1" smtClean="0"/>
              <a:t>Муйнакского</a:t>
            </a:r>
            <a:r>
              <a:rPr lang="ru-RU" sz="1400" dirty="0" smtClean="0"/>
              <a:t> района</a:t>
            </a:r>
            <a:r>
              <a:rPr lang="ru-RU" sz="1400" dirty="0"/>
              <a:t> </a:t>
            </a:r>
            <a:r>
              <a:rPr lang="ru-RU" sz="1400" dirty="0" smtClean="0"/>
              <a:t>Каракалпакстана(Узбекистан</a:t>
            </a:r>
            <a:r>
              <a:rPr lang="ru-RU" sz="1400" dirty="0"/>
              <a:t>). Учился в медресе. </a:t>
            </a:r>
            <a:r>
              <a:rPr lang="ru-RU" sz="1400" dirty="0" smtClean="0"/>
              <a:t>Очень хорошо знал литературу </a:t>
            </a:r>
            <a:r>
              <a:rPr lang="ru-RU" sz="1400" dirty="0"/>
              <a:t>народов </a:t>
            </a:r>
            <a:r>
              <a:rPr lang="ru-RU" sz="1400" dirty="0" smtClean="0"/>
              <a:t>Востока. Его произведения «Родословная</a:t>
            </a:r>
            <a:r>
              <a:rPr lang="ru-RU" sz="1400" dirty="0"/>
              <a:t>», «</a:t>
            </a:r>
            <a:r>
              <a:rPr lang="ru-RU" sz="1400" dirty="0" err="1"/>
              <a:t>Айдос</a:t>
            </a:r>
            <a:r>
              <a:rPr lang="ru-RU" sz="1400" dirty="0"/>
              <a:t> </a:t>
            </a:r>
            <a:r>
              <a:rPr lang="ru-RU" sz="1400" dirty="0" err="1"/>
              <a:t>бий</a:t>
            </a:r>
            <a:r>
              <a:rPr lang="ru-RU" sz="1400" dirty="0"/>
              <a:t>», «Амангельды», «</a:t>
            </a:r>
            <a:r>
              <a:rPr lang="ru-RU" sz="1400" dirty="0" err="1"/>
              <a:t>Ерназар</a:t>
            </a:r>
            <a:r>
              <a:rPr lang="ru-RU" sz="1400" dirty="0"/>
              <a:t> </a:t>
            </a:r>
            <a:r>
              <a:rPr lang="ru-RU" sz="1400" dirty="0" err="1"/>
              <a:t>бий</a:t>
            </a:r>
            <a:r>
              <a:rPr lang="ru-RU" sz="1400" dirty="0"/>
              <a:t>» ,</a:t>
            </a:r>
            <a:r>
              <a:rPr lang="ru-RU" sz="1400" dirty="0" smtClean="0"/>
              <a:t>роман </a:t>
            </a:r>
            <a:r>
              <a:rPr lang="ru-RU" sz="1400" dirty="0"/>
              <a:t>в стихах «</a:t>
            </a:r>
            <a:r>
              <a:rPr lang="ru-RU" sz="1400" dirty="0" err="1"/>
              <a:t>Ақмақ</a:t>
            </a:r>
            <a:r>
              <a:rPr lang="ru-RU" sz="1400" dirty="0"/>
              <a:t> </a:t>
            </a:r>
            <a:r>
              <a:rPr lang="ru-RU" sz="1400" dirty="0" err="1"/>
              <a:t>патша</a:t>
            </a:r>
            <a:r>
              <a:rPr lang="ru-RU" sz="1400" dirty="0" smtClean="0"/>
              <a:t>»,  стихи </a:t>
            </a:r>
            <a:r>
              <a:rPr lang="ru-RU" sz="1400" dirty="0"/>
              <a:t>«Лучшие», «Никогда не было», «Эпоха» и </a:t>
            </a:r>
            <a:r>
              <a:rPr lang="ru-RU" sz="1400" dirty="0" smtClean="0"/>
              <a:t>другие. Поэт </a:t>
            </a:r>
            <a:r>
              <a:rPr lang="ru-RU" sz="1400" dirty="0"/>
              <a:t>прославлял труд, </a:t>
            </a:r>
            <a:r>
              <a:rPr lang="ru-RU" sz="1400" dirty="0" smtClean="0"/>
              <a:t>был против </a:t>
            </a:r>
            <a:r>
              <a:rPr lang="ru-RU" sz="1400" dirty="0"/>
              <a:t>женского </a:t>
            </a:r>
            <a:r>
              <a:rPr lang="ru-RU" sz="1400" dirty="0" smtClean="0"/>
              <a:t>бесправия. </a:t>
            </a:r>
            <a:r>
              <a:rPr lang="ru-RU" sz="1400" dirty="0"/>
              <a:t>Произведения </a:t>
            </a:r>
            <a:r>
              <a:rPr lang="ru-RU" sz="1400" dirty="0" err="1"/>
              <a:t>Бердаха</a:t>
            </a:r>
            <a:r>
              <a:rPr lang="ru-RU" sz="1400" dirty="0"/>
              <a:t> переведены на русский, казахский и другие языки.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7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Karakalpakstan Sightseeing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93" r="30698" b="9356"/>
          <a:stretch/>
        </p:blipFill>
        <p:spPr bwMode="auto">
          <a:xfrm>
            <a:off x="300752" y="631825"/>
            <a:ext cx="250594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oqarg'i Ken'es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714" y="633593"/>
            <a:ext cx="2691728" cy="190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2658349" cy="2492990"/>
          </a:xfrm>
        </p:spPr>
        <p:txBody>
          <a:bodyPr/>
          <a:lstStyle/>
          <a:p>
            <a:r>
              <a:rPr lang="ru-RU" sz="1800" dirty="0" smtClean="0"/>
              <a:t>Памятник </a:t>
            </a:r>
            <a:r>
              <a:rPr lang="ru-RU" sz="1800" dirty="0" err="1"/>
              <a:t>Бердаху</a:t>
            </a:r>
            <a:r>
              <a:rPr lang="ru-RU" sz="1800" dirty="0"/>
              <a:t>. Бердах пользуется особым </a:t>
            </a:r>
            <a:r>
              <a:rPr lang="ru-RU" sz="1800" dirty="0" smtClean="0"/>
              <a:t>почётом </a:t>
            </a:r>
            <a:r>
              <a:rPr lang="ru-RU" sz="1800" dirty="0"/>
              <a:t>у жителей Каракалпакстана, так как он являлся активным борцом за права своего народа и стал народным </a:t>
            </a:r>
            <a:r>
              <a:rPr lang="ru-RU" sz="1800" dirty="0" smtClean="0"/>
              <a:t>героем. </a:t>
            </a:r>
            <a:endParaRPr lang="ru-RU" sz="1800" dirty="0"/>
          </a:p>
        </p:txBody>
      </p:sp>
      <p:pic>
        <p:nvPicPr>
          <p:cNvPr id="2050" name="Picture 2" descr="Развитие каракалпакской литературы в XVIII—XIX веках | Vek-Noviy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659676"/>
            <a:ext cx="160020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акалпакский народный поэт Бердак Каргабай Улы, памятник, мемориал,  Узбекистан, Ташкент, улица Нукус — Яндекс.Кар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583124"/>
            <a:ext cx="2057400" cy="25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2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062103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В </a:t>
            </a:r>
            <a:r>
              <a:rPr lang="ru-RU" sz="2400" i="1" dirty="0" err="1" smtClean="0">
                <a:solidFill>
                  <a:schemeClr val="tx2"/>
                </a:solidFill>
              </a:rPr>
              <a:t>Шахризапзе</a:t>
            </a:r>
            <a:r>
              <a:rPr lang="ru-RU" sz="2400" i="1" dirty="0" smtClean="0">
                <a:solidFill>
                  <a:schemeClr val="tx2"/>
                </a:solidFill>
              </a:rPr>
              <a:t> </a:t>
            </a:r>
            <a:r>
              <a:rPr lang="ru-RU" sz="2400" i="1" dirty="0">
                <a:solidFill>
                  <a:schemeClr val="tx2"/>
                </a:solidFill>
              </a:rPr>
              <a:t>есть памятник великому </a:t>
            </a:r>
            <a:r>
              <a:rPr lang="ru-RU" sz="2400" i="1" dirty="0" smtClean="0">
                <a:solidFill>
                  <a:schemeClr val="tx2"/>
                </a:solidFill>
              </a:rPr>
              <a:t>полководцу Амиру </a:t>
            </a:r>
            <a:r>
              <a:rPr lang="ru-RU" sz="2400" i="1" dirty="0" err="1" smtClean="0">
                <a:solidFill>
                  <a:schemeClr val="tx2"/>
                </a:solidFill>
              </a:rPr>
              <a:t>Темуру</a:t>
            </a:r>
            <a:r>
              <a:rPr lang="ru-RU" sz="2400" i="1" dirty="0">
                <a:solidFill>
                  <a:schemeClr val="tx2"/>
                </a:solidFill>
              </a:rPr>
              <a:t>. </a:t>
            </a:r>
            <a:r>
              <a:rPr lang="ru-RU" sz="2400" i="1" dirty="0" smtClean="0">
                <a:solidFill>
                  <a:schemeClr val="tx2"/>
                </a:solidFill>
              </a:rPr>
              <a:t>Ты знаешь </a:t>
            </a:r>
            <a:r>
              <a:rPr lang="ru-RU" sz="2400" i="1" dirty="0">
                <a:solidFill>
                  <a:schemeClr val="tx2"/>
                </a:solidFill>
              </a:rPr>
              <a:t>это? </a:t>
            </a:r>
            <a:endParaRPr lang="ru-RU" sz="2400" i="1" dirty="0" smtClean="0">
              <a:solidFill>
                <a:schemeClr val="tx2"/>
              </a:solidFill>
            </a:endParaRP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Да, знаю. Учитель </a:t>
            </a:r>
            <a:r>
              <a:rPr lang="ru-RU" sz="2400" i="1" dirty="0" smtClean="0">
                <a:solidFill>
                  <a:schemeClr val="tx2"/>
                </a:solidFill>
              </a:rPr>
              <a:t>истории </a:t>
            </a:r>
            <a:r>
              <a:rPr lang="ru-RU" sz="2400" i="1" dirty="0">
                <a:solidFill>
                  <a:schemeClr val="tx2"/>
                </a:solidFill>
              </a:rPr>
              <a:t>рассказал нам</a:t>
            </a:r>
            <a:r>
              <a:rPr lang="ru-RU" sz="2400" i="1" dirty="0" smtClean="0">
                <a:solidFill>
                  <a:schemeClr val="tx2"/>
                </a:solidFill>
              </a:rPr>
              <a:t>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5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1846659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В </a:t>
            </a:r>
            <a:r>
              <a:rPr lang="ru-RU" sz="2400" i="1" dirty="0" smtClean="0">
                <a:solidFill>
                  <a:schemeClr val="tx2"/>
                </a:solidFill>
              </a:rPr>
              <a:t>Москве </a:t>
            </a:r>
            <a:r>
              <a:rPr lang="ru-RU" sz="2400" i="1" dirty="0">
                <a:solidFill>
                  <a:schemeClr val="tx2"/>
                </a:solidFill>
              </a:rPr>
              <a:t>есть памятник великому </a:t>
            </a:r>
            <a:r>
              <a:rPr lang="ru-RU" sz="2400" i="1" dirty="0" smtClean="0">
                <a:solidFill>
                  <a:schemeClr val="tx2"/>
                </a:solidFill>
              </a:rPr>
              <a:t>поэту Пушкину. Ты знаешь </a:t>
            </a:r>
            <a:r>
              <a:rPr lang="ru-RU" sz="2400" i="1" dirty="0">
                <a:solidFill>
                  <a:schemeClr val="tx2"/>
                </a:solidFill>
              </a:rPr>
              <a:t>это? </a:t>
            </a:r>
            <a:endParaRPr lang="ru-RU" sz="2400" i="1" dirty="0" smtClean="0">
              <a:solidFill>
                <a:schemeClr val="tx2"/>
              </a:solidFill>
            </a:endParaRP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Да, знаю. </a:t>
            </a:r>
            <a:r>
              <a:rPr lang="ru-RU" sz="2400" i="1" dirty="0" smtClean="0">
                <a:solidFill>
                  <a:schemeClr val="tx2"/>
                </a:solidFill>
              </a:rPr>
              <a:t>Учитель русского языка </a:t>
            </a:r>
            <a:r>
              <a:rPr lang="ru-RU" sz="2400" i="1" dirty="0">
                <a:solidFill>
                  <a:schemeClr val="tx2"/>
                </a:solidFill>
              </a:rPr>
              <a:t>рассказал нам</a:t>
            </a:r>
            <a:r>
              <a:rPr lang="ru-RU" sz="2400" i="1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92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062103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В </a:t>
            </a:r>
            <a:r>
              <a:rPr lang="ru-RU" sz="2400" i="1" dirty="0" smtClean="0">
                <a:solidFill>
                  <a:schemeClr val="tx2"/>
                </a:solidFill>
              </a:rPr>
              <a:t>Термезе </a:t>
            </a:r>
            <a:r>
              <a:rPr lang="ru-RU" sz="2400" i="1" dirty="0">
                <a:solidFill>
                  <a:schemeClr val="tx2"/>
                </a:solidFill>
              </a:rPr>
              <a:t>есть памятник великому </a:t>
            </a:r>
            <a:r>
              <a:rPr lang="ru-RU" sz="2400" i="1" dirty="0" err="1" smtClean="0">
                <a:solidFill>
                  <a:schemeClr val="tx2"/>
                </a:solidFill>
              </a:rPr>
              <a:t>Алпамышу</a:t>
            </a:r>
            <a:r>
              <a:rPr lang="ru-RU" sz="2400" i="1" dirty="0" smtClean="0">
                <a:solidFill>
                  <a:schemeClr val="tx2"/>
                </a:solidFill>
              </a:rPr>
              <a:t>. Ты знаешь </a:t>
            </a:r>
            <a:r>
              <a:rPr lang="ru-RU" sz="2400" i="1" dirty="0">
                <a:solidFill>
                  <a:schemeClr val="tx2"/>
                </a:solidFill>
              </a:rPr>
              <a:t>это? </a:t>
            </a:r>
            <a:endParaRPr lang="ru-RU" sz="2400" i="1" dirty="0" smtClean="0">
              <a:solidFill>
                <a:schemeClr val="tx2"/>
              </a:solidFill>
            </a:endParaRP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Да, знаю. </a:t>
            </a:r>
            <a:r>
              <a:rPr lang="ru-RU" sz="2400" i="1" dirty="0" smtClean="0">
                <a:solidFill>
                  <a:schemeClr val="tx2"/>
                </a:solidFill>
              </a:rPr>
              <a:t>Учитель литературы </a:t>
            </a:r>
            <a:r>
              <a:rPr lang="ru-RU" sz="2400" i="1" dirty="0">
                <a:solidFill>
                  <a:schemeClr val="tx2"/>
                </a:solidFill>
              </a:rPr>
              <a:t>рассказал нам</a:t>
            </a:r>
            <a:r>
              <a:rPr lang="ru-RU" sz="2400" i="1" dirty="0" smtClean="0">
                <a:solidFill>
                  <a:schemeClr val="tx2"/>
                </a:solidFill>
              </a:rPr>
              <a:t>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102424"/>
            <a:ext cx="4791947" cy="315471"/>
          </a:xfrm>
        </p:spPr>
        <p:txBody>
          <a:bodyPr/>
          <a:lstStyle/>
          <a:p>
            <a:r>
              <a:rPr lang="ru-RU" dirty="0" smtClean="0"/>
              <a:t>Дательный падеж  (Кому? Чему?)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8300" y="784225"/>
            <a:ext cx="4876800" cy="738664"/>
          </a:xfrm>
        </p:spPr>
        <p:txBody>
          <a:bodyPr/>
          <a:lstStyle/>
          <a:p>
            <a:r>
              <a:rPr lang="ru-RU" sz="1800" dirty="0"/>
              <a:t>На вопрос </a:t>
            </a:r>
            <a:r>
              <a:rPr lang="ru-RU" sz="1800" b="1" dirty="0"/>
              <a:t>кому</a:t>
            </a:r>
            <a:r>
              <a:rPr lang="ru-RU" sz="1800" dirty="0"/>
              <a:t>? (</a:t>
            </a:r>
            <a:r>
              <a:rPr lang="ru-RU" sz="1800" dirty="0" err="1"/>
              <a:t>kimga</a:t>
            </a:r>
            <a:r>
              <a:rPr lang="ru-RU" sz="1800" dirty="0"/>
              <a:t>?) отвечают имена существительные в </a:t>
            </a:r>
            <a:r>
              <a:rPr lang="ru-RU" sz="1800" b="1" i="1" dirty="0"/>
              <a:t>дательном</a:t>
            </a:r>
            <a:r>
              <a:rPr lang="ru-RU" sz="1800" dirty="0"/>
              <a:t> падеже.</a:t>
            </a:r>
          </a:p>
          <a:p>
            <a:endParaRPr lang="ru-RU" dirty="0"/>
          </a:p>
        </p:txBody>
      </p:sp>
      <p:pic>
        <p:nvPicPr>
          <p:cNvPr id="3074" name="Picture 2" descr="Дательный падеж - Презентация 21527-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6025" r="1887" b="20226"/>
          <a:stretch/>
        </p:blipFill>
        <p:spPr bwMode="auto">
          <a:xfrm>
            <a:off x="520700" y="1498576"/>
            <a:ext cx="483437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1482740"/>
            <a:ext cx="4834373" cy="161603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2104"/>
              </p:ext>
            </p:extLst>
          </p:nvPr>
        </p:nvGraphicFramePr>
        <p:xfrm>
          <a:off x="520700" y="1566878"/>
          <a:ext cx="4834372" cy="148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593">
                  <a:extLst>
                    <a:ext uri="{9D8B030D-6E8A-4147-A177-3AD203B41FA5}">
                      <a16:colId xmlns:a16="http://schemas.microsoft.com/office/drawing/2014/main" val="2192196167"/>
                    </a:ext>
                  </a:extLst>
                </a:gridCol>
                <a:gridCol w="1208593">
                  <a:extLst>
                    <a:ext uri="{9D8B030D-6E8A-4147-A177-3AD203B41FA5}">
                      <a16:colId xmlns:a16="http://schemas.microsoft.com/office/drawing/2014/main" val="83532596"/>
                    </a:ext>
                  </a:extLst>
                </a:gridCol>
                <a:gridCol w="1208593">
                  <a:extLst>
                    <a:ext uri="{9D8B030D-6E8A-4147-A177-3AD203B41FA5}">
                      <a16:colId xmlns:a16="http://schemas.microsoft.com/office/drawing/2014/main" val="3423971862"/>
                    </a:ext>
                  </a:extLst>
                </a:gridCol>
                <a:gridCol w="1208593">
                  <a:extLst>
                    <a:ext uri="{9D8B030D-6E8A-4147-A177-3AD203B41FA5}">
                      <a16:colId xmlns:a16="http://schemas.microsoft.com/office/drawing/2014/main" val="1598600659"/>
                    </a:ext>
                  </a:extLst>
                </a:gridCol>
              </a:tblGrid>
              <a:tr h="541057">
                <a:tc>
                  <a:txBody>
                    <a:bodyPr/>
                    <a:lstStyle/>
                    <a:p>
                      <a:r>
                        <a:rPr lang="ru-RU" dirty="0" smtClean="0"/>
                        <a:t>-а,</a:t>
                      </a:r>
                      <a:r>
                        <a:rPr lang="ru-RU" baseline="0" dirty="0" smtClean="0"/>
                        <a:t> -я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-о, -е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Мн.ч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41822"/>
                  </a:ext>
                </a:extLst>
              </a:tr>
              <a:tr h="94685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400" b="1" i="0" dirty="0" smtClean="0">
                          <a:solidFill>
                            <a:srgbClr val="FF0000"/>
                          </a:solidFill>
                        </a:rPr>
                        <a:t>у,-ю</a:t>
                      </a:r>
                      <a:endParaRPr lang="ru-RU" sz="24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</a:t>
                      </a:r>
                      <a:endParaRPr lang="ru-RU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-ям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700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0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1692771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В </a:t>
            </a:r>
            <a:r>
              <a:rPr lang="ru-RU" sz="2400" i="1" dirty="0" smtClean="0">
                <a:solidFill>
                  <a:schemeClr val="tx2"/>
                </a:solidFill>
              </a:rPr>
              <a:t>Хорезме </a:t>
            </a:r>
            <a:r>
              <a:rPr lang="ru-RU" sz="2400" i="1" dirty="0">
                <a:solidFill>
                  <a:schemeClr val="tx2"/>
                </a:solidFill>
              </a:rPr>
              <a:t>есть памятник </a:t>
            </a:r>
            <a:r>
              <a:rPr lang="ru-RU" sz="2400" i="1" dirty="0" smtClean="0">
                <a:solidFill>
                  <a:schemeClr val="tx2"/>
                </a:solidFill>
              </a:rPr>
              <a:t>народному герою </a:t>
            </a:r>
            <a:r>
              <a:rPr lang="ru-RU" sz="2400" i="1" dirty="0" err="1" smtClean="0">
                <a:solidFill>
                  <a:schemeClr val="tx2"/>
                </a:solidFill>
              </a:rPr>
              <a:t>Джалолиддину</a:t>
            </a:r>
            <a:r>
              <a:rPr lang="ru-RU" sz="2400" i="1" dirty="0" smtClean="0">
                <a:solidFill>
                  <a:schemeClr val="tx2"/>
                </a:solidFill>
              </a:rPr>
              <a:t> </a:t>
            </a:r>
            <a:r>
              <a:rPr lang="ru-RU" sz="2400" i="1" dirty="0" err="1" smtClean="0">
                <a:solidFill>
                  <a:schemeClr val="tx2"/>
                </a:solidFill>
              </a:rPr>
              <a:t>Мангуберды</a:t>
            </a:r>
            <a:r>
              <a:rPr lang="ru-RU" sz="2400" i="1" dirty="0" smtClean="0">
                <a:solidFill>
                  <a:schemeClr val="tx2"/>
                </a:solidFill>
              </a:rPr>
              <a:t>. Ты знаешь </a:t>
            </a:r>
            <a:r>
              <a:rPr lang="ru-RU" sz="2400" i="1" dirty="0">
                <a:solidFill>
                  <a:schemeClr val="tx2"/>
                </a:solidFill>
              </a:rPr>
              <a:t>это? </a:t>
            </a:r>
            <a:endParaRPr lang="ru-RU" sz="2400" i="1" dirty="0" smtClean="0">
              <a:solidFill>
                <a:schemeClr val="tx2"/>
              </a:solidFill>
            </a:endParaRP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Да, знаю. </a:t>
            </a:r>
            <a:r>
              <a:rPr lang="ru-RU" sz="2400" i="1" dirty="0" smtClean="0">
                <a:solidFill>
                  <a:schemeClr val="tx2"/>
                </a:solidFill>
              </a:rPr>
              <a:t>Учитель рассказал </a:t>
            </a:r>
            <a:r>
              <a:rPr lang="ru-RU" sz="2400" i="1" dirty="0">
                <a:solidFill>
                  <a:schemeClr val="tx2"/>
                </a:solidFill>
              </a:rPr>
              <a:t>нам</a:t>
            </a:r>
            <a:r>
              <a:rPr lang="ru-RU" sz="2400" i="1" dirty="0" smtClean="0">
                <a:solidFill>
                  <a:schemeClr val="tx2"/>
                </a:solidFill>
              </a:rPr>
              <a:t>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0" y="737377"/>
            <a:ext cx="5137150" cy="23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638800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7900" y="639776"/>
            <a:ext cx="4114800" cy="1231106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упражнение 6  </a:t>
            </a:r>
          </a:p>
          <a:p>
            <a:pPr algn="ctr"/>
            <a:r>
              <a:rPr lang="ru-RU" sz="2000" dirty="0" smtClean="0"/>
              <a:t>на странице 101.</a:t>
            </a:r>
          </a:p>
          <a:p>
            <a:pPr algn="ctr"/>
            <a:r>
              <a:rPr lang="ru-RU" sz="2000" dirty="0" smtClean="0"/>
              <a:t>Прочитать о том, как появился телевизор.</a:t>
            </a:r>
            <a:endParaRPr lang="ru-RU" sz="2000" dirty="0"/>
          </a:p>
        </p:txBody>
      </p:sp>
      <p:pic>
        <p:nvPicPr>
          <p:cNvPr id="9218" name="Picture 2" descr="История телевизора в двух слова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870882"/>
            <a:ext cx="1524000" cy="11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С ПРАЗДНИКОМ НАВРУЗ!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07" y="818845"/>
            <a:ext cx="2508250" cy="20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здравление Навруз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6" y="818846"/>
            <a:ext cx="2151603" cy="19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02424"/>
            <a:ext cx="4715747" cy="630942"/>
          </a:xfrm>
        </p:spPr>
        <p:txBody>
          <a:bodyPr/>
          <a:lstStyle/>
          <a:p>
            <a:r>
              <a:rPr lang="ru-RU" dirty="0" smtClean="0"/>
              <a:t>Проверим упражнение 9(стр.97)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6"/>
            <a:ext cx="3200400" cy="2215991"/>
          </a:xfrm>
        </p:spPr>
        <p:txBody>
          <a:bodyPr/>
          <a:lstStyle/>
          <a:p>
            <a:r>
              <a:rPr lang="ru-RU" sz="1600" dirty="0"/>
              <a:t>Анвар любит играть в футбол. </a:t>
            </a:r>
            <a:r>
              <a:rPr lang="ru-RU" sz="1600" dirty="0" err="1"/>
              <a:t>Даврон</a:t>
            </a:r>
            <a:r>
              <a:rPr lang="ru-RU" sz="1600" dirty="0"/>
              <a:t> занимается боксом. Малика </a:t>
            </a:r>
            <a:r>
              <a:rPr lang="ru-RU" sz="1600" dirty="0" smtClean="0"/>
              <a:t>хорошо </a:t>
            </a:r>
            <a:r>
              <a:rPr lang="ru-RU" sz="1600" dirty="0"/>
              <a:t>рисует. </a:t>
            </a:r>
            <a:endParaRPr lang="ru-RU" sz="1600" dirty="0" smtClean="0"/>
          </a:p>
          <a:p>
            <a:r>
              <a:rPr lang="ru-RU" sz="1600" dirty="0" err="1" smtClean="0"/>
              <a:t>Феруза</a:t>
            </a:r>
            <a:r>
              <a:rPr lang="ru-RU" sz="1600" dirty="0" smtClean="0"/>
              <a:t> </a:t>
            </a:r>
            <a:r>
              <a:rPr lang="ru-RU" sz="1600" dirty="0"/>
              <a:t>изучает иностранные языки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Папа </a:t>
            </a:r>
            <a:r>
              <a:rPr lang="ru-RU" sz="1600" dirty="0"/>
              <a:t>— </a:t>
            </a:r>
            <a:r>
              <a:rPr lang="ru-RU" sz="1600" dirty="0" smtClean="0"/>
              <a:t>хороший </a:t>
            </a:r>
            <a:r>
              <a:rPr lang="ru-RU" sz="1600" dirty="0"/>
              <a:t>фотограф. </a:t>
            </a:r>
            <a:r>
              <a:rPr lang="ru-RU" sz="1600" dirty="0" err="1"/>
              <a:t>Нафиса</a:t>
            </a:r>
            <a:r>
              <a:rPr lang="ru-RU" sz="1600" dirty="0"/>
              <a:t> </a:t>
            </a:r>
            <a:r>
              <a:rPr lang="ru-RU" sz="1600" dirty="0" err="1"/>
              <a:t>Каримовна</a:t>
            </a:r>
            <a:r>
              <a:rPr lang="ru-RU" sz="1600" dirty="0"/>
              <a:t> любит читать.</a:t>
            </a:r>
          </a:p>
          <a:p>
            <a:endParaRPr lang="ru-RU" sz="1600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3340100" y="2003425"/>
            <a:ext cx="304800" cy="1524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/>
          </a:p>
        </p:txBody>
      </p:sp>
      <p:sp useBgFill="1">
        <p:nvSpPr>
          <p:cNvPr id="6" name="TextBox 5"/>
          <p:cNvSpPr txBox="1"/>
          <p:nvPr/>
        </p:nvSpPr>
        <p:spPr>
          <a:xfrm>
            <a:off x="4787900" y="1956297"/>
            <a:ext cx="304800" cy="1995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644900" y="708026"/>
            <a:ext cx="1981200" cy="1723549"/>
          </a:xfrm>
        </p:spPr>
        <p:txBody>
          <a:bodyPr/>
          <a:lstStyle/>
          <a:p>
            <a:r>
              <a:rPr lang="ru-RU" sz="1600" dirty="0"/>
              <a:t>акварельные краски </a:t>
            </a:r>
            <a:endParaRPr lang="ru-RU" sz="1600" dirty="0" smtClean="0"/>
          </a:p>
          <a:p>
            <a:r>
              <a:rPr lang="ru-RU" sz="1600" dirty="0" smtClean="0"/>
              <a:t>стихи Пушкина</a:t>
            </a:r>
          </a:p>
          <a:p>
            <a:r>
              <a:rPr lang="ru-RU" sz="1600" dirty="0" smtClean="0"/>
              <a:t>новый </a:t>
            </a:r>
            <a:r>
              <a:rPr lang="ru-RU" sz="1600" dirty="0"/>
              <a:t>альбом </a:t>
            </a:r>
            <a:endParaRPr lang="ru-RU" sz="1600" dirty="0" smtClean="0"/>
          </a:p>
          <a:p>
            <a:r>
              <a:rPr lang="ru-RU" sz="1600" dirty="0" smtClean="0"/>
              <a:t>боксёрские перчатки</a:t>
            </a:r>
          </a:p>
          <a:p>
            <a:r>
              <a:rPr lang="ru-RU" sz="1600" dirty="0" smtClean="0"/>
              <a:t>кожаный мяч</a:t>
            </a:r>
          </a:p>
          <a:p>
            <a:r>
              <a:rPr lang="ru-RU" sz="1600" dirty="0" smtClean="0"/>
              <a:t>английские </a:t>
            </a:r>
            <a:r>
              <a:rPr lang="ru-RU" sz="1600" dirty="0"/>
              <a:t>журналы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77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02424"/>
            <a:ext cx="4715747" cy="630942"/>
          </a:xfrm>
        </p:spPr>
        <p:txBody>
          <a:bodyPr/>
          <a:lstStyle/>
          <a:p>
            <a:r>
              <a:rPr lang="ru-RU" dirty="0" smtClean="0"/>
              <a:t>Проверим упражнение 9(стр.97)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5486400" cy="2954655"/>
          </a:xfrm>
        </p:spPr>
        <p:txBody>
          <a:bodyPr/>
          <a:lstStyle/>
          <a:p>
            <a:r>
              <a:rPr lang="ru-RU" sz="1600" dirty="0"/>
              <a:t>Анвар любит играть в футбол</a:t>
            </a:r>
            <a:r>
              <a:rPr lang="ru-RU" sz="1600" dirty="0" smtClean="0"/>
              <a:t>. Папа подарит Анвар</a:t>
            </a:r>
            <a:r>
              <a:rPr lang="ru-RU" sz="1600" dirty="0" smtClean="0">
                <a:solidFill>
                  <a:srgbClr val="FF0000"/>
                </a:solidFill>
              </a:rPr>
              <a:t>у</a:t>
            </a:r>
            <a:r>
              <a:rPr lang="ru-RU" sz="1600" dirty="0" smtClean="0"/>
              <a:t> кожаный мяч. </a:t>
            </a:r>
            <a:r>
              <a:rPr lang="ru-RU" sz="1600" dirty="0" err="1"/>
              <a:t>Даврон</a:t>
            </a:r>
            <a:r>
              <a:rPr lang="ru-RU" sz="1600" dirty="0"/>
              <a:t> занимается боксом. </a:t>
            </a:r>
            <a:r>
              <a:rPr lang="ru-RU" sz="1600" dirty="0" smtClean="0"/>
              <a:t>Мама купит </a:t>
            </a:r>
            <a:r>
              <a:rPr lang="ru-RU" sz="1600" dirty="0" err="1" smtClean="0"/>
              <a:t>Даврон</a:t>
            </a:r>
            <a:r>
              <a:rPr lang="ru-RU" sz="1600" dirty="0" err="1" smtClean="0">
                <a:solidFill>
                  <a:srgbClr val="FF0000"/>
                </a:solidFill>
              </a:rPr>
              <a:t>у</a:t>
            </a:r>
            <a:r>
              <a:rPr lang="ru-RU" sz="1600" dirty="0" smtClean="0"/>
              <a:t> </a:t>
            </a:r>
            <a:r>
              <a:rPr lang="ru-RU" sz="1600" dirty="0"/>
              <a:t>боксёрские </a:t>
            </a:r>
            <a:r>
              <a:rPr lang="ru-RU" sz="1600" dirty="0" smtClean="0"/>
              <a:t>перчатки. Малика хорошо рисует. Сестра подарит Малик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 </a:t>
            </a:r>
            <a:r>
              <a:rPr lang="ru-RU" sz="1600" dirty="0"/>
              <a:t>акварельные </a:t>
            </a:r>
            <a:r>
              <a:rPr lang="ru-RU" sz="1600" dirty="0" smtClean="0"/>
              <a:t>краски. </a:t>
            </a:r>
            <a:endParaRPr lang="ru-RU" sz="1600" dirty="0"/>
          </a:p>
          <a:p>
            <a:r>
              <a:rPr lang="ru-RU" sz="1600" dirty="0" err="1" smtClean="0"/>
              <a:t>Феруза</a:t>
            </a:r>
            <a:r>
              <a:rPr lang="ru-RU" sz="1600" dirty="0" smtClean="0"/>
              <a:t> </a:t>
            </a:r>
            <a:r>
              <a:rPr lang="ru-RU" sz="1600" dirty="0"/>
              <a:t>изучает иностранные языки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r>
              <a:rPr lang="ru-RU" sz="1600" dirty="0" smtClean="0"/>
              <a:t>Тётя подарит </a:t>
            </a:r>
            <a:r>
              <a:rPr lang="ru-RU" sz="1600" dirty="0" err="1" smtClean="0"/>
              <a:t>Феруз</a:t>
            </a:r>
            <a:r>
              <a:rPr lang="ru-RU" sz="1600" dirty="0" err="1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 английские журналы.</a:t>
            </a:r>
            <a:endParaRPr lang="ru-RU" sz="1600" dirty="0"/>
          </a:p>
          <a:p>
            <a:r>
              <a:rPr lang="ru-RU" sz="1600" dirty="0" smtClean="0"/>
              <a:t>Папа </a:t>
            </a:r>
            <a:r>
              <a:rPr lang="ru-RU" sz="1600" dirty="0"/>
              <a:t>— </a:t>
            </a:r>
            <a:r>
              <a:rPr lang="ru-RU" sz="1600" dirty="0" smtClean="0"/>
              <a:t>хороший фотограф. Мама подарит пап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</a:p>
          <a:p>
            <a:r>
              <a:rPr lang="ru-RU" sz="1600" dirty="0" smtClean="0"/>
              <a:t>новый альбом. </a:t>
            </a:r>
            <a:endParaRPr lang="ru-RU" sz="1600" dirty="0"/>
          </a:p>
          <a:p>
            <a:r>
              <a:rPr lang="ru-RU" sz="1600" dirty="0" err="1" smtClean="0"/>
              <a:t>Нафиса</a:t>
            </a:r>
            <a:r>
              <a:rPr lang="ru-RU" sz="1600" dirty="0" smtClean="0"/>
              <a:t> </a:t>
            </a:r>
            <a:r>
              <a:rPr lang="ru-RU" sz="1600" dirty="0" err="1"/>
              <a:t>Каримовна</a:t>
            </a:r>
            <a:r>
              <a:rPr lang="ru-RU" sz="1600" dirty="0"/>
              <a:t> любит </a:t>
            </a:r>
            <a:r>
              <a:rPr lang="ru-RU" sz="1600" dirty="0" smtClean="0"/>
              <a:t>читать. Мы подарим </a:t>
            </a:r>
            <a:r>
              <a:rPr lang="ru-RU" sz="1600" dirty="0" err="1" smtClean="0"/>
              <a:t>Нафис</a:t>
            </a:r>
            <a:r>
              <a:rPr lang="ru-RU" sz="1600" dirty="0" err="1" smtClean="0">
                <a:solidFill>
                  <a:srgbClr val="FF0000"/>
                </a:solidFill>
              </a:rPr>
              <a:t>е</a:t>
            </a:r>
            <a:r>
              <a:rPr lang="ru-RU" sz="1600" dirty="0" smtClean="0"/>
              <a:t> </a:t>
            </a:r>
            <a:r>
              <a:rPr lang="ru-RU" sz="1600" dirty="0" err="1" smtClean="0"/>
              <a:t>Каримовн</a:t>
            </a:r>
            <a:r>
              <a:rPr lang="ru-RU" sz="1600" dirty="0" err="1" smtClean="0">
                <a:solidFill>
                  <a:srgbClr val="FF0000"/>
                </a:solidFill>
              </a:rPr>
              <a:t>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стихи Пушкина.</a:t>
            </a:r>
            <a:endParaRPr lang="ru-RU" sz="1600" dirty="0"/>
          </a:p>
          <a:p>
            <a:r>
              <a:rPr lang="ru-RU" sz="1600" dirty="0" smtClean="0"/>
              <a:t> 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853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00" y="102424"/>
            <a:ext cx="4563347" cy="315471"/>
          </a:xfrm>
        </p:spPr>
        <p:txBody>
          <a:bodyPr/>
          <a:lstStyle/>
          <a:p>
            <a:r>
              <a:rPr lang="ru-RU" dirty="0" smtClean="0"/>
              <a:t>Кому бабушка читает сказки?</a:t>
            </a:r>
            <a:endParaRPr lang="ru-RU" dirty="0"/>
          </a:p>
        </p:txBody>
      </p:sp>
      <p:pic>
        <p:nvPicPr>
          <p:cNvPr id="12290" name="Picture 2" descr="Сказк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4" y="741234"/>
            <a:ext cx="2325578" cy="23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06700" y="746038"/>
            <a:ext cx="2508123" cy="1538883"/>
          </a:xfrm>
        </p:spPr>
        <p:txBody>
          <a:bodyPr/>
          <a:lstStyle/>
          <a:p>
            <a:r>
              <a:rPr lang="ru-RU" sz="2000" dirty="0" smtClean="0"/>
              <a:t>Бабушка читает сказки </a:t>
            </a:r>
            <a:r>
              <a:rPr lang="ru-RU" sz="2000" dirty="0" err="1" smtClean="0"/>
              <a:t>Эльбек</a:t>
            </a:r>
            <a:r>
              <a:rPr lang="ru-RU" sz="2000" dirty="0" err="1" smtClean="0">
                <a:solidFill>
                  <a:srgbClr val="FF0000"/>
                </a:solidFill>
              </a:rPr>
              <a:t>у</a:t>
            </a:r>
            <a:r>
              <a:rPr lang="ru-RU" sz="2000" dirty="0" smtClean="0"/>
              <a:t> и </a:t>
            </a:r>
            <a:r>
              <a:rPr lang="ru-RU" sz="2000" dirty="0" err="1" smtClean="0"/>
              <a:t>Лазиз</a:t>
            </a:r>
            <a:r>
              <a:rPr lang="ru-RU" sz="2000" dirty="0" err="1" smtClean="0">
                <a:solidFill>
                  <a:srgbClr val="FF0000"/>
                </a:solidFill>
              </a:rPr>
              <a:t>е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Она читает сказки </a:t>
            </a:r>
            <a:r>
              <a:rPr lang="ru-RU" sz="2000" b="1" dirty="0" smtClean="0"/>
              <a:t>любим</a:t>
            </a:r>
            <a:r>
              <a:rPr lang="ru-RU" sz="2000" b="1" dirty="0" smtClean="0">
                <a:solidFill>
                  <a:srgbClr val="FF0000"/>
                </a:solidFill>
              </a:rPr>
              <a:t>ым</a:t>
            </a:r>
            <a:r>
              <a:rPr lang="ru-RU" sz="2000" b="1" dirty="0" smtClean="0"/>
              <a:t> </a:t>
            </a:r>
            <a:r>
              <a:rPr lang="ru-RU" sz="2000" dirty="0" smtClean="0"/>
              <a:t>внук</a:t>
            </a:r>
            <a:r>
              <a:rPr lang="ru-RU" sz="2000" dirty="0" smtClean="0">
                <a:solidFill>
                  <a:srgbClr val="FF0000"/>
                </a:solidFill>
              </a:rPr>
              <a:t>ам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802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29352"/>
            <a:ext cx="5164295" cy="315471"/>
          </a:xfrm>
        </p:spPr>
        <p:txBody>
          <a:bodyPr/>
          <a:lstStyle/>
          <a:p>
            <a:r>
              <a:rPr lang="ru-RU" dirty="0" smtClean="0"/>
              <a:t>Кому дедушка рассказывает истории?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846659"/>
          </a:xfrm>
        </p:spPr>
        <p:txBody>
          <a:bodyPr/>
          <a:lstStyle/>
          <a:p>
            <a:r>
              <a:rPr lang="ru-RU" sz="2000" dirty="0" smtClean="0"/>
              <a:t>Дедушка рассказывает истории </a:t>
            </a:r>
            <a:r>
              <a:rPr lang="ru-RU" sz="2000" b="1" dirty="0" smtClean="0"/>
              <a:t>маленьк</a:t>
            </a:r>
            <a:r>
              <a:rPr lang="ru-RU" sz="2000" b="1" dirty="0" smtClean="0">
                <a:solidFill>
                  <a:srgbClr val="FF0000"/>
                </a:solidFill>
              </a:rPr>
              <a:t>ой</a:t>
            </a:r>
            <a:r>
              <a:rPr lang="ru-RU" sz="2000" dirty="0" smtClean="0"/>
              <a:t> </a:t>
            </a:r>
            <a:r>
              <a:rPr lang="ru-RU" sz="2000" dirty="0" err="1" smtClean="0"/>
              <a:t>Севар</a:t>
            </a:r>
            <a:r>
              <a:rPr lang="ru-RU" sz="2000" dirty="0" err="1" smtClean="0">
                <a:solidFill>
                  <a:srgbClr val="FF0000"/>
                </a:solidFill>
              </a:rPr>
              <a:t>е</a:t>
            </a:r>
            <a:r>
              <a:rPr lang="ru-RU" sz="2000" dirty="0" smtClean="0"/>
              <a:t> и её </a:t>
            </a:r>
            <a:r>
              <a:rPr lang="ru-RU" sz="2000" b="1" dirty="0" smtClean="0"/>
              <a:t>старш</a:t>
            </a:r>
            <a:r>
              <a:rPr lang="ru-RU" sz="2000" b="1" dirty="0" smtClean="0">
                <a:solidFill>
                  <a:srgbClr val="FF0000"/>
                </a:solidFill>
              </a:rPr>
              <a:t>ему</a:t>
            </a:r>
            <a:r>
              <a:rPr lang="ru-RU" sz="2000" b="1" dirty="0" smtClean="0"/>
              <a:t> </a:t>
            </a:r>
            <a:r>
              <a:rPr lang="ru-RU" sz="2000" dirty="0" smtClean="0"/>
              <a:t>брат</a:t>
            </a:r>
            <a:r>
              <a:rPr lang="ru-RU" sz="2000" dirty="0" smtClean="0">
                <a:solidFill>
                  <a:srgbClr val="FF0000"/>
                </a:solidFill>
              </a:rPr>
              <a:t>у</a:t>
            </a:r>
            <a:r>
              <a:rPr lang="ru-RU" sz="2000" dirty="0" smtClean="0"/>
              <a:t> Султан</a:t>
            </a:r>
            <a:r>
              <a:rPr lang="ru-RU" sz="2000" dirty="0" smtClean="0">
                <a:solidFill>
                  <a:srgbClr val="FF0000"/>
                </a:solidFill>
              </a:rPr>
              <a:t>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Picture 6" descr="Qanday yaxshi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79285"/>
            <a:ext cx="2286000" cy="220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8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102424"/>
            <a:ext cx="4182347" cy="315471"/>
          </a:xfrm>
        </p:spPr>
        <p:txBody>
          <a:bodyPr/>
          <a:lstStyle/>
          <a:p>
            <a:r>
              <a:rPr lang="ru-RU" dirty="0" smtClean="0"/>
              <a:t>Кому </a:t>
            </a:r>
            <a:r>
              <a:rPr lang="ru-RU" dirty="0" err="1" smtClean="0"/>
              <a:t>Динора</a:t>
            </a:r>
            <a:r>
              <a:rPr lang="ru-RU" dirty="0" smtClean="0"/>
              <a:t> несёт чай?</a:t>
            </a:r>
            <a:endParaRPr lang="ru-RU" dirty="0"/>
          </a:p>
        </p:txBody>
      </p:sp>
      <p:pic>
        <p:nvPicPr>
          <p:cNvPr id="9220" name="Picture 4" descr="О добрых поступках картинки – Добрые поступки в картинках для детей (20  фото)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75970"/>
            <a:ext cx="2508250" cy="20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477328"/>
          </a:xfrm>
        </p:spPr>
        <p:txBody>
          <a:bodyPr/>
          <a:lstStyle/>
          <a:p>
            <a:r>
              <a:rPr lang="ru-RU" sz="2400" dirty="0" err="1" smtClean="0"/>
              <a:t>Динора</a:t>
            </a:r>
            <a:r>
              <a:rPr lang="ru-RU" sz="2400" dirty="0" smtClean="0"/>
              <a:t> несёт чай </a:t>
            </a:r>
            <a:r>
              <a:rPr lang="ru-RU" sz="2400" b="1" dirty="0" smtClean="0"/>
              <a:t>сво</a:t>
            </a:r>
            <a:r>
              <a:rPr lang="ru-RU" sz="2400" b="1" dirty="0" smtClean="0">
                <a:solidFill>
                  <a:srgbClr val="FF0000"/>
                </a:solidFill>
              </a:rPr>
              <a:t>ему </a:t>
            </a:r>
            <a:r>
              <a:rPr lang="ru-RU" sz="2400" b="1" dirty="0" smtClean="0"/>
              <a:t>родн</a:t>
            </a:r>
            <a:r>
              <a:rPr lang="ru-RU" sz="2400" b="1" dirty="0" smtClean="0">
                <a:solidFill>
                  <a:srgbClr val="FF0000"/>
                </a:solidFill>
              </a:rPr>
              <a:t>ому</a:t>
            </a:r>
            <a:r>
              <a:rPr lang="ru-RU" sz="2400" b="1" dirty="0" smtClean="0"/>
              <a:t> </a:t>
            </a:r>
            <a:r>
              <a:rPr lang="ru-RU" sz="2400" dirty="0" smtClean="0"/>
              <a:t>дедушк</a:t>
            </a:r>
            <a:r>
              <a:rPr lang="ru-RU" sz="2400" dirty="0" smtClean="0">
                <a:solidFill>
                  <a:srgbClr val="FF0000"/>
                </a:solidFill>
              </a:rPr>
              <a:t>е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1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102424"/>
            <a:ext cx="4487147" cy="315471"/>
          </a:xfrm>
        </p:spPr>
        <p:txBody>
          <a:bodyPr/>
          <a:lstStyle/>
          <a:p>
            <a:r>
              <a:rPr lang="ru-RU" dirty="0" smtClean="0"/>
              <a:t>Кому уступил </a:t>
            </a:r>
            <a:r>
              <a:rPr lang="ru-RU" dirty="0" err="1" smtClean="0"/>
              <a:t>Даврон</a:t>
            </a:r>
            <a:r>
              <a:rPr lang="ru-RU" dirty="0" smtClean="0"/>
              <a:t> место?</a:t>
            </a:r>
            <a:endParaRPr lang="ru-RU" dirty="0"/>
          </a:p>
        </p:txBody>
      </p:sp>
      <p:pic>
        <p:nvPicPr>
          <p:cNvPr id="10244" name="Picture 4" descr="Дошкольное воспитание: Тема недели &quot;Этикет&quot;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51" y="746125"/>
            <a:ext cx="226019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107996"/>
          </a:xfrm>
        </p:spPr>
        <p:txBody>
          <a:bodyPr/>
          <a:lstStyle/>
          <a:p>
            <a:r>
              <a:rPr lang="ru-RU" sz="2400" dirty="0" err="1" smtClean="0"/>
              <a:t>Даврон</a:t>
            </a:r>
            <a:r>
              <a:rPr lang="ru-RU" sz="2400" dirty="0" smtClean="0"/>
              <a:t> уступил место </a:t>
            </a:r>
            <a:r>
              <a:rPr lang="ru-RU" sz="2400" b="1" dirty="0" smtClean="0"/>
              <a:t>пожил</a:t>
            </a:r>
            <a:r>
              <a:rPr lang="ru-RU" sz="2400" b="1" dirty="0" smtClean="0">
                <a:solidFill>
                  <a:srgbClr val="FF0000"/>
                </a:solidFill>
              </a:rPr>
              <a:t>ому</a:t>
            </a:r>
            <a:r>
              <a:rPr lang="ru-RU" sz="2400" b="1" dirty="0" smtClean="0"/>
              <a:t> </a:t>
            </a:r>
            <a:r>
              <a:rPr lang="ru-RU" sz="2400" dirty="0" smtClean="0"/>
              <a:t>человек</a:t>
            </a:r>
            <a:r>
              <a:rPr lang="ru-RU" sz="2400" dirty="0" smtClean="0">
                <a:solidFill>
                  <a:srgbClr val="FF0000"/>
                </a:solidFill>
              </a:rPr>
              <a:t>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83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</TotalTime>
  <Words>999</Words>
  <Application>Microsoft Office PowerPoint</Application>
  <PresentationFormat>Произвольный</PresentationFormat>
  <Paragraphs>128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 Русский язык</vt:lpstr>
      <vt:lpstr>Сегодня на уроке мы </vt:lpstr>
      <vt:lpstr>Дательный падеж  (Кому? Чему?)</vt:lpstr>
      <vt:lpstr>Проверим упражнение 9(стр.97)</vt:lpstr>
      <vt:lpstr>Проверим упражнение 9(стр.97)</vt:lpstr>
      <vt:lpstr>Кому бабушка читает сказки?</vt:lpstr>
      <vt:lpstr>Кому дедушка рассказывает истории?</vt:lpstr>
      <vt:lpstr>Кому Динора несёт чай?</vt:lpstr>
      <vt:lpstr>Кому уступил Даврон место?</vt:lpstr>
      <vt:lpstr>Кому помогают ребята зимой?</vt:lpstr>
      <vt:lpstr>Интервью Анвара</vt:lpstr>
      <vt:lpstr>Ордена   и                         медали</vt:lpstr>
      <vt:lpstr>Орден Амира Темура</vt:lpstr>
      <vt:lpstr>Орден Джалолиддина Мангуберды</vt:lpstr>
      <vt:lpstr>Презентация PowerPoint</vt:lpstr>
      <vt:lpstr>Окончания имён прилагательных в Д.п.</vt:lpstr>
      <vt:lpstr>Упражнение 1</vt:lpstr>
      <vt:lpstr>Упражнение 1</vt:lpstr>
      <vt:lpstr>Упражнение 3</vt:lpstr>
      <vt:lpstr>Упражнение 3</vt:lpstr>
      <vt:lpstr>Упражнение 4 </vt:lpstr>
      <vt:lpstr>Упражнение 4 </vt:lpstr>
      <vt:lpstr>Упражнение 4</vt:lpstr>
      <vt:lpstr>Бердах (1827-1900)</vt:lpstr>
      <vt:lpstr>Презентация PowerPoint</vt:lpstr>
      <vt:lpstr>Презентация PowerPoint</vt:lpstr>
      <vt:lpstr>Упражнение 4</vt:lpstr>
      <vt:lpstr>Упражнение 4</vt:lpstr>
      <vt:lpstr>Упражнение 4</vt:lpstr>
      <vt:lpstr>Упражнение 4</vt:lpstr>
      <vt:lpstr>Презентация PowerPoint</vt:lpstr>
      <vt:lpstr>Задание для самостоятельного выполнения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Пользователь</cp:lastModifiedBy>
  <cp:revision>217</cp:revision>
  <dcterms:created xsi:type="dcterms:W3CDTF">2020-04-13T08:06:06Z</dcterms:created>
  <dcterms:modified xsi:type="dcterms:W3CDTF">2020-11-26T10:13:08Z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