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  <p:sldId id="265" r:id="rId3"/>
    <p:sldId id="327" r:id="rId4"/>
    <p:sldId id="322" r:id="rId5"/>
    <p:sldId id="340" r:id="rId6"/>
    <p:sldId id="341" r:id="rId7"/>
    <p:sldId id="339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26" r:id="rId17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812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228029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5194" y="1258887"/>
            <a:ext cx="2776907" cy="321876"/>
          </a:xfrm>
          <a:prstGeom prst="rect">
            <a:avLst/>
          </a:prstGeom>
        </p:spPr>
        <p:txBody>
          <a:bodyPr vert="horz" wrap="square" lIns="0" tIns="13963" rIns="0" bIns="0" rtlCol="0">
            <a:spAutoFit/>
          </a:bodyPr>
          <a:lstStyle/>
          <a:p>
            <a:r>
              <a:rPr lang="ru-RU" sz="2000" b="1" spc="-20" dirty="0" smtClean="0">
                <a:solidFill>
                  <a:srgbClr val="2365C7"/>
                </a:solidFill>
                <a:latin typeface="Arial"/>
                <a:cs typeface="Arial"/>
              </a:rPr>
              <a:t>   </a:t>
            </a:r>
            <a:r>
              <a:rPr sz="2000" b="1" spc="-20" dirty="0" err="1" smtClean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ru-RU" sz="2000" b="1" spc="-20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2000" b="1" spc="-20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012" y="1195133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3208" y="249697"/>
            <a:ext cx="173270" cy="362142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9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249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7359" y="542482"/>
            <a:ext cx="439205" cy="212232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142012" y="2092582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9300" y="936625"/>
            <a:ext cx="4495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сказать об отсутствии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кого-либо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чего-либо.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Имя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существительное в родительном падеже.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5"/>
            <a:ext cx="5562600" cy="2462213"/>
          </a:xfrm>
        </p:spPr>
        <p:txBody>
          <a:bodyPr/>
          <a:lstStyle/>
          <a:p>
            <a:r>
              <a:rPr lang="ru-RU" sz="1600" dirty="0" smtClean="0"/>
              <a:t>Мороз </a:t>
            </a:r>
            <a:r>
              <a:rPr lang="ru-RU" sz="1600" dirty="0"/>
              <a:t>— нет мороз</a:t>
            </a:r>
            <a:r>
              <a:rPr lang="ru-RU" sz="1600" b="1" dirty="0">
                <a:solidFill>
                  <a:srgbClr val="FF0000"/>
                </a:solidFill>
              </a:rPr>
              <a:t>а</a:t>
            </a:r>
            <a:r>
              <a:rPr lang="ru-RU" sz="1600" dirty="0"/>
              <a:t>; </a:t>
            </a:r>
            <a:r>
              <a:rPr lang="ru-RU" sz="1600" dirty="0" smtClean="0"/>
              <a:t>нет снеговика, праздника, карнавала.</a:t>
            </a:r>
          </a:p>
          <a:p>
            <a:r>
              <a:rPr lang="ru-RU" sz="1600" dirty="0" smtClean="0"/>
              <a:t>Подарок </a:t>
            </a:r>
            <a:r>
              <a:rPr lang="ru-RU" sz="1600" dirty="0"/>
              <a:t>— нет подарк</a:t>
            </a:r>
            <a:r>
              <a:rPr lang="ru-RU" sz="1600" dirty="0">
                <a:solidFill>
                  <a:srgbClr val="FF0000"/>
                </a:solidFill>
              </a:rPr>
              <a:t>а</a:t>
            </a:r>
            <a:r>
              <a:rPr lang="ru-RU" sz="1600" dirty="0"/>
              <a:t>; </a:t>
            </a:r>
            <a:r>
              <a:rPr lang="ru-RU" sz="1600" dirty="0" smtClean="0"/>
              <a:t>нет напитка, порядка, катка, котёнка, ребёнка. </a:t>
            </a:r>
          </a:p>
          <a:p>
            <a:r>
              <a:rPr lang="ru-RU" sz="1600" dirty="0" smtClean="0"/>
              <a:t>Отец </a:t>
            </a:r>
            <a:r>
              <a:rPr lang="ru-RU" sz="1600" dirty="0"/>
              <a:t>— нет отц</a:t>
            </a:r>
            <a:r>
              <a:rPr lang="ru-RU" sz="1600" dirty="0">
                <a:solidFill>
                  <a:srgbClr val="FF0000"/>
                </a:solidFill>
              </a:rPr>
              <a:t>а</a:t>
            </a:r>
            <a:r>
              <a:rPr lang="ru-RU" sz="1600" dirty="0" smtClean="0"/>
              <a:t>; нет ветра, льда.</a:t>
            </a:r>
          </a:p>
          <a:p>
            <a:r>
              <a:rPr lang="ru-RU" sz="1600" dirty="0" smtClean="0"/>
              <a:t>Зима </a:t>
            </a:r>
            <a:r>
              <a:rPr lang="ru-RU" sz="1600" dirty="0"/>
              <a:t>— нет зим</a:t>
            </a:r>
            <a:r>
              <a:rPr lang="ru-RU" sz="1600" dirty="0">
                <a:solidFill>
                  <a:srgbClr val="FF0000"/>
                </a:solidFill>
              </a:rPr>
              <a:t>ы</a:t>
            </a:r>
            <a:r>
              <a:rPr lang="ru-RU" sz="1600" dirty="0"/>
              <a:t>; </a:t>
            </a:r>
            <a:r>
              <a:rPr lang="ru-RU" sz="1600" dirty="0" smtClean="0"/>
              <a:t>нет картины, улицы. </a:t>
            </a:r>
          </a:p>
          <a:p>
            <a:r>
              <a:rPr lang="ru-RU" sz="1600" dirty="0" smtClean="0"/>
              <a:t>Туча </a:t>
            </a:r>
            <a:r>
              <a:rPr lang="ru-RU" sz="1600" dirty="0"/>
              <a:t>— нет туч</a:t>
            </a:r>
            <a:r>
              <a:rPr lang="ru-RU" sz="1600" dirty="0">
                <a:solidFill>
                  <a:srgbClr val="FF0000"/>
                </a:solidFill>
              </a:rPr>
              <a:t>и</a:t>
            </a:r>
            <a:r>
              <a:rPr lang="ru-RU" sz="1600" dirty="0"/>
              <a:t>; </a:t>
            </a:r>
            <a:r>
              <a:rPr lang="ru-RU" sz="1600" dirty="0" smtClean="0"/>
              <a:t>нет вьюги, сосульки. </a:t>
            </a:r>
          </a:p>
          <a:p>
            <a:r>
              <a:rPr lang="ru-RU" sz="1600" dirty="0" smtClean="0"/>
              <a:t>Метель </a:t>
            </a:r>
            <a:r>
              <a:rPr lang="ru-RU" sz="1600" dirty="0"/>
              <a:t>— нет метел</a:t>
            </a:r>
            <a:r>
              <a:rPr lang="ru-RU" sz="1600" dirty="0">
                <a:solidFill>
                  <a:srgbClr val="FF0000"/>
                </a:solidFill>
              </a:rPr>
              <a:t>и</a:t>
            </a:r>
            <a:r>
              <a:rPr lang="ru-RU" sz="1600" dirty="0"/>
              <a:t>; </a:t>
            </a:r>
            <a:r>
              <a:rPr lang="ru-RU" sz="1600" dirty="0" smtClean="0"/>
              <a:t>нет тетради, кровати, площади. </a:t>
            </a:r>
          </a:p>
          <a:p>
            <a:r>
              <a:rPr lang="ru-RU" sz="1600" dirty="0" smtClean="0"/>
              <a:t>Имя </a:t>
            </a:r>
            <a:r>
              <a:rPr lang="ru-RU" sz="1600" dirty="0"/>
              <a:t>— нет им</a:t>
            </a:r>
            <a:r>
              <a:rPr lang="ru-RU" sz="1600" dirty="0">
                <a:solidFill>
                  <a:srgbClr val="FF0000"/>
                </a:solidFill>
              </a:rPr>
              <a:t>ени</a:t>
            </a:r>
            <a:r>
              <a:rPr lang="ru-RU" sz="1600" dirty="0"/>
              <a:t>; </a:t>
            </a:r>
            <a:r>
              <a:rPr lang="ru-RU" sz="1600" dirty="0" smtClean="0"/>
              <a:t>нет времени. </a:t>
            </a:r>
          </a:p>
          <a:p>
            <a:r>
              <a:rPr lang="ru-RU" sz="1600" dirty="0" smtClean="0"/>
              <a:t>Мать </a:t>
            </a:r>
            <a:r>
              <a:rPr lang="ru-RU" sz="1600" dirty="0"/>
              <a:t>— нет мат</a:t>
            </a:r>
            <a:r>
              <a:rPr lang="ru-RU" sz="1600" dirty="0">
                <a:solidFill>
                  <a:srgbClr val="FF0000"/>
                </a:solidFill>
              </a:rPr>
              <a:t>ери</a:t>
            </a:r>
            <a:r>
              <a:rPr lang="ru-RU" sz="1600" dirty="0"/>
              <a:t>; </a:t>
            </a:r>
            <a:r>
              <a:rPr lang="ru-RU" sz="1600" dirty="0" smtClean="0"/>
              <a:t>нет дочери.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969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5414010" cy="1600438"/>
          </a:xfrm>
        </p:spPr>
        <p:txBody>
          <a:bodyPr/>
          <a:lstStyle/>
          <a:p>
            <a:r>
              <a:rPr lang="ru-RU" b="1" dirty="0" smtClean="0"/>
              <a:t>Скажите</a:t>
            </a:r>
            <a:r>
              <a:rPr lang="ru-RU" b="1" dirty="0"/>
              <a:t>, кого сегодня или вчера нет (не было) в классе. </a:t>
            </a:r>
            <a:endParaRPr lang="ru-RU" b="1" dirty="0" smtClean="0"/>
          </a:p>
          <a:p>
            <a:r>
              <a:rPr lang="ru-RU" sz="1600" i="1" dirty="0" smtClean="0">
                <a:solidFill>
                  <a:schemeClr val="tx2"/>
                </a:solidFill>
              </a:rPr>
              <a:t>Образец</a:t>
            </a:r>
            <a:r>
              <a:rPr lang="ru-RU" sz="1600" i="1" dirty="0">
                <a:solidFill>
                  <a:schemeClr val="tx2"/>
                </a:solidFill>
              </a:rPr>
              <a:t>:</a:t>
            </a:r>
            <a:r>
              <a:rPr lang="ru-RU" dirty="0"/>
              <a:t> </a:t>
            </a:r>
            <a:r>
              <a:rPr lang="ru-RU" sz="1600" dirty="0"/>
              <a:t>— Сегодня в классе нет </a:t>
            </a:r>
            <a:r>
              <a:rPr lang="ru-RU" sz="1600" dirty="0" err="1"/>
              <a:t>Фархода</a:t>
            </a:r>
            <a:r>
              <a:rPr lang="ru-RU" sz="1600" dirty="0"/>
              <a:t> и </a:t>
            </a:r>
            <a:r>
              <a:rPr lang="ru-RU" sz="1600" dirty="0" err="1"/>
              <a:t>Мафтуны</a:t>
            </a:r>
            <a:r>
              <a:rPr lang="ru-RU" sz="1600" dirty="0"/>
              <a:t>. Вчера их тоже не было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Сегодня в классе нет Анвар… и Малик… .</a:t>
            </a:r>
          </a:p>
          <a:p>
            <a:r>
              <a:rPr lang="ru-RU" sz="1600" dirty="0" smtClean="0"/>
              <a:t>Вчера не было </a:t>
            </a:r>
            <a:r>
              <a:rPr lang="ru-RU" sz="1600" dirty="0" err="1" smtClean="0"/>
              <a:t>Севар</a:t>
            </a:r>
            <a:r>
              <a:rPr lang="ru-RU" sz="1600" dirty="0" smtClean="0"/>
              <a:t>… и Абдулл…</a:t>
            </a:r>
          </a:p>
          <a:p>
            <a:r>
              <a:rPr lang="ru-RU" sz="1600" dirty="0"/>
              <a:t>З</a:t>
            </a:r>
            <a:r>
              <a:rPr lang="ru-RU" sz="1600" dirty="0" smtClean="0"/>
              <a:t>автра не будет Рано и </a:t>
            </a:r>
            <a:r>
              <a:rPr lang="ru-RU" sz="1600" dirty="0" err="1" smtClean="0"/>
              <a:t>Муборак</a:t>
            </a:r>
            <a:r>
              <a:rPr lang="ru-RU" sz="1600" dirty="0" smtClean="0"/>
              <a:t>.</a:t>
            </a:r>
            <a:endParaRPr lang="ru-RU" sz="1600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06500" y="23844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- я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2899" y="1331682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49700" y="132633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73300" y="1546225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26051" y="1549356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88647" y="2360930"/>
            <a:ext cx="11512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89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4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9700" y="631825"/>
            <a:ext cx="56261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Придумайте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различные варианты ответов на вопросы по образцу.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Образец: — Почему ты 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играешь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хоккей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У меня нет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клюшки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(У меня нет времени. У меня нет настроения.)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Гиф анимация Дети играют в хоккей, мультик Шайбу, шайбу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631825"/>
            <a:ext cx="5334000" cy="242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84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90" y="102424"/>
            <a:ext cx="5176757" cy="4532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5249147" cy="3016210"/>
          </a:xfrm>
        </p:spPr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Почему ты не идёшь на маскарад?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 меня нет новогоднего костюма и маски.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Сарвар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 Света не пишут?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 них нет ручки 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карадаша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 не читали книгу?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 меня нет книги.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Малика не пошла в театр?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 неё нет билета.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Мурод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не рисует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 него нет альбома и красок.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малыш плачет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 него нет игрушки.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/>
          </a:p>
        </p:txBody>
      </p:sp>
      <p:pic>
        <p:nvPicPr>
          <p:cNvPr id="3074" name="Picture 2" descr="Новогодние костюмы для мальчиков (75 фото): иде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99" y="927180"/>
            <a:ext cx="1371600" cy="76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Раскраски Новогодняя маска - детские раскраски распечать бесплат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37" y="24682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андаши » Анимированные картинки GIF. Коллекция фоновых картинок, обоев  для рабочего стола и анимашек. Уроки по анимации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9" y="1435709"/>
            <a:ext cx="669925" cy="7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Гифка ручка гиф картинка, скачать анимированный gif на GIF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Гифка ручка гиф картинка, скачать анимированный gif на GIF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Гифка ручка гиф картинка, скачать анимированный gif на GIF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Краски альбом скачать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2" name="Picture 20" descr="Альбом «Кисти и краски». Подборка фотографий на тему «Кисти и краски»  пользователя Сергей Белов — Фотобанк Лори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1"/>
          <a:stretch/>
        </p:blipFill>
        <p:spPr bwMode="auto">
          <a:xfrm>
            <a:off x="3445747" y="1999467"/>
            <a:ext cx="914400" cy="60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Игрушка &quot;Стич&quot; и &quot;Лило и Стич&quot; 60 см. — купить в интернет-магазине OZON с  быстрой доставко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2536825"/>
            <a:ext cx="524747" cy="5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2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1" y="555625"/>
            <a:ext cx="5249146" cy="2462213"/>
          </a:xfrm>
        </p:spPr>
        <p:txBody>
          <a:bodyPr/>
          <a:lstStyle/>
          <a:p>
            <a:r>
              <a:rPr lang="ru-RU" b="1" dirty="0" smtClean="0"/>
              <a:t>Дайте </a:t>
            </a:r>
            <a:r>
              <a:rPr lang="ru-RU" b="1" dirty="0"/>
              <a:t>отрицательный ответ. </a:t>
            </a:r>
            <a:endParaRPr lang="ru-RU" b="1" dirty="0" smtClean="0"/>
          </a:p>
          <a:p>
            <a:r>
              <a:rPr lang="ru-RU" dirty="0" smtClean="0"/>
              <a:t>Образец</a:t>
            </a:r>
            <a:r>
              <a:rPr lang="ru-RU" dirty="0"/>
              <a:t>: — У тебя есть билет на карнавал? </a:t>
            </a:r>
            <a:r>
              <a:rPr lang="ru-RU" dirty="0" smtClean="0"/>
              <a:t>— </a:t>
            </a:r>
            <a:r>
              <a:rPr lang="ru-RU" dirty="0"/>
              <a:t>Нет, у меня нет билета на карнавал.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sz="1400" dirty="0" smtClean="0"/>
              <a:t>В школе </a:t>
            </a:r>
            <a:r>
              <a:rPr lang="ru-RU" sz="1400" dirty="0"/>
              <a:t>будет концерт? </a:t>
            </a:r>
            <a:endParaRPr lang="ru-RU" sz="1400" dirty="0" smtClean="0"/>
          </a:p>
          <a:p>
            <a:r>
              <a:rPr lang="ru-RU" sz="1400" dirty="0" smtClean="0"/>
              <a:t>- Нет, в школе не будет концерта.</a:t>
            </a:r>
            <a:endParaRPr lang="ru-RU" sz="1400" dirty="0"/>
          </a:p>
          <a:p>
            <a:r>
              <a:rPr lang="ru-RU" sz="1400" dirty="0" smtClean="0"/>
              <a:t>- Тебе </a:t>
            </a:r>
            <a:r>
              <a:rPr lang="ru-RU" sz="1400" dirty="0"/>
              <a:t>дали подарок</a:t>
            </a:r>
            <a:r>
              <a:rPr lang="ru-RU" sz="1400" dirty="0" smtClean="0"/>
              <a:t>?</a:t>
            </a:r>
          </a:p>
          <a:p>
            <a:r>
              <a:rPr lang="ru-RU" sz="1400" dirty="0" smtClean="0"/>
              <a:t>-Нет, мне не дали подарка. </a:t>
            </a:r>
          </a:p>
          <a:p>
            <a:r>
              <a:rPr lang="ru-RU" sz="1400" dirty="0" smtClean="0"/>
              <a:t>- В </a:t>
            </a:r>
            <a:r>
              <a:rPr lang="ru-RU" sz="1400" dirty="0"/>
              <a:t>городе есть театр</a:t>
            </a:r>
            <a:r>
              <a:rPr lang="ru-RU" sz="1400" dirty="0" smtClean="0"/>
              <a:t>?</a:t>
            </a:r>
          </a:p>
          <a:p>
            <a:r>
              <a:rPr lang="ru-RU" sz="1400" dirty="0" smtClean="0"/>
              <a:t>- Нет, в городе нет театра.</a:t>
            </a:r>
            <a:endParaRPr lang="ru-RU" sz="1400" dirty="0"/>
          </a:p>
          <a:p>
            <a:r>
              <a:rPr lang="ru-RU" sz="1400" dirty="0" smtClean="0"/>
              <a:t>- В </a:t>
            </a:r>
            <a:r>
              <a:rPr lang="ru-RU" sz="1400" dirty="0"/>
              <a:t>книге есть стихотворение</a:t>
            </a:r>
            <a:r>
              <a:rPr lang="ru-RU" sz="1400" dirty="0" smtClean="0"/>
              <a:t>?</a:t>
            </a:r>
          </a:p>
          <a:p>
            <a:r>
              <a:rPr lang="ru-RU" sz="1400" dirty="0" smtClean="0"/>
              <a:t>- Нет, в книге нет стихотворения.</a:t>
            </a:r>
            <a:endParaRPr lang="ru-RU" sz="1400" dirty="0"/>
          </a:p>
          <a:p>
            <a:endParaRPr lang="ru-RU" dirty="0"/>
          </a:p>
        </p:txBody>
      </p:sp>
      <p:sp>
        <p:nvSpPr>
          <p:cNvPr id="5" name="AutoShape 2" descr="Отчётный концерт состоялся в тайшетской музыкальной школе ⋆ Тайшет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Отчётный концерт состоялся в тайшетской музыкальной школе ⋆ Тайшет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980185"/>
            <a:ext cx="2129011" cy="163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Ферганский областной русский драматический театр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Ферганский областной русский драматический театр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Всемирному дню театра посвящается: закулисные истор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980185"/>
            <a:ext cx="2129011" cy="173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70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6.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5029200" cy="1785104"/>
          </a:xfrm>
        </p:spPr>
        <p:txBody>
          <a:bodyPr/>
          <a:lstStyle/>
          <a:p>
            <a:r>
              <a:rPr lang="ru-RU" b="1" dirty="0" smtClean="0"/>
              <a:t>Закончите </a:t>
            </a:r>
            <a:r>
              <a:rPr lang="ru-RU" b="1" dirty="0"/>
              <a:t>предложения по образцу и </a:t>
            </a:r>
            <a:r>
              <a:rPr lang="ru-RU" b="1" dirty="0" smtClean="0"/>
              <a:t>запишите </a:t>
            </a:r>
            <a:r>
              <a:rPr lang="ru-RU" b="1" dirty="0"/>
              <a:t>в тетрадь. </a:t>
            </a:r>
            <a:r>
              <a:rPr lang="ru-RU" i="1" dirty="0">
                <a:solidFill>
                  <a:schemeClr val="tx2"/>
                </a:solidFill>
              </a:rPr>
              <a:t>Образец: </a:t>
            </a:r>
            <a:r>
              <a:rPr lang="ru-RU" dirty="0"/>
              <a:t>У меня есть костюм, но нет маски. </a:t>
            </a:r>
            <a:endParaRPr lang="ru-RU" dirty="0" smtClean="0"/>
          </a:p>
          <a:p>
            <a:pPr marL="228600" indent="-228600">
              <a:buAutoNum type="arabicParenR"/>
            </a:pPr>
            <a:r>
              <a:rPr lang="ru-RU" sz="1600" dirty="0" smtClean="0"/>
              <a:t>У </a:t>
            </a:r>
            <a:r>
              <a:rPr lang="ru-RU" sz="1600" dirty="0"/>
              <a:t>Анны есть сестра, но нет ... . </a:t>
            </a:r>
            <a:endParaRPr lang="ru-RU" sz="1600" dirty="0" smtClean="0"/>
          </a:p>
          <a:p>
            <a:pPr marL="228600" indent="-228600">
              <a:buAutoNum type="arabicParenR"/>
            </a:pPr>
            <a:r>
              <a:rPr lang="ru-RU" sz="1600" dirty="0" smtClean="0"/>
              <a:t>У </a:t>
            </a:r>
            <a:r>
              <a:rPr lang="ru-RU" sz="1600" dirty="0" err="1"/>
              <a:t>Достона</a:t>
            </a:r>
            <a:r>
              <a:rPr lang="ru-RU" sz="1600" dirty="0"/>
              <a:t> есть сумка, но нет ... . </a:t>
            </a:r>
            <a:endParaRPr lang="ru-RU" sz="1600" dirty="0" smtClean="0"/>
          </a:p>
          <a:p>
            <a:pPr marL="228600" indent="-228600">
              <a:buAutoNum type="arabicParenR"/>
            </a:pPr>
            <a:r>
              <a:rPr lang="ru-RU" sz="1600" dirty="0" smtClean="0"/>
              <a:t>У </a:t>
            </a:r>
            <a:r>
              <a:rPr lang="ru-RU" sz="1600" dirty="0"/>
              <a:t>мальчика есть </a:t>
            </a:r>
            <a:r>
              <a:rPr lang="ru-RU" sz="1600" dirty="0" smtClean="0"/>
              <a:t>карандаш, </a:t>
            </a:r>
            <a:r>
              <a:rPr lang="ru-RU" sz="1600" dirty="0"/>
              <a:t>но нет ... . </a:t>
            </a:r>
            <a:endParaRPr lang="ru-RU" sz="1600" dirty="0" smtClean="0"/>
          </a:p>
          <a:p>
            <a:pPr marL="228600" indent="-228600">
              <a:buAutoNum type="arabicParenR"/>
            </a:pPr>
            <a:r>
              <a:rPr lang="ru-RU" sz="1600" dirty="0" smtClean="0"/>
              <a:t>У </a:t>
            </a:r>
            <a:r>
              <a:rPr lang="ru-RU" sz="1600" dirty="0"/>
              <a:t>нас есть ёлочные </a:t>
            </a:r>
            <a:r>
              <a:rPr lang="ru-RU" sz="1600" dirty="0" smtClean="0"/>
              <a:t>игрушки</a:t>
            </a:r>
            <a:r>
              <a:rPr lang="ru-RU" sz="1600" dirty="0"/>
              <a:t>, но нет ... </a:t>
            </a:r>
            <a:r>
              <a:rPr lang="ru-RU" sz="1600" dirty="0" smtClean="0"/>
              <a:t>.</a:t>
            </a:r>
          </a:p>
          <a:p>
            <a:pPr marL="228600" indent="-228600">
              <a:buAutoNum type="arabicParenR"/>
            </a:pPr>
            <a:r>
              <a:rPr lang="ru-RU" sz="1600" dirty="0" smtClean="0"/>
              <a:t>У </a:t>
            </a:r>
            <a:r>
              <a:rPr lang="ru-RU" sz="1600" dirty="0"/>
              <a:t>ребят есть </a:t>
            </a:r>
            <a:r>
              <a:rPr lang="ru-RU" sz="1600" dirty="0" smtClean="0"/>
              <a:t>клюшка</a:t>
            </a:r>
            <a:r>
              <a:rPr lang="ru-RU" sz="1600" dirty="0"/>
              <a:t>, но нет ... 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24720" y="1894930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ш</a:t>
            </a:r>
            <a:r>
              <a:rPr lang="ru-RU" dirty="0" smtClean="0"/>
              <a:t>айбы.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35300" y="936625"/>
            <a:ext cx="797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</a:t>
            </a:r>
            <a:r>
              <a:rPr lang="ru-RU" dirty="0" smtClean="0"/>
              <a:t>рата.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87700" y="1208786"/>
            <a:ext cx="1061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</a:t>
            </a:r>
            <a:r>
              <a:rPr lang="ru-RU" dirty="0" smtClean="0"/>
              <a:t>юкзака.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89504" y="1435837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расок.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33211" y="1667879"/>
            <a:ext cx="703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ё</a:t>
            </a:r>
            <a:r>
              <a:rPr lang="ru-RU" dirty="0" smtClean="0"/>
              <a:t>лки.</a:t>
            </a:r>
            <a:endParaRPr lang="ru-RU" dirty="0"/>
          </a:p>
        </p:txBody>
      </p:sp>
      <p:pic>
        <p:nvPicPr>
          <p:cNvPr id="5122" name="Picture 2" descr="Купить Оптом Diomo Cool Светящиеся Школьные Сумки Для Мальчиков И Девочек  Рюкзак С Зарядкой USB Аниме Рюкзак Для Девочек Подростков Противоугонные  Y19051701 Отqiyue06 В Категории Рюкзаки, 1 053 руб. На Ru.Dhgate.Com |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174662"/>
            <a:ext cx="912393" cy="9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Шайба (хоккей)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5530" y="2519982"/>
            <a:ext cx="570023" cy="4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лка искусственная Ель Кавказская 220 см - купить по лучшей цене в Киеве от  компании &quot;Интернет-магазин &quot;REDSTORE.COM.UA&quot;&quot; - 8190979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94" y="834868"/>
            <a:ext cx="1086306" cy="142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4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276999"/>
          </a:xfrm>
        </p:spPr>
        <p:txBody>
          <a:bodyPr/>
          <a:lstStyle/>
          <a:p>
            <a:r>
              <a:rPr lang="ru-RU" sz="1800" dirty="0"/>
              <a:t>Задание для самостоятельного выполнения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1" y="555625"/>
            <a:ext cx="5215372" cy="3092410"/>
          </a:xfrm>
        </p:spPr>
        <p:txBody>
          <a:bodyPr/>
          <a:lstStyle/>
          <a:p>
            <a:pPr algn="ctr"/>
            <a:r>
              <a:rPr lang="ru-RU" sz="2800" dirty="0"/>
              <a:t>Выполнить упражнение </a:t>
            </a:r>
            <a:r>
              <a:rPr lang="ru-RU" sz="2800" dirty="0" smtClean="0"/>
              <a:t>7,8 </a:t>
            </a:r>
            <a:r>
              <a:rPr lang="ru-RU" sz="2800" dirty="0"/>
              <a:t>стр. </a:t>
            </a:r>
            <a:r>
              <a:rPr lang="ru-RU" sz="2800" dirty="0" smtClean="0"/>
              <a:t>60-61.</a:t>
            </a:r>
            <a:endParaRPr lang="ru-RU" sz="2800" dirty="0"/>
          </a:p>
          <a:p>
            <a:pPr algn="ctr"/>
            <a:r>
              <a:rPr lang="ru-RU" sz="2800" dirty="0"/>
              <a:t> Прочитать стихотворение        </a:t>
            </a:r>
            <a:r>
              <a:rPr lang="ru-RU" sz="2800" dirty="0" smtClean="0"/>
              <a:t>«У ёлки» и рубрику «Это интересно». </a:t>
            </a:r>
          </a:p>
          <a:p>
            <a:pPr algn="ctr"/>
            <a:r>
              <a:rPr lang="ru-RU" sz="2800" dirty="0" smtClean="0"/>
              <a:t>Выучить </a:t>
            </a:r>
            <a:r>
              <a:rPr lang="ru-RU" sz="2800" dirty="0"/>
              <a:t>пословицы.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329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5"/>
            <a:ext cx="5486400" cy="1477328"/>
          </a:xfrm>
        </p:spPr>
        <p:txBody>
          <a:bodyPr/>
          <a:lstStyle/>
          <a:p>
            <a:pPr algn="ctr"/>
            <a:r>
              <a:rPr lang="ru-RU" sz="2800" dirty="0" smtClean="0"/>
              <a:t>Повторим времена глагола.</a:t>
            </a:r>
          </a:p>
          <a:p>
            <a:pPr algn="ctr"/>
            <a:r>
              <a:rPr lang="ru-RU" sz="2800" dirty="0" smtClean="0"/>
              <a:t> Научимся говорить об отсутствии предмета.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5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Будущее время глагола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102424"/>
            <a:ext cx="5562600" cy="3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5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500" y="102424"/>
            <a:ext cx="4258547" cy="315471"/>
          </a:xfrm>
        </p:spPr>
        <p:txBody>
          <a:bodyPr/>
          <a:lstStyle/>
          <a:p>
            <a:r>
              <a:rPr lang="ru-RU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Будущее время глагола</a:t>
            </a:r>
            <a:endParaRPr lang="ru-RU" dirty="0"/>
          </a:p>
        </p:txBody>
      </p:sp>
      <p:pic>
        <p:nvPicPr>
          <p:cNvPr id="5126" name="Picture 6" descr="http://player.myshared.ru/10/1001794/slides/slide_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5"/>
          <a:stretch/>
        </p:blipFill>
        <p:spPr bwMode="auto">
          <a:xfrm>
            <a:off x="114300" y="555625"/>
            <a:ext cx="558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7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0"/>
            <a:ext cx="4001833" cy="577530"/>
          </a:xfrm>
        </p:spPr>
        <p:txBody>
          <a:bodyPr/>
          <a:lstStyle/>
          <a:p>
            <a:r>
              <a:rPr lang="ru-RU" sz="1703" dirty="0"/>
              <a:t>Интервью </a:t>
            </a:r>
            <a:r>
              <a:rPr lang="ru-RU" sz="1703" dirty="0" err="1"/>
              <a:t>Анвара</a:t>
            </a:r>
            <a:r>
              <a:rPr lang="ru-RU" sz="1703" dirty="0"/>
              <a:t> в зимний день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747697" y="757132"/>
            <a:ext cx="2726003" cy="214145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Сегодня не холодно?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Нет, сегодня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нет мороз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Малика, почему ты играешь во дворе? Сегодня по телевизору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нет мультфильм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Сегодня есть мультфильм. Но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завтра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не будет снег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4745" r="5942" b="9361"/>
          <a:stretch>
            <a:fillRect/>
          </a:stretch>
        </p:blipFill>
        <p:spPr bwMode="auto">
          <a:xfrm>
            <a:off x="325901" y="616760"/>
            <a:ext cx="1880984" cy="1183027"/>
          </a:xfrm>
          <a:prstGeom prst="round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9202" b="9529"/>
          <a:stretch>
            <a:fillRect/>
          </a:stretch>
        </p:blipFill>
        <p:spPr bwMode="auto">
          <a:xfrm>
            <a:off x="291865" y="1936782"/>
            <a:ext cx="1990985" cy="1151963"/>
          </a:xfrm>
          <a:prstGeom prst="round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 descr="D:\клипарт\день девушки\05.png"/>
          <p:cNvPicPr/>
          <p:nvPr/>
        </p:nvPicPr>
        <p:blipFill>
          <a:blip r:embed="rId4" cstate="print"/>
          <a:srcRect l="31331" r="10055" b="-474"/>
          <a:stretch>
            <a:fillRect/>
          </a:stretch>
        </p:blipFill>
        <p:spPr bwMode="auto">
          <a:xfrm rot="19704820">
            <a:off x="2306508" y="1367641"/>
            <a:ext cx="365365" cy="78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41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35192"/>
            <a:ext cx="5549900" cy="642214"/>
          </a:xfrm>
        </p:spPr>
        <p:txBody>
          <a:bodyPr>
            <a:normAutofit/>
          </a:bodyPr>
          <a:lstStyle/>
          <a:p>
            <a:r>
              <a:rPr lang="ru-RU" sz="1703" dirty="0"/>
              <a:t>Имена существительные </a:t>
            </a:r>
            <a:r>
              <a:rPr lang="ru-RU" sz="1703" dirty="0" smtClean="0"/>
              <a:t>в </a:t>
            </a:r>
            <a:r>
              <a:rPr lang="ru-RU" sz="1703" dirty="0" err="1" smtClean="0"/>
              <a:t>Р.п</a:t>
            </a:r>
            <a:r>
              <a:rPr lang="ru-RU" sz="1703" dirty="0" smtClean="0"/>
              <a:t>. </a:t>
            </a:r>
            <a:r>
              <a:rPr lang="ru-RU" sz="1703" dirty="0"/>
              <a:t>(</a:t>
            </a:r>
            <a:r>
              <a:rPr lang="en-US" sz="1703" i="1" dirty="0" err="1"/>
              <a:t>qaratqich</a:t>
            </a:r>
            <a:r>
              <a:rPr lang="en-US" sz="1703" i="1" dirty="0"/>
              <a:t> </a:t>
            </a:r>
            <a:r>
              <a:rPr lang="en-US" sz="1703" i="1" dirty="0" err="1"/>
              <a:t>kelishigi</a:t>
            </a:r>
            <a:r>
              <a:rPr lang="ru-RU" sz="1703" dirty="0" smtClean="0"/>
              <a:t>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304803"/>
              </p:ext>
            </p:extLst>
          </p:nvPr>
        </p:nvGraphicFramePr>
        <p:xfrm>
          <a:off x="63500" y="555624"/>
          <a:ext cx="5638800" cy="2590800"/>
        </p:xfrm>
        <a:graphic>
          <a:graphicData uri="http://schemas.openxmlformats.org/drawingml/2006/table">
            <a:tbl>
              <a:tblPr/>
              <a:tblGrid>
                <a:gridCol w="903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03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56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кого?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есть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latin typeface="Times New Roman"/>
                          <a:ea typeface="Calibri"/>
                          <a:cs typeface="Times New Roman"/>
                        </a:rPr>
                        <a:t>кто? что?</a:t>
                      </a:r>
                      <a:endParaRPr lang="ru-RU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не </a:t>
                      </a: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было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не будет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latin typeface="Times New Roman"/>
                          <a:ea typeface="Calibri"/>
                          <a:cs typeface="Times New Roman"/>
                        </a:rPr>
                        <a:t>кого? чего?</a:t>
                      </a:r>
                      <a:endParaRPr lang="ru-RU" sz="12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latin typeface="Times New Roman"/>
                          <a:ea typeface="Calibri"/>
                          <a:cs typeface="Times New Roman"/>
                        </a:rPr>
                        <a:t>род</a:t>
                      </a:r>
                      <a:endParaRPr lang="ru-RU" sz="9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меня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костюм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костюм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тебя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календарь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календар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нее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герой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геро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него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яблок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яблок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нас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варень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варень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вас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стихотворени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стихотворени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них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маск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маск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 </a:t>
                      </a:r>
                      <a:r>
                        <a:rPr lang="ru-RU" sz="1200" b="0" dirty="0" err="1">
                          <a:latin typeface="Times New Roman"/>
                          <a:ea typeface="Calibri"/>
                          <a:cs typeface="Times New Roman"/>
                        </a:rPr>
                        <a:t>Анвар</a:t>
                      </a:r>
                      <a:r>
                        <a:rPr lang="ru-RU" sz="1200" b="0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песн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песн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</a:t>
                      </a:r>
                      <a:r>
                        <a:rPr lang="ru-RU" sz="1200" b="0" dirty="0" err="1">
                          <a:latin typeface="Times New Roman"/>
                          <a:ea typeface="Calibri"/>
                          <a:cs typeface="Times New Roman"/>
                        </a:rPr>
                        <a:t>Феруз</a:t>
                      </a:r>
                      <a:r>
                        <a:rPr lang="ru-RU" sz="1200" b="0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ы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фотографи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фотографи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у Малик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тетрадь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тетрад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449" marR="32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027" name="Picture 3" descr="0_b3794_68e5b8e8_X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2700" y="883317"/>
            <a:ext cx="367300" cy="367300"/>
          </a:xfrm>
          <a:prstGeom prst="rect">
            <a:avLst/>
          </a:prstGeom>
          <a:noFill/>
        </p:spPr>
      </p:pic>
      <p:pic>
        <p:nvPicPr>
          <p:cNvPr id="1026" name="Рисунок 1" descr="cliparts7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9631" y="1422385"/>
            <a:ext cx="388274" cy="378567"/>
          </a:xfrm>
          <a:prstGeom prst="rect">
            <a:avLst/>
          </a:prstGeom>
          <a:noFill/>
        </p:spPr>
      </p:pic>
      <p:pic>
        <p:nvPicPr>
          <p:cNvPr id="1025" name="Рисунок 2" descr="0_b3795_2dd2570f_X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151163" y="2243126"/>
            <a:ext cx="326742" cy="405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6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/>
              <a:t>Упражнение 1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5"/>
            <a:ext cx="5134621" cy="2031325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b="1" dirty="0" smtClean="0"/>
              <a:t>Прочитайте </a:t>
            </a:r>
            <a:r>
              <a:rPr lang="ru-RU" b="1" dirty="0"/>
              <a:t>вопросы и ответы. Спросите друзей о погоде зимой. Составьте свои варианты диалога. </a:t>
            </a:r>
            <a:endParaRPr lang="ru-RU" b="1" dirty="0" smtClean="0"/>
          </a:p>
          <a:p>
            <a:r>
              <a:rPr lang="ru-RU" dirty="0" smtClean="0"/>
              <a:t>— </a:t>
            </a:r>
            <a:r>
              <a:rPr lang="ru-RU" dirty="0"/>
              <a:t>Вчера был мороз? </a:t>
            </a:r>
            <a:endParaRPr lang="ru-RU" dirty="0" smtClean="0"/>
          </a:p>
          <a:p>
            <a:r>
              <a:rPr lang="ru-RU" dirty="0" smtClean="0"/>
              <a:t>— </a:t>
            </a:r>
            <a:r>
              <a:rPr lang="ru-RU" dirty="0"/>
              <a:t>Нет, вчера не было мороза. </a:t>
            </a:r>
            <a:endParaRPr lang="ru-RU" dirty="0" smtClean="0"/>
          </a:p>
          <a:p>
            <a:r>
              <a:rPr lang="ru-RU" dirty="0" smtClean="0"/>
              <a:t>— </a:t>
            </a:r>
            <a:r>
              <a:rPr lang="ru-RU" dirty="0"/>
              <a:t>На небе есть облако</a:t>
            </a:r>
            <a:r>
              <a:rPr lang="ru-RU" dirty="0" smtClean="0"/>
              <a:t>?</a:t>
            </a:r>
          </a:p>
          <a:p>
            <a:r>
              <a:rPr lang="ru-RU" dirty="0" smtClean="0"/>
              <a:t> </a:t>
            </a:r>
            <a:r>
              <a:rPr lang="ru-RU" dirty="0"/>
              <a:t>— На небе нет облака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— Завтра будет вьюга? </a:t>
            </a:r>
            <a:endParaRPr lang="ru-RU" dirty="0" smtClean="0"/>
          </a:p>
          <a:p>
            <a:r>
              <a:rPr lang="ru-RU" dirty="0" smtClean="0"/>
              <a:t>— </a:t>
            </a:r>
            <a:r>
              <a:rPr lang="ru-RU" dirty="0"/>
              <a:t>Завтра не будет вьюги. </a:t>
            </a:r>
            <a:endParaRPr lang="ru-RU" dirty="0" smtClean="0"/>
          </a:p>
          <a:p>
            <a:r>
              <a:rPr lang="ru-RU" dirty="0" smtClean="0"/>
              <a:t>Слова </a:t>
            </a:r>
            <a:r>
              <a:rPr lang="ru-RU" dirty="0"/>
              <a:t>для справок: холод, лёд, непогода, солнце, туча, снег, дождь, гроза.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35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174625"/>
            <a:ext cx="496506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9700" y="708026"/>
            <a:ext cx="3352800" cy="206362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Вчера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дождь?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Нет, вчера 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было   дожд</a:t>
            </a:r>
            <a:r>
              <a:rPr lang="ru-RU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небе есть тучи?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 небе 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туч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Завтра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снег?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Завтра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будет солнечно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 descr="дождь Гифки «Дождь». Подборка GIF анимации с особой атмосферой дождя» —  карточка пользователя Василий С. в Яндекс.Коллекциях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631825"/>
            <a:ext cx="229985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огда в деревья закралась изморозь ~ Поэзия (Лирика гражданская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99" y="620522"/>
            <a:ext cx="2299855" cy="21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0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5"/>
            <a:ext cx="5486400" cy="2646878"/>
          </a:xfrm>
        </p:spPr>
        <p:txBody>
          <a:bodyPr/>
          <a:lstStyle/>
          <a:p>
            <a:r>
              <a:rPr lang="ru-RU" b="1" dirty="0" smtClean="0"/>
              <a:t>Скажите</a:t>
            </a:r>
            <a:r>
              <a:rPr lang="ru-RU" b="1" dirty="0"/>
              <a:t>, кого или чего нет, по образцу. </a:t>
            </a:r>
            <a:endParaRPr lang="ru-RU" b="1" dirty="0" smtClean="0"/>
          </a:p>
          <a:p>
            <a:endParaRPr lang="ru-RU" sz="1600" dirty="0" smtClean="0"/>
          </a:p>
          <a:p>
            <a:r>
              <a:rPr lang="ru-RU" sz="1600" dirty="0" smtClean="0"/>
              <a:t>Мороз </a:t>
            </a:r>
            <a:r>
              <a:rPr lang="ru-RU" sz="1600" dirty="0"/>
              <a:t>— нет мороз</a:t>
            </a:r>
            <a:r>
              <a:rPr lang="ru-RU" sz="1600" b="1" dirty="0">
                <a:solidFill>
                  <a:srgbClr val="FF0000"/>
                </a:solidFill>
              </a:rPr>
              <a:t>а</a:t>
            </a:r>
            <a:r>
              <a:rPr lang="ru-RU" sz="1600" dirty="0"/>
              <a:t>; снеговик, праздник, карнавал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Подарок </a:t>
            </a:r>
            <a:r>
              <a:rPr lang="ru-RU" sz="1600" dirty="0"/>
              <a:t>— нет подарк</a:t>
            </a:r>
            <a:r>
              <a:rPr lang="ru-RU" sz="1600" dirty="0">
                <a:solidFill>
                  <a:srgbClr val="FF0000"/>
                </a:solidFill>
              </a:rPr>
              <a:t>а</a:t>
            </a:r>
            <a:r>
              <a:rPr lang="ru-RU" sz="1600" dirty="0"/>
              <a:t>; напиток, порядок, каток, котёнок, ребёнок. </a:t>
            </a:r>
            <a:endParaRPr lang="ru-RU" sz="1600" dirty="0" smtClean="0"/>
          </a:p>
          <a:p>
            <a:r>
              <a:rPr lang="ru-RU" sz="1600" dirty="0" smtClean="0"/>
              <a:t>Отец </a:t>
            </a:r>
            <a:r>
              <a:rPr lang="ru-RU" sz="1600" dirty="0"/>
              <a:t>— нет отц</a:t>
            </a:r>
            <a:r>
              <a:rPr lang="ru-RU" sz="1600" dirty="0">
                <a:solidFill>
                  <a:srgbClr val="FF0000"/>
                </a:solidFill>
              </a:rPr>
              <a:t>а</a:t>
            </a:r>
            <a:r>
              <a:rPr lang="ru-RU" sz="1600" dirty="0"/>
              <a:t>; ветер, лёд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Зима </a:t>
            </a:r>
            <a:r>
              <a:rPr lang="ru-RU" sz="1600" dirty="0"/>
              <a:t>— нет зим</a:t>
            </a:r>
            <a:r>
              <a:rPr lang="ru-RU" sz="1600" dirty="0">
                <a:solidFill>
                  <a:srgbClr val="FF0000"/>
                </a:solidFill>
              </a:rPr>
              <a:t>ы</a:t>
            </a:r>
            <a:r>
              <a:rPr lang="ru-RU" sz="1600" dirty="0"/>
              <a:t>; картина, улица. </a:t>
            </a:r>
            <a:endParaRPr lang="ru-RU" sz="1600" dirty="0" smtClean="0"/>
          </a:p>
          <a:p>
            <a:r>
              <a:rPr lang="ru-RU" sz="1600" dirty="0" smtClean="0"/>
              <a:t>Туча </a:t>
            </a:r>
            <a:r>
              <a:rPr lang="ru-RU" sz="1600" dirty="0"/>
              <a:t>— нет туч</a:t>
            </a:r>
            <a:r>
              <a:rPr lang="ru-RU" sz="1600" dirty="0">
                <a:solidFill>
                  <a:srgbClr val="FF0000"/>
                </a:solidFill>
              </a:rPr>
              <a:t>и</a:t>
            </a:r>
            <a:r>
              <a:rPr lang="ru-RU" sz="1600" dirty="0"/>
              <a:t>; вьюга, сосулька. </a:t>
            </a:r>
            <a:endParaRPr lang="ru-RU" sz="1600" dirty="0" smtClean="0"/>
          </a:p>
          <a:p>
            <a:r>
              <a:rPr lang="ru-RU" sz="1600" dirty="0" smtClean="0"/>
              <a:t>Метель </a:t>
            </a:r>
            <a:r>
              <a:rPr lang="ru-RU" sz="1600" dirty="0"/>
              <a:t>— нет метел</a:t>
            </a:r>
            <a:r>
              <a:rPr lang="ru-RU" sz="1600" dirty="0">
                <a:solidFill>
                  <a:srgbClr val="FF0000"/>
                </a:solidFill>
              </a:rPr>
              <a:t>и</a:t>
            </a:r>
            <a:r>
              <a:rPr lang="ru-RU" sz="1600" dirty="0"/>
              <a:t>; тетрадь, кровать, площадь. </a:t>
            </a:r>
            <a:endParaRPr lang="ru-RU" sz="1600" dirty="0" smtClean="0"/>
          </a:p>
          <a:p>
            <a:r>
              <a:rPr lang="ru-RU" sz="1600" dirty="0" smtClean="0"/>
              <a:t>Имя </a:t>
            </a:r>
            <a:r>
              <a:rPr lang="ru-RU" sz="1600" dirty="0"/>
              <a:t>— нет им</a:t>
            </a:r>
            <a:r>
              <a:rPr lang="ru-RU" sz="1600" dirty="0">
                <a:solidFill>
                  <a:srgbClr val="FF0000"/>
                </a:solidFill>
              </a:rPr>
              <a:t>ени</a:t>
            </a:r>
            <a:r>
              <a:rPr lang="ru-RU" sz="1600" dirty="0"/>
              <a:t>; время. </a:t>
            </a:r>
            <a:endParaRPr lang="ru-RU" sz="1600" dirty="0" smtClean="0"/>
          </a:p>
          <a:p>
            <a:r>
              <a:rPr lang="ru-RU" sz="1600" dirty="0" smtClean="0"/>
              <a:t>Мать </a:t>
            </a:r>
            <a:r>
              <a:rPr lang="ru-RU" sz="1600" dirty="0"/>
              <a:t>— нет мат</a:t>
            </a:r>
            <a:r>
              <a:rPr lang="ru-RU" sz="1600" dirty="0">
                <a:solidFill>
                  <a:srgbClr val="FF0000"/>
                </a:solidFill>
              </a:rPr>
              <a:t>ери</a:t>
            </a:r>
            <a:r>
              <a:rPr lang="ru-RU" sz="1600" dirty="0"/>
              <a:t>; дочь.</a:t>
            </a:r>
          </a:p>
        </p:txBody>
      </p:sp>
    </p:spTree>
    <p:extLst>
      <p:ext uri="{BB962C8B-B14F-4D97-AF65-F5344CB8AC3E}">
        <p14:creationId xmlns:p14="http://schemas.microsoft.com/office/powerpoint/2010/main" val="18244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813</Words>
  <Application>Microsoft Office PowerPoint</Application>
  <PresentationFormat>Произвольный</PresentationFormat>
  <Paragraphs>154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 Русский язык</vt:lpstr>
      <vt:lpstr>Сегодня на уроке мы </vt:lpstr>
      <vt:lpstr>Презентация PowerPoint</vt:lpstr>
      <vt:lpstr>Будущее время глагола</vt:lpstr>
      <vt:lpstr>Интервью Анвара в зимний день.</vt:lpstr>
      <vt:lpstr>Имена существительные в Р.п. (qaratqich kelishigi)</vt:lpstr>
      <vt:lpstr>Упражнение 1</vt:lpstr>
      <vt:lpstr>Упражнение 1</vt:lpstr>
      <vt:lpstr>Упражнение 2</vt:lpstr>
      <vt:lpstr>Упражнение 2</vt:lpstr>
      <vt:lpstr>Упражнение 3</vt:lpstr>
      <vt:lpstr>Упражнение 4</vt:lpstr>
      <vt:lpstr>Презентация PowerPoint</vt:lpstr>
      <vt:lpstr>Упражнение 5</vt:lpstr>
      <vt:lpstr>Упражнение 6.</vt:lpstr>
      <vt:lpstr>Задание для самостоятельного выполнения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Пользователь</cp:lastModifiedBy>
  <cp:revision>61</cp:revision>
  <dcterms:created xsi:type="dcterms:W3CDTF">2020-04-13T08:06:06Z</dcterms:created>
  <dcterms:modified xsi:type="dcterms:W3CDTF">2020-10-29T10:08:47Z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