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350" r:id="rId4"/>
    <p:sldId id="351" r:id="rId5"/>
    <p:sldId id="340" r:id="rId6"/>
    <p:sldId id="352" r:id="rId7"/>
    <p:sldId id="341" r:id="rId8"/>
    <p:sldId id="339" r:id="rId9"/>
    <p:sldId id="354" r:id="rId10"/>
    <p:sldId id="353" r:id="rId11"/>
    <p:sldId id="355" r:id="rId12"/>
    <p:sldId id="356" r:id="rId13"/>
    <p:sldId id="344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26" r:id="rId2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r>
              <a:rPr sz="20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500" y="1241425"/>
            <a:ext cx="2999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Как сказать об отсутствии двух и более лиц, предметов?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Скачать 3840x2400 елка, гирлянда, колокольчик, украшение, рождество, новый  год обои, картинки 4k ultra hd 16: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89025"/>
            <a:ext cx="2215011" cy="153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049769" cy="2400657"/>
          </a:xfrm>
        </p:spPr>
        <p:txBody>
          <a:bodyPr/>
          <a:lstStyle/>
          <a:p>
            <a:r>
              <a:rPr lang="ru-RU" b="1" dirty="0" smtClean="0"/>
              <a:t>Ответьте </a:t>
            </a:r>
            <a:r>
              <a:rPr lang="ru-RU" b="1" dirty="0"/>
              <a:t>на вопрос отрицательно по образцу. </a:t>
            </a:r>
            <a:endParaRPr lang="ru-RU" b="1" dirty="0" smtClean="0"/>
          </a:p>
          <a:p>
            <a:r>
              <a:rPr lang="ru-RU" i="1" dirty="0" smtClean="0">
                <a:solidFill>
                  <a:srgbClr val="0070C0"/>
                </a:solidFill>
              </a:rPr>
              <a:t>Образец</a:t>
            </a:r>
            <a:r>
              <a:rPr lang="ru-RU" i="1" dirty="0">
                <a:solidFill>
                  <a:srgbClr val="0070C0"/>
                </a:solidFill>
              </a:rPr>
              <a:t>: </a:t>
            </a:r>
            <a:r>
              <a:rPr lang="ru-RU" dirty="0"/>
              <a:t>— Вчера мальчики были в цирке? — Нет, вчера мальчиков не было в цирке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1</a:t>
            </a:r>
            <a:r>
              <a:rPr lang="ru-RU" sz="1800" dirty="0"/>
              <a:t>) В субботу девочки были на концерте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2</a:t>
            </a:r>
            <a:r>
              <a:rPr lang="ru-RU" sz="1800" dirty="0"/>
              <a:t>) Вчера книги были на столе? 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ru-RU" sz="1800" dirty="0"/>
              <a:t>) Утром вы были в музее? </a:t>
            </a:r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) Вечером ребята были дома? </a:t>
            </a:r>
            <a:endParaRPr lang="ru-RU" sz="1800" dirty="0" smtClean="0"/>
          </a:p>
          <a:p>
            <a:r>
              <a:rPr lang="ru-RU" sz="1800" dirty="0" smtClean="0"/>
              <a:t>5</a:t>
            </a:r>
            <a:r>
              <a:rPr lang="ru-RU" sz="1800" dirty="0"/>
              <a:t>) На каникулах они были у </a:t>
            </a:r>
            <a:r>
              <a:rPr lang="ru-RU" sz="1800" dirty="0" smtClean="0"/>
              <a:t>бабушки?</a:t>
            </a:r>
          </a:p>
          <a:p>
            <a:r>
              <a:rPr lang="ru-RU" sz="1800" dirty="0" smtClean="0"/>
              <a:t>6</a:t>
            </a:r>
            <a:r>
              <a:rPr lang="ru-RU" sz="1800" dirty="0"/>
              <a:t>) Сегодня друзья были в спортзале?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401548" cy="2400657"/>
          </a:xfrm>
        </p:spPr>
        <p:txBody>
          <a:bodyPr/>
          <a:lstStyle/>
          <a:p>
            <a:r>
              <a:rPr lang="ru-RU" b="1" dirty="0" smtClean="0"/>
              <a:t>Ответьте на вопрос отрицательно по образцу.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Образец: </a:t>
            </a:r>
            <a:r>
              <a:rPr lang="ru-RU" dirty="0" smtClean="0"/>
              <a:t>— Вчера мальчики были в цирке?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— Нет, вчера мальчиков не было в цирке.</a:t>
            </a:r>
          </a:p>
          <a:p>
            <a:r>
              <a:rPr lang="ru-RU" sz="1800" dirty="0" smtClean="0"/>
              <a:t>1) — В субботу девочки были на концерте?</a:t>
            </a:r>
          </a:p>
          <a:p>
            <a:r>
              <a:rPr lang="ru-RU" sz="1800" dirty="0" smtClean="0"/>
              <a:t>    —</a:t>
            </a:r>
            <a:r>
              <a:rPr lang="en-US" sz="1800" dirty="0" smtClean="0"/>
              <a:t> </a:t>
            </a:r>
            <a:r>
              <a:rPr lang="ru-RU" sz="1800" dirty="0" smtClean="0"/>
              <a:t>Нет, в субботу девочек не было на концерте.</a:t>
            </a:r>
          </a:p>
          <a:p>
            <a:r>
              <a:rPr lang="ru-RU" sz="1800" dirty="0" smtClean="0"/>
              <a:t>2) — Вчера книги были на столе?</a:t>
            </a:r>
          </a:p>
          <a:p>
            <a:r>
              <a:rPr lang="ru-RU" sz="1800" dirty="0" smtClean="0"/>
              <a:t>    — Нет, вчера книг не было на столе.</a:t>
            </a:r>
          </a:p>
          <a:p>
            <a:r>
              <a:rPr lang="ru-RU" sz="1800" dirty="0" smtClean="0"/>
              <a:t>3) — Утром вы были в музее? </a:t>
            </a:r>
          </a:p>
          <a:p>
            <a:r>
              <a:rPr lang="ru-RU" sz="1800" dirty="0" smtClean="0"/>
              <a:t>    — Нет, утром нас не было в музее.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0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049769" cy="2492990"/>
          </a:xfrm>
        </p:spPr>
        <p:txBody>
          <a:bodyPr/>
          <a:lstStyle/>
          <a:p>
            <a:r>
              <a:rPr lang="ru-RU" b="1" dirty="0" smtClean="0"/>
              <a:t>Ответьте на вопрос отрицательно по образцу.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Образец: </a:t>
            </a:r>
            <a:r>
              <a:rPr lang="ru-RU" dirty="0" smtClean="0"/>
              <a:t>— Вчера мальчики были в цирке? — Нет, вчера мальчиков не было в цирке.</a:t>
            </a:r>
          </a:p>
          <a:p>
            <a:r>
              <a:rPr lang="ru-RU" sz="1800" dirty="0" smtClean="0"/>
              <a:t>4) — Вечером </a:t>
            </a:r>
            <a:r>
              <a:rPr lang="ru-RU" sz="1800" dirty="0"/>
              <a:t>ребята были дома? </a:t>
            </a:r>
            <a:endParaRPr lang="ru-RU" sz="1800" dirty="0" smtClean="0"/>
          </a:p>
          <a:p>
            <a:r>
              <a:rPr lang="ru-RU" sz="1800" dirty="0" smtClean="0"/>
              <a:t>    —</a:t>
            </a:r>
            <a:r>
              <a:rPr lang="en-US" sz="1800" dirty="0" smtClean="0"/>
              <a:t> </a:t>
            </a:r>
            <a:r>
              <a:rPr lang="ru-RU" sz="1800" dirty="0" smtClean="0"/>
              <a:t>Нет, вечером ребят не было дома.</a:t>
            </a:r>
            <a:endParaRPr lang="ru-RU" sz="1800" dirty="0"/>
          </a:p>
          <a:p>
            <a:r>
              <a:rPr lang="ru-RU" sz="1800" dirty="0"/>
              <a:t>5) — </a:t>
            </a:r>
            <a:r>
              <a:rPr lang="ru-RU" sz="1800" dirty="0" smtClean="0"/>
              <a:t>На </a:t>
            </a:r>
            <a:r>
              <a:rPr lang="ru-RU" sz="1800" dirty="0"/>
              <a:t>каникулах они были у бабушки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   — Нет, на каникулах их не было у бабушки.</a:t>
            </a:r>
            <a:endParaRPr lang="ru-RU" sz="1800" dirty="0"/>
          </a:p>
          <a:p>
            <a:r>
              <a:rPr lang="ru-RU" sz="1800" dirty="0" smtClean="0"/>
              <a:t>6)</a:t>
            </a:r>
            <a:r>
              <a:rPr lang="ru-RU" sz="1800" dirty="0"/>
              <a:t> —</a:t>
            </a:r>
            <a:r>
              <a:rPr lang="ru-RU" sz="1800" dirty="0" smtClean="0"/>
              <a:t> </a:t>
            </a:r>
            <a:r>
              <a:rPr lang="ru-RU" sz="1800" dirty="0"/>
              <a:t>Сегодня друзья были в спортзале</a:t>
            </a:r>
            <a:r>
              <a:rPr lang="ru-RU" sz="1800" dirty="0" smtClean="0"/>
              <a:t>? </a:t>
            </a:r>
          </a:p>
          <a:p>
            <a:r>
              <a:rPr lang="ru-RU" sz="1800" dirty="0" smtClean="0"/>
              <a:t>    —</a:t>
            </a:r>
            <a:r>
              <a:rPr lang="en-US" sz="1800" dirty="0" smtClean="0"/>
              <a:t> </a:t>
            </a:r>
            <a:r>
              <a:rPr lang="ru-RU" sz="1800" dirty="0" smtClean="0"/>
              <a:t>Нет, сегодня друзей не было в спортзале.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62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462213"/>
          </a:xfrm>
        </p:spPr>
        <p:txBody>
          <a:bodyPr/>
          <a:lstStyle/>
          <a:p>
            <a:r>
              <a:rPr lang="ru-RU" sz="1400" b="1" dirty="0" smtClean="0"/>
              <a:t>Прочитайте </a:t>
            </a:r>
            <a:r>
              <a:rPr lang="ru-RU" sz="1400" b="1" dirty="0"/>
              <a:t>диалог. Спросите одноклассников, как идёт подготовка к Новому году. Придумайте свои варианты диалогов.</a:t>
            </a:r>
          </a:p>
          <a:p>
            <a:r>
              <a:rPr lang="ru-RU" sz="1600" dirty="0"/>
              <a:t>— Ребята, всё готово к празднику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Нет, на ёлке ещё нет </a:t>
            </a:r>
            <a:r>
              <a:rPr lang="ru-RU" sz="1600" dirty="0" smtClean="0"/>
              <a:t>игрушек</a:t>
            </a:r>
            <a:r>
              <a:rPr lang="ru-RU" sz="1600" dirty="0"/>
              <a:t>. </a:t>
            </a:r>
            <a:r>
              <a:rPr lang="ru-RU" sz="1600" dirty="0" smtClean="0"/>
              <a:t>Таня </a:t>
            </a:r>
            <a:r>
              <a:rPr lang="ru-RU" sz="1600" dirty="0"/>
              <a:t>и </a:t>
            </a:r>
            <a:r>
              <a:rPr lang="ru-RU" sz="1600" dirty="0" err="1"/>
              <a:t>Даниёр</a:t>
            </a:r>
            <a:r>
              <a:rPr lang="ru-RU" sz="1600" dirty="0"/>
              <a:t> скоро принесут </a:t>
            </a:r>
            <a:r>
              <a:rPr lang="ru-RU" sz="1600" dirty="0" smtClean="0"/>
              <a:t>шарики </a:t>
            </a:r>
            <a:r>
              <a:rPr lang="ru-RU" sz="1600" dirty="0"/>
              <a:t>и бусы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Артисты уже </a:t>
            </a:r>
            <a:r>
              <a:rPr lang="ru-RU" sz="1600" dirty="0" smtClean="0"/>
              <a:t>пришли?</a:t>
            </a:r>
          </a:p>
          <a:p>
            <a:r>
              <a:rPr lang="ru-RU" sz="1600" dirty="0" smtClean="0"/>
              <a:t>— </a:t>
            </a:r>
            <a:r>
              <a:rPr lang="ru-RU" sz="1600" dirty="0"/>
              <a:t>Артистов не будет. Мы сами будем выступать.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Вы молодцы!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69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215991"/>
          </a:xfrm>
        </p:spPr>
        <p:txBody>
          <a:bodyPr/>
          <a:lstStyle/>
          <a:p>
            <a:r>
              <a:rPr lang="ru-RU" b="1" dirty="0" smtClean="0"/>
              <a:t>Допишите </a:t>
            </a:r>
            <a:r>
              <a:rPr lang="ru-RU" b="1" dirty="0"/>
              <a:t>окончания слов. Расскажите, как живут птицы зимой в </a:t>
            </a:r>
            <a:r>
              <a:rPr lang="ru-RU" b="1" dirty="0" smtClean="0"/>
              <a:t>вашей </a:t>
            </a:r>
            <a:r>
              <a:rPr lang="ru-RU" b="1" dirty="0"/>
              <a:t>местности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2400" dirty="0"/>
              <a:t>Зимой почти нет (птицы). В </a:t>
            </a:r>
            <a:r>
              <a:rPr lang="ru-RU" sz="2400" dirty="0" err="1"/>
              <a:t>холодн</a:t>
            </a:r>
            <a:r>
              <a:rPr lang="ru-RU" sz="2400" dirty="0"/>
              <a:t>... время года птицам очень трудно жить. Для них нет (еда). Нет </a:t>
            </a:r>
            <a:r>
              <a:rPr lang="ru-RU" sz="2400" dirty="0" smtClean="0"/>
              <a:t>больше </a:t>
            </a:r>
            <a:r>
              <a:rPr lang="ru-RU" sz="2400" dirty="0"/>
              <a:t>(жуки). В лесу нет (ягоды) и (грибы). </a:t>
            </a:r>
            <a:r>
              <a:rPr lang="en-US" sz="2400" dirty="0" smtClean="0"/>
              <a:t>  </a:t>
            </a:r>
            <a:r>
              <a:rPr lang="ru-RU" sz="2400" dirty="0" smtClean="0"/>
              <a:t>В </a:t>
            </a:r>
            <a:r>
              <a:rPr lang="ru-RU" sz="2400" dirty="0"/>
              <a:t>поле нет (колоски). </a:t>
            </a:r>
          </a:p>
        </p:txBody>
      </p:sp>
    </p:spTree>
    <p:extLst>
      <p:ext uri="{BB962C8B-B14F-4D97-AF65-F5344CB8AC3E}">
        <p14:creationId xmlns:p14="http://schemas.microsoft.com/office/powerpoint/2010/main" val="1391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215991"/>
          </a:xfrm>
        </p:spPr>
        <p:txBody>
          <a:bodyPr/>
          <a:lstStyle/>
          <a:p>
            <a:r>
              <a:rPr lang="ru-RU" b="1" dirty="0" smtClean="0"/>
              <a:t>Допишите </a:t>
            </a:r>
            <a:r>
              <a:rPr lang="ru-RU" b="1" dirty="0"/>
              <a:t>окончания слов. Расскажите, как живут птицы зимой в </a:t>
            </a:r>
            <a:r>
              <a:rPr lang="ru-RU" b="1" dirty="0" smtClean="0"/>
              <a:t>вашей </a:t>
            </a:r>
            <a:r>
              <a:rPr lang="ru-RU" b="1" dirty="0"/>
              <a:t>местности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2400" dirty="0"/>
              <a:t>Зимой почти нет </a:t>
            </a:r>
            <a:r>
              <a:rPr lang="ru-RU" sz="2400" dirty="0" smtClean="0"/>
              <a:t>птиц. </a:t>
            </a:r>
            <a:r>
              <a:rPr lang="ru-RU" sz="2400" dirty="0"/>
              <a:t>В </a:t>
            </a:r>
            <a:r>
              <a:rPr lang="ru-RU" sz="2400" dirty="0" smtClean="0"/>
              <a:t>холодн</a:t>
            </a:r>
            <a:r>
              <a:rPr lang="ru-RU" sz="2400" dirty="0" smtClean="0">
                <a:solidFill>
                  <a:srgbClr val="FF0000"/>
                </a:solidFill>
              </a:rPr>
              <a:t>ое </a:t>
            </a:r>
            <a:r>
              <a:rPr lang="ru-RU" sz="2400" dirty="0"/>
              <a:t>время года птицам очень трудно жить. Для них нет </a:t>
            </a:r>
            <a:r>
              <a:rPr lang="ru-RU" sz="2400" dirty="0" smtClean="0"/>
              <a:t>ед</a:t>
            </a:r>
            <a:r>
              <a:rPr lang="ru-RU" sz="2400" dirty="0" smtClean="0">
                <a:solidFill>
                  <a:srgbClr val="FF0000"/>
                </a:solidFill>
              </a:rPr>
              <a:t>ы</a:t>
            </a:r>
            <a:r>
              <a:rPr lang="ru-RU" sz="2400" dirty="0" smtClean="0"/>
              <a:t>. </a:t>
            </a:r>
            <a:r>
              <a:rPr lang="ru-RU" sz="2400" dirty="0"/>
              <a:t>Нет </a:t>
            </a:r>
            <a:r>
              <a:rPr lang="ru-RU" sz="2400" dirty="0" smtClean="0"/>
              <a:t>больше жук</a:t>
            </a:r>
            <a:r>
              <a:rPr lang="ru-RU" sz="2400" dirty="0" smtClean="0">
                <a:solidFill>
                  <a:srgbClr val="FF0000"/>
                </a:solidFill>
              </a:rPr>
              <a:t>ов</a:t>
            </a:r>
            <a:r>
              <a:rPr lang="ru-RU" sz="2400" dirty="0" smtClean="0"/>
              <a:t>. </a:t>
            </a:r>
            <a:r>
              <a:rPr lang="ru-RU" sz="2400" dirty="0"/>
              <a:t>В лесу нет </a:t>
            </a:r>
            <a:r>
              <a:rPr lang="ru-RU" sz="2400" dirty="0" smtClean="0"/>
              <a:t>ягод </a:t>
            </a:r>
            <a:r>
              <a:rPr lang="ru-RU" sz="2400" dirty="0"/>
              <a:t>и </a:t>
            </a:r>
            <a:r>
              <a:rPr lang="ru-RU" sz="2400" dirty="0" smtClean="0"/>
              <a:t>гриб</a:t>
            </a:r>
            <a:r>
              <a:rPr lang="ru-RU" sz="2400" dirty="0" smtClean="0">
                <a:solidFill>
                  <a:srgbClr val="FF0000"/>
                </a:solidFill>
              </a:rPr>
              <a:t>ов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поле нет </a:t>
            </a:r>
            <a:r>
              <a:rPr lang="ru-RU" sz="2400" dirty="0" smtClean="0"/>
              <a:t>колоск</a:t>
            </a:r>
            <a:r>
              <a:rPr lang="ru-RU" sz="2400" dirty="0" smtClean="0">
                <a:solidFill>
                  <a:srgbClr val="FF0000"/>
                </a:solidFill>
              </a:rPr>
              <a:t>ов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48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Птицы зимой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6"/>
            <a:ext cx="2286000" cy="2031325"/>
          </a:xfrm>
        </p:spPr>
        <p:txBody>
          <a:bodyPr/>
          <a:lstStyle/>
          <a:p>
            <a:r>
              <a:rPr lang="ru-RU" sz="2000" dirty="0" smtClean="0"/>
              <a:t>Воробьи- птицы, которые остаются зимовать.</a:t>
            </a:r>
          </a:p>
          <a:p>
            <a:r>
              <a:rPr lang="ru-RU" sz="2000" dirty="0" smtClean="0"/>
              <a:t>Сделайте для них кормушки.</a:t>
            </a:r>
          </a:p>
          <a:p>
            <a:r>
              <a:rPr lang="ru-RU" sz="2000" dirty="0"/>
              <a:t>Покормите </a:t>
            </a:r>
            <a:r>
              <a:rPr lang="ru-RU" sz="2000" dirty="0" smtClean="0"/>
              <a:t>птиц!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122" name="Picture 2" descr="Более тысячи кормушек развесили в Ярославской области участники акции  «Покормите птиц зимой»- Яррег - новости Ярославской област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" b="10975"/>
          <a:stretch/>
        </p:blipFill>
        <p:spPr bwMode="auto">
          <a:xfrm>
            <a:off x="2654300" y="631826"/>
            <a:ext cx="2971800" cy="220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амбовчане смогут принять участие во флешмобе «Хранители птиц» | Тамбовская  жиз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641859"/>
            <a:ext cx="2971800" cy="2199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Покормите птиц зимой!</a:t>
            </a:r>
            <a:endParaRPr lang="ru-RU" dirty="0"/>
          </a:p>
        </p:txBody>
      </p:sp>
      <p:pic>
        <p:nvPicPr>
          <p:cNvPr id="6146" name="Picture 2" descr="Подкормка птиц зимой: полезные сове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770507"/>
            <a:ext cx="2648027" cy="2071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кормите птиц зимой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70508"/>
            <a:ext cx="2514600" cy="2071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6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753856"/>
          </a:xfrm>
        </p:spPr>
        <p:txBody>
          <a:bodyPr/>
          <a:lstStyle/>
          <a:p>
            <a:r>
              <a:rPr lang="ru-RU" b="1" dirty="0" smtClean="0"/>
              <a:t>Запишите </a:t>
            </a:r>
            <a:r>
              <a:rPr lang="ru-RU" b="1" dirty="0"/>
              <a:t>слова из скобок в нужной форме. </a:t>
            </a:r>
            <a:endParaRPr lang="ru-RU" b="1" dirty="0" smtClean="0"/>
          </a:p>
          <a:p>
            <a:pPr marL="228600" indent="-228600">
              <a:buAutoNum type="arabicParenR"/>
            </a:pPr>
            <a:r>
              <a:rPr lang="ru-RU" sz="1800" dirty="0" smtClean="0"/>
              <a:t>Сегодня </a:t>
            </a:r>
            <a:r>
              <a:rPr lang="ru-RU" sz="1800" dirty="0"/>
              <a:t>у нас на репетиции не было (Махмуд и Фарида). </a:t>
            </a:r>
            <a:endParaRPr lang="ru-RU" sz="1800" dirty="0" smtClean="0"/>
          </a:p>
          <a:p>
            <a:pPr marL="228600" indent="-228600">
              <a:buAutoNum type="arabicParenR"/>
            </a:pPr>
            <a:r>
              <a:rPr lang="ru-RU" sz="1800" dirty="0" smtClean="0"/>
              <a:t>В </a:t>
            </a:r>
            <a:r>
              <a:rPr lang="ru-RU" sz="1800" dirty="0"/>
              <a:t>магазине нет (яблоки и мандарины). </a:t>
            </a:r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ru-RU" sz="1800" dirty="0"/>
              <a:t>) В этом зале нет (картины и плакаты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4</a:t>
            </a:r>
            <a:r>
              <a:rPr lang="ru-RU" sz="1800" dirty="0"/>
              <a:t>) У моего друга Максима нет (братья и сёстры). </a:t>
            </a:r>
            <a:endParaRPr lang="ru-RU" sz="1800" dirty="0" smtClean="0"/>
          </a:p>
          <a:p>
            <a:r>
              <a:rPr lang="ru-RU" sz="1800" dirty="0" smtClean="0"/>
              <a:t>5</a:t>
            </a:r>
            <a:r>
              <a:rPr lang="ru-RU" sz="1800" dirty="0"/>
              <a:t>) На столе нет (книги и журналы). </a:t>
            </a:r>
            <a:endParaRPr lang="ru-RU" sz="1800" dirty="0" smtClean="0"/>
          </a:p>
          <a:p>
            <a:r>
              <a:rPr lang="ru-RU" sz="1800" dirty="0" smtClean="0"/>
              <a:t>6</a:t>
            </a:r>
            <a:r>
              <a:rPr lang="ru-RU" sz="1800" dirty="0"/>
              <a:t>)  От </a:t>
            </a:r>
            <a:r>
              <a:rPr lang="ru-RU" sz="1800" dirty="0" smtClean="0"/>
              <a:t>бабушки </a:t>
            </a:r>
            <a:r>
              <a:rPr lang="ru-RU" sz="1800" dirty="0"/>
              <a:t>давно не было (письма).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01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215991"/>
          </a:xfrm>
        </p:spPr>
        <p:txBody>
          <a:bodyPr/>
          <a:lstStyle/>
          <a:p>
            <a:pPr marL="228600" indent="-228600">
              <a:buAutoNum type="arabicParenR"/>
            </a:pPr>
            <a:r>
              <a:rPr lang="ru-RU" sz="1800" dirty="0" smtClean="0"/>
              <a:t>Сегодня </a:t>
            </a:r>
            <a:r>
              <a:rPr lang="ru-RU" sz="1800" dirty="0"/>
              <a:t>у нас на репетиции не было </a:t>
            </a:r>
            <a:r>
              <a:rPr lang="ru-RU" sz="1800" dirty="0" smtClean="0"/>
              <a:t>Махмуда </a:t>
            </a:r>
            <a:r>
              <a:rPr lang="ru-RU" sz="1800" dirty="0"/>
              <a:t>и </a:t>
            </a:r>
            <a:r>
              <a:rPr lang="ru-RU" sz="1800" dirty="0" err="1" smtClean="0"/>
              <a:t>Фариды</a:t>
            </a:r>
            <a:r>
              <a:rPr lang="ru-RU" sz="1800" dirty="0" smtClean="0"/>
              <a:t>. </a:t>
            </a:r>
          </a:p>
          <a:p>
            <a:pPr marL="228600" indent="-228600">
              <a:buAutoNum type="arabicParenR"/>
            </a:pPr>
            <a:r>
              <a:rPr lang="ru-RU" sz="1800" dirty="0" smtClean="0"/>
              <a:t>В </a:t>
            </a:r>
            <a:r>
              <a:rPr lang="ru-RU" sz="1800" dirty="0"/>
              <a:t>магазине нет </a:t>
            </a:r>
            <a:r>
              <a:rPr lang="ru-RU" sz="1800" dirty="0" smtClean="0"/>
              <a:t>яблок </a:t>
            </a:r>
            <a:r>
              <a:rPr lang="ru-RU" sz="1800" dirty="0"/>
              <a:t>и </a:t>
            </a:r>
            <a:r>
              <a:rPr lang="ru-RU" sz="1800" dirty="0" smtClean="0"/>
              <a:t>мандаринов. </a:t>
            </a:r>
          </a:p>
          <a:p>
            <a:r>
              <a:rPr lang="ru-RU" sz="1800" dirty="0" smtClean="0"/>
              <a:t>3</a:t>
            </a:r>
            <a:r>
              <a:rPr lang="ru-RU" sz="1800" dirty="0"/>
              <a:t>) В этом зале нет </a:t>
            </a:r>
            <a:r>
              <a:rPr lang="ru-RU" sz="1800" dirty="0" smtClean="0"/>
              <a:t>картин </a:t>
            </a:r>
            <a:r>
              <a:rPr lang="ru-RU" sz="1800" dirty="0"/>
              <a:t>и </a:t>
            </a:r>
            <a:r>
              <a:rPr lang="ru-RU" sz="1800" dirty="0" smtClean="0"/>
              <a:t>плакатов.</a:t>
            </a:r>
          </a:p>
          <a:p>
            <a:r>
              <a:rPr lang="ru-RU" sz="1800" dirty="0" smtClean="0"/>
              <a:t>4)</a:t>
            </a:r>
            <a:r>
              <a:rPr lang="en-US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/>
              <a:t>моего друга Максима нет </a:t>
            </a:r>
            <a:r>
              <a:rPr lang="ru-RU" sz="1800" dirty="0" smtClean="0"/>
              <a:t>братьев </a:t>
            </a:r>
            <a:r>
              <a:rPr lang="ru-RU" sz="1800" dirty="0"/>
              <a:t>и </a:t>
            </a:r>
            <a:r>
              <a:rPr lang="ru-RU" sz="1800" dirty="0" smtClean="0"/>
              <a:t>сестёр. </a:t>
            </a:r>
          </a:p>
          <a:p>
            <a:r>
              <a:rPr lang="ru-RU" sz="1800" dirty="0" smtClean="0"/>
              <a:t>5</a:t>
            </a:r>
            <a:r>
              <a:rPr lang="ru-RU" sz="1800" dirty="0"/>
              <a:t>) На столе нет </a:t>
            </a:r>
            <a:r>
              <a:rPr lang="ru-RU" sz="1800" dirty="0" smtClean="0"/>
              <a:t>книг </a:t>
            </a:r>
            <a:r>
              <a:rPr lang="ru-RU" sz="1800" dirty="0"/>
              <a:t>и </a:t>
            </a:r>
            <a:r>
              <a:rPr lang="ru-RU" sz="1800" dirty="0" smtClean="0"/>
              <a:t>журналов. </a:t>
            </a:r>
            <a:endParaRPr lang="ru-RU" sz="1800" dirty="0" smtClean="0"/>
          </a:p>
          <a:p>
            <a:r>
              <a:rPr lang="ru-RU" sz="1800" dirty="0" smtClean="0"/>
              <a:t>6</a:t>
            </a:r>
            <a:r>
              <a:rPr lang="ru-RU" sz="1800" dirty="0"/>
              <a:t>)  От </a:t>
            </a:r>
            <a:r>
              <a:rPr lang="ru-RU" sz="1800" dirty="0" smtClean="0"/>
              <a:t>бабушки </a:t>
            </a:r>
            <a:r>
              <a:rPr lang="ru-RU" sz="1800" dirty="0"/>
              <a:t>давно не было </a:t>
            </a:r>
            <a:r>
              <a:rPr lang="ru-RU" sz="1800" dirty="0" smtClean="0"/>
              <a:t>писем.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26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154436"/>
          </a:xfrm>
        </p:spPr>
        <p:txBody>
          <a:bodyPr/>
          <a:lstStyle/>
          <a:p>
            <a:pPr algn="ctr"/>
            <a:r>
              <a:rPr lang="ru-RU" sz="2800" dirty="0" smtClean="0"/>
              <a:t>Повторим отсутствие предмета.</a:t>
            </a:r>
          </a:p>
          <a:p>
            <a:pPr algn="ctr"/>
            <a:r>
              <a:rPr lang="ru-RU" sz="2800" dirty="0" smtClean="0"/>
              <a:t>Научимся говорить об отсутствии предметов и лиц.</a:t>
            </a:r>
          </a:p>
          <a:p>
            <a:pPr algn="ctr"/>
            <a:r>
              <a:rPr lang="ru-RU" sz="2800" dirty="0" smtClean="0"/>
              <a:t>Узнаем </a:t>
            </a:r>
            <a:r>
              <a:rPr lang="ru-RU" sz="2800" dirty="0" smtClean="0"/>
              <a:t>окончания</a:t>
            </a:r>
            <a:r>
              <a:rPr lang="en-US" sz="2800" dirty="0" smtClean="0"/>
              <a:t> </a:t>
            </a:r>
            <a:r>
              <a:rPr lang="ru-RU" sz="2800" dirty="0" smtClean="0"/>
              <a:t>имён </a:t>
            </a:r>
            <a:r>
              <a:rPr lang="ru-RU" sz="2800" dirty="0" smtClean="0"/>
              <a:t>существительных  </a:t>
            </a:r>
            <a:r>
              <a:rPr lang="ru-RU" sz="2800" dirty="0" err="1" smtClean="0"/>
              <a:t>мн.ч</a:t>
            </a:r>
            <a:r>
              <a:rPr lang="ru-RU" sz="2800" dirty="0" smtClean="0"/>
              <a:t>. </a:t>
            </a:r>
            <a:r>
              <a:rPr lang="ru-RU" sz="2800" dirty="0" err="1" smtClean="0"/>
              <a:t>Р.п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Учим пословицы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5210821" cy="199905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Придумайте рассказ по одной из пословиц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800" dirty="0"/>
              <a:t>Нет правил без исключения. </a:t>
            </a:r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вкус и цвет товарищей нет.</a:t>
            </a:r>
          </a:p>
          <a:p>
            <a:endParaRPr lang="ru-RU" dirty="0"/>
          </a:p>
        </p:txBody>
      </p:sp>
      <p:pic>
        <p:nvPicPr>
          <p:cNvPr id="8194" name="Picture 2" descr="Нет правил без исключени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69" y="555625"/>
            <a:ext cx="91647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елые люди 3D. Запрещенный знак Иллюстрация штока - иллюстрации  насчитывающей белые, знак: 299499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08" y="592823"/>
            <a:ext cx="76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Исключения в русском языке - Советы для подготовки к ЕГ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424"/>
            <a:ext cx="5482895" cy="295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Петиция · Убрать слова-исключения из русского языка! · Chang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етиция · Убрать слова-исключения из русского языка! · Change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Упражнения по русскому ча ща жи ши. Диктанты с сочетаниями жи-ши, ча-ща,  чу-щу. Диктанты на ЧУ, Щ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937"/>
            <a:ext cx="5702300" cy="31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 исключени</a:t>
            </a:r>
            <a:r>
              <a:rPr lang="ru-RU" dirty="0"/>
              <a:t>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41234"/>
            <a:ext cx="2133601" cy="1969770"/>
          </a:xfrm>
        </p:spPr>
        <p:txBody>
          <a:bodyPr/>
          <a:lstStyle/>
          <a:p>
            <a:r>
              <a:rPr lang="ru-RU" sz="3200" dirty="0" smtClean="0"/>
              <a:t>Ш</a:t>
            </a:r>
            <a:r>
              <a:rPr lang="ru-RU" sz="3200" dirty="0" smtClean="0">
                <a:solidFill>
                  <a:srgbClr val="FF0000"/>
                </a:solidFill>
              </a:rPr>
              <a:t>ы</a:t>
            </a:r>
            <a:r>
              <a:rPr lang="ru-RU" sz="3200" dirty="0" smtClean="0"/>
              <a:t>мкент</a:t>
            </a:r>
          </a:p>
          <a:p>
            <a:endParaRPr lang="ru-RU" sz="3200" dirty="0"/>
          </a:p>
          <a:p>
            <a:r>
              <a:rPr lang="ru-RU" sz="3200" dirty="0"/>
              <a:t>ж</a:t>
            </a:r>
            <a:r>
              <a:rPr lang="ru-RU" sz="3200" dirty="0" smtClean="0">
                <a:solidFill>
                  <a:srgbClr val="FF0000"/>
                </a:solidFill>
              </a:rPr>
              <a:t>ю</a:t>
            </a:r>
            <a:r>
              <a:rPr lang="ru-RU" sz="3200" dirty="0" smtClean="0"/>
              <a:t>ри</a:t>
            </a:r>
          </a:p>
          <a:p>
            <a:r>
              <a:rPr lang="ru-RU" sz="3200" dirty="0" smtClean="0"/>
              <a:t>параш</a:t>
            </a:r>
            <a:r>
              <a:rPr lang="ru-RU" sz="3200" dirty="0" smtClean="0">
                <a:solidFill>
                  <a:srgbClr val="FF0000"/>
                </a:solidFill>
              </a:rPr>
              <a:t>ю</a:t>
            </a:r>
            <a:r>
              <a:rPr lang="ru-RU" sz="3200" dirty="0" smtClean="0"/>
              <a:t>т</a:t>
            </a:r>
            <a:endParaRPr lang="ru-RU" sz="3200" dirty="0"/>
          </a:p>
        </p:txBody>
      </p:sp>
      <p:pic>
        <p:nvPicPr>
          <p:cNvPr id="11266" name="Picture 2" descr="Буковкин - для учителей, педагогов, родителей | Уроки письма, Обучение  чтению письму, Учебные плак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55" y="741234"/>
            <a:ext cx="2939912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/>
              <a:t>Задание для самостоятельного выполнения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5"/>
            <a:ext cx="5215372" cy="2585323"/>
          </a:xfrm>
        </p:spPr>
        <p:txBody>
          <a:bodyPr/>
          <a:lstStyle/>
          <a:p>
            <a:pPr algn="ctr"/>
            <a:r>
              <a:rPr lang="ru-RU" sz="2800" dirty="0"/>
              <a:t>Выполнить упражнение 6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стр</a:t>
            </a:r>
            <a:r>
              <a:rPr lang="ru-RU" sz="2800" dirty="0"/>
              <a:t>. </a:t>
            </a:r>
            <a:r>
              <a:rPr lang="ru-RU" sz="2800" dirty="0" smtClean="0"/>
              <a:t>66.</a:t>
            </a:r>
            <a:endParaRPr lang="ru-RU" sz="2800" dirty="0"/>
          </a:p>
          <a:p>
            <a:pPr algn="ctr"/>
            <a:r>
              <a:rPr lang="ru-RU" sz="2800" dirty="0"/>
              <a:t> Прочитать стихотворение        </a:t>
            </a:r>
            <a:r>
              <a:rPr lang="ru-RU" sz="2800" dirty="0" smtClean="0"/>
              <a:t>«Разбойник на луне» и ответить на вопрос </a:t>
            </a:r>
          </a:p>
          <a:p>
            <a:pPr algn="ctr"/>
            <a:r>
              <a:rPr lang="ru-RU" sz="2800" dirty="0" smtClean="0"/>
              <a:t>Чего нет на луне?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2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4982221" cy="1938992"/>
          </a:xfrm>
        </p:spPr>
        <p:txBody>
          <a:bodyPr/>
          <a:lstStyle/>
          <a:p>
            <a:r>
              <a:rPr lang="ru-RU" sz="1800" dirty="0"/>
              <a:t>Моя </a:t>
            </a:r>
            <a:r>
              <a:rPr lang="ru-RU" sz="1800" dirty="0" smtClean="0"/>
              <a:t>двоюродн</a:t>
            </a:r>
            <a:r>
              <a:rPr lang="ru-RU" sz="1800" dirty="0" smtClean="0">
                <a:solidFill>
                  <a:srgbClr val="FF0000"/>
                </a:solidFill>
              </a:rPr>
              <a:t>ая</a:t>
            </a:r>
            <a:r>
              <a:rPr lang="ru-RU" sz="1800" dirty="0" smtClean="0"/>
              <a:t> </a:t>
            </a:r>
            <a:r>
              <a:rPr lang="ru-RU" sz="1800" dirty="0"/>
              <a:t>сестра </a:t>
            </a:r>
            <a:r>
              <a:rPr lang="ru-RU" sz="1800" dirty="0" err="1"/>
              <a:t>Феруза</a:t>
            </a:r>
            <a:r>
              <a:rPr lang="ru-RU" sz="1800" dirty="0"/>
              <a:t> — студентка. Она давно </a:t>
            </a:r>
            <a:r>
              <a:rPr lang="ru-RU" sz="1800" dirty="0" smtClean="0"/>
              <a:t>изуча</a:t>
            </a:r>
            <a:r>
              <a:rPr lang="ru-RU" sz="1800" dirty="0" smtClean="0">
                <a:solidFill>
                  <a:srgbClr val="FF0000"/>
                </a:solidFill>
              </a:rPr>
              <a:t>ет </a:t>
            </a:r>
            <a:r>
              <a:rPr lang="ru-RU" sz="1800" dirty="0"/>
              <a:t>японский язык. Недавно </a:t>
            </a:r>
            <a:r>
              <a:rPr lang="ru-RU" sz="1800" dirty="0" err="1"/>
              <a:t>Феруза</a:t>
            </a:r>
            <a:r>
              <a:rPr lang="ru-RU" sz="1800" dirty="0"/>
              <a:t> </a:t>
            </a:r>
            <a:r>
              <a:rPr lang="ru-RU" sz="1800" dirty="0" smtClean="0"/>
              <a:t>ездил</a:t>
            </a:r>
            <a:r>
              <a:rPr lang="ru-RU" sz="1800" dirty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smtClean="0"/>
              <a:t>Токио</a:t>
            </a:r>
            <a:r>
              <a:rPr lang="ru-RU" sz="1800" dirty="0"/>
              <a:t>. </a:t>
            </a:r>
            <a:r>
              <a:rPr lang="ru-RU" sz="1800" dirty="0" smtClean="0"/>
              <a:t>Там </a:t>
            </a:r>
            <a:endParaRPr lang="ru-RU" sz="1800" dirty="0"/>
          </a:p>
          <a:p>
            <a:r>
              <a:rPr lang="ru-RU" sz="1800" dirty="0"/>
              <a:t>почти не бывает </a:t>
            </a:r>
            <a:r>
              <a:rPr lang="ru-RU" sz="1800" dirty="0" smtClean="0"/>
              <a:t>зим</a:t>
            </a:r>
            <a:r>
              <a:rPr lang="ru-RU" sz="1800" dirty="0" smtClean="0">
                <a:solidFill>
                  <a:srgbClr val="FF0000"/>
                </a:solidFill>
              </a:rPr>
              <a:t>ы</a:t>
            </a:r>
            <a:r>
              <a:rPr lang="ru-RU" sz="1800" dirty="0" smtClean="0"/>
              <a:t> </a:t>
            </a:r>
            <a:r>
              <a:rPr lang="ru-RU" sz="1800" dirty="0"/>
              <a:t>. Нет </a:t>
            </a:r>
            <a:r>
              <a:rPr lang="ru-RU" sz="1800" dirty="0" smtClean="0"/>
              <a:t>ветр</a:t>
            </a:r>
            <a:r>
              <a:rPr lang="ru-RU" sz="1800" dirty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smtClean="0"/>
              <a:t>снег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, </a:t>
            </a:r>
            <a:r>
              <a:rPr lang="ru-RU" sz="1800" dirty="0"/>
              <a:t>нет </a:t>
            </a:r>
            <a:r>
              <a:rPr lang="ru-RU" sz="1800" dirty="0" smtClean="0"/>
              <a:t>мороз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 </a:t>
            </a:r>
            <a:r>
              <a:rPr lang="ru-RU" sz="1800" dirty="0"/>
              <a:t>. В японском доме нет </a:t>
            </a:r>
            <a:r>
              <a:rPr lang="ru-RU" sz="1800" dirty="0" smtClean="0"/>
              <a:t>отоплени</a:t>
            </a:r>
            <a:r>
              <a:rPr lang="ru-RU" sz="1800" dirty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 </a:t>
            </a:r>
            <a:r>
              <a:rPr lang="ru-RU" sz="1800" dirty="0"/>
              <a:t>: ни </a:t>
            </a:r>
            <a:r>
              <a:rPr lang="ru-RU" sz="1800" dirty="0" smtClean="0"/>
              <a:t>батаре</a:t>
            </a:r>
            <a:r>
              <a:rPr lang="ru-RU" sz="1800" dirty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 </a:t>
            </a:r>
            <a:r>
              <a:rPr lang="ru-RU" sz="1800" dirty="0"/>
              <a:t>, ни </a:t>
            </a:r>
            <a:r>
              <a:rPr lang="ru-RU" sz="1800" dirty="0" smtClean="0"/>
              <a:t>печк</a:t>
            </a:r>
            <a:r>
              <a:rPr lang="ru-RU" sz="1800" dirty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 </a:t>
            </a:r>
            <a:r>
              <a:rPr lang="ru-RU" sz="1800" dirty="0"/>
              <a:t>. Нет даже </a:t>
            </a:r>
            <a:r>
              <a:rPr lang="ru-RU" sz="1800" dirty="0" smtClean="0"/>
              <a:t>стен</a:t>
            </a:r>
            <a:r>
              <a:rPr lang="ru-RU" sz="1800" dirty="0">
                <a:solidFill>
                  <a:srgbClr val="FF0000"/>
                </a:solidFill>
              </a:rPr>
              <a:t>ы</a:t>
            </a:r>
            <a:r>
              <a:rPr lang="ru-RU" sz="1800" dirty="0" smtClean="0"/>
              <a:t>, </a:t>
            </a:r>
            <a:r>
              <a:rPr lang="ru-RU" sz="1800" dirty="0"/>
              <a:t>только </a:t>
            </a:r>
            <a:r>
              <a:rPr lang="ru-RU" sz="1800" dirty="0" smtClean="0"/>
              <a:t>деревянн</a:t>
            </a:r>
            <a:r>
              <a:rPr lang="ru-RU" sz="1800" dirty="0" smtClean="0">
                <a:solidFill>
                  <a:srgbClr val="FF0000"/>
                </a:solidFill>
              </a:rPr>
              <a:t>ая</a:t>
            </a:r>
            <a:r>
              <a:rPr lang="ru-RU" sz="1800" dirty="0" smtClean="0"/>
              <a:t> </a:t>
            </a:r>
            <a:r>
              <a:rPr lang="ru-RU" sz="1800" dirty="0"/>
              <a:t>рама-перегородка. </a:t>
            </a:r>
          </a:p>
        </p:txBody>
      </p:sp>
      <p:pic>
        <p:nvPicPr>
          <p:cNvPr id="1026" name="Picture 2" descr="Татами | Nipp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08856"/>
            <a:ext cx="5249148" cy="21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r>
              <a:rPr lang="ru-RU" sz="2400" dirty="0"/>
              <a:t>Интервью Анвара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0753" y="631826"/>
            <a:ext cx="2353548" cy="1538883"/>
          </a:xfrm>
        </p:spPr>
        <p:txBody>
          <a:bodyPr/>
          <a:lstStyle/>
          <a:p>
            <a:r>
              <a:rPr lang="ru-RU" sz="2000" dirty="0"/>
              <a:t>— На ёлке уже есть колокольчики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гирлянды. </a:t>
            </a:r>
            <a:endParaRPr lang="ru-RU" sz="2000" dirty="0" smtClean="0"/>
          </a:p>
          <a:p>
            <a:r>
              <a:rPr lang="ru-RU" sz="2000" dirty="0" smtClean="0"/>
              <a:t>Чего </a:t>
            </a:r>
            <a:r>
              <a:rPr lang="ru-RU" sz="2000" dirty="0"/>
              <a:t>нет на ёлке? </a:t>
            </a:r>
            <a:endParaRPr lang="ru-RU" sz="2000" dirty="0" smtClean="0"/>
          </a:p>
          <a:p>
            <a:r>
              <a:rPr lang="ru-RU" sz="2000" dirty="0" smtClean="0"/>
              <a:t>— </a:t>
            </a:r>
            <a:r>
              <a:rPr lang="ru-RU" sz="2000" dirty="0"/>
              <a:t>На ёлке нет шариков.</a:t>
            </a:r>
          </a:p>
          <a:p>
            <a:endParaRPr lang="ru-RU" sz="2000" dirty="0"/>
          </a:p>
        </p:txBody>
      </p:sp>
      <p:pic>
        <p:nvPicPr>
          <p:cNvPr id="2052" name="Picture 4" descr="Мега стильная игрушка из пластиковой бутылки. Быстро и просто. Колокольчик  на елку своими руками | oblac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1623" r="34940" b="8256"/>
          <a:stretch/>
        </p:blipFill>
        <p:spPr bwMode="auto">
          <a:xfrm>
            <a:off x="2967753" y="760644"/>
            <a:ext cx="2505947" cy="202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74625"/>
            <a:ext cx="2895600" cy="307777"/>
          </a:xfrm>
        </p:spPr>
        <p:txBody>
          <a:bodyPr/>
          <a:lstStyle/>
          <a:p>
            <a:r>
              <a:rPr lang="ru-RU" sz="2000" dirty="0"/>
              <a:t>Интервью </a:t>
            </a:r>
            <a:r>
              <a:rPr lang="ru-RU" sz="2000" dirty="0" smtClean="0"/>
              <a:t>Анвара</a:t>
            </a:r>
            <a:endParaRPr lang="ru-RU" sz="2000" dirty="0"/>
          </a:p>
        </p:txBody>
      </p:sp>
      <p:pic>
        <p:nvPicPr>
          <p:cNvPr id="7" name="Рисунок 6" descr="D:\клипарт\день девушки\05.png"/>
          <p:cNvPicPr/>
          <p:nvPr/>
        </p:nvPicPr>
        <p:blipFill>
          <a:blip r:embed="rId2" cstate="print"/>
          <a:srcRect l="31331" r="10055" b="-474"/>
          <a:stretch>
            <a:fillRect/>
          </a:stretch>
        </p:blipFill>
        <p:spPr bwMode="auto">
          <a:xfrm rot="2718258">
            <a:off x="2148340" y="1133027"/>
            <a:ext cx="405603" cy="6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5900" y="860425"/>
            <a:ext cx="220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гости уже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праздник?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Гостей ещё нет! Наверное, у них нет костюмов.</a:t>
            </a:r>
          </a:p>
        </p:txBody>
      </p:sp>
      <p:pic>
        <p:nvPicPr>
          <p:cNvPr id="3076" name="Picture 4" descr="Главная елка страны засияла в Ташкенте (24 декабря 2018) - Фотографии -  Afisha.u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1266" b="9776"/>
          <a:stretch/>
        </p:blipFill>
        <p:spPr bwMode="auto">
          <a:xfrm>
            <a:off x="2829211" y="708025"/>
            <a:ext cx="2726004" cy="211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ru-RU" sz="1400" dirty="0"/>
              <a:t>Окончания имён существительных в родительном падеже множественного числа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4" y="631825"/>
            <a:ext cx="530686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135192"/>
            <a:ext cx="4864100" cy="642214"/>
          </a:xfrm>
        </p:spPr>
        <p:txBody>
          <a:bodyPr>
            <a:normAutofit/>
          </a:bodyPr>
          <a:lstStyle/>
          <a:p>
            <a:r>
              <a:rPr lang="ru-RU" sz="1703" dirty="0"/>
              <a:t>Имена существительные </a:t>
            </a:r>
            <a:r>
              <a:rPr lang="ru-RU" sz="1703" dirty="0" smtClean="0"/>
              <a:t>в </a:t>
            </a:r>
            <a:r>
              <a:rPr lang="ru-RU" sz="1703" dirty="0" err="1" smtClean="0"/>
              <a:t>Р.п</a:t>
            </a:r>
            <a:r>
              <a:rPr lang="ru-RU" sz="1703" dirty="0" smtClean="0"/>
              <a:t>. </a:t>
            </a:r>
            <a:r>
              <a:rPr lang="ru-RU" sz="1703" dirty="0" err="1" smtClean="0"/>
              <a:t>мн.ч</a:t>
            </a:r>
            <a:r>
              <a:rPr lang="ru-RU" sz="1703" dirty="0" smtClean="0"/>
              <a:t>.</a:t>
            </a:r>
            <a:endParaRPr lang="ru-RU" dirty="0"/>
          </a:p>
        </p:txBody>
      </p:sp>
      <p:pic>
        <p:nvPicPr>
          <p:cNvPr id="1027" name="Picture 3" descr="0_b3794_68e5b8e8_X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65" y="900755"/>
            <a:ext cx="367300" cy="367300"/>
          </a:xfrm>
          <a:prstGeom prst="rect">
            <a:avLst/>
          </a:prstGeom>
          <a:noFill/>
        </p:spPr>
      </p:pic>
      <p:pic>
        <p:nvPicPr>
          <p:cNvPr id="1026" name="Рисунок 1" descr="cliparts7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244" y="2189274"/>
            <a:ext cx="388274" cy="378567"/>
          </a:xfrm>
          <a:prstGeom prst="rect">
            <a:avLst/>
          </a:prstGeom>
          <a:noFill/>
        </p:spPr>
      </p:pic>
      <p:pic>
        <p:nvPicPr>
          <p:cNvPr id="1025" name="Рисунок 2" descr="0_b3795_2dd2570f_X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3244" y="1612003"/>
            <a:ext cx="326742" cy="4056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8300" y="936625"/>
            <a:ext cx="5715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Муж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род — нет  журналов, словарей.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Жен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род — нет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тетрадей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Ср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род — нет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морей.</a:t>
            </a:r>
          </a:p>
        </p:txBody>
      </p:sp>
    </p:spTree>
    <p:extLst>
      <p:ext uri="{BB962C8B-B14F-4D97-AF65-F5344CB8AC3E}">
        <p14:creationId xmlns:p14="http://schemas.microsoft.com/office/powerpoint/2010/main" val="9896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400657"/>
          </a:xfrm>
        </p:spPr>
        <p:txBody>
          <a:bodyPr/>
          <a:lstStyle/>
          <a:p>
            <a:r>
              <a:rPr lang="ru-RU" b="1" dirty="0" smtClean="0"/>
              <a:t>Скажите</a:t>
            </a:r>
            <a:r>
              <a:rPr lang="ru-RU" b="1" dirty="0"/>
              <a:t>, чего нет по образцу. </a:t>
            </a:r>
            <a:endParaRPr lang="ru-RU" b="1" dirty="0" smtClean="0"/>
          </a:p>
          <a:p>
            <a:r>
              <a:rPr lang="ru-RU" sz="1800" dirty="0" smtClean="0"/>
              <a:t>Столы </a:t>
            </a:r>
            <a:r>
              <a:rPr lang="ru-RU" sz="1800" dirty="0"/>
              <a:t>— нет стол</a:t>
            </a:r>
            <a:r>
              <a:rPr lang="ru-RU" sz="1800" dirty="0">
                <a:solidFill>
                  <a:srgbClr val="FF0000"/>
                </a:solidFill>
              </a:rPr>
              <a:t>ов</a:t>
            </a:r>
            <a:r>
              <a:rPr lang="ru-RU" sz="1800" dirty="0"/>
              <a:t>; учебники, праздники, артисты, колоски, грибы, орехи. </a:t>
            </a:r>
            <a:endParaRPr lang="ru-RU" sz="1800" dirty="0" smtClean="0"/>
          </a:p>
          <a:p>
            <a:r>
              <a:rPr lang="ru-RU" sz="1800" dirty="0" smtClean="0"/>
              <a:t>Звери </a:t>
            </a:r>
            <a:r>
              <a:rPr lang="ru-RU" sz="1800" dirty="0"/>
              <a:t>— нет звер</a:t>
            </a:r>
            <a:r>
              <a:rPr lang="ru-RU" sz="1800" dirty="0">
                <a:solidFill>
                  <a:srgbClr val="FF0000"/>
                </a:solidFill>
              </a:rPr>
              <a:t>ей</a:t>
            </a:r>
            <a:r>
              <a:rPr lang="ru-RU" sz="1800" dirty="0"/>
              <a:t>; учителя, словари, голуби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Правила — нет правил; места, дела, слова. </a:t>
            </a:r>
            <a:endParaRPr lang="ru-RU" sz="1800" dirty="0" smtClean="0"/>
          </a:p>
          <a:p>
            <a:r>
              <a:rPr lang="ru-RU" sz="1800" dirty="0" smtClean="0"/>
              <a:t>Упражнения </a:t>
            </a:r>
            <a:r>
              <a:rPr lang="ru-RU" sz="1800" dirty="0"/>
              <a:t>— нет упражнен</a:t>
            </a:r>
            <a:r>
              <a:rPr lang="ru-RU" sz="1800" dirty="0">
                <a:solidFill>
                  <a:srgbClr val="FF0000"/>
                </a:solidFill>
              </a:rPr>
              <a:t>ий</a:t>
            </a:r>
            <a:r>
              <a:rPr lang="ru-RU" sz="1800" dirty="0"/>
              <a:t>; стихотворение, замечание. </a:t>
            </a:r>
            <a:endParaRPr lang="ru-RU" sz="1800" dirty="0" smtClean="0"/>
          </a:p>
          <a:p>
            <a:r>
              <a:rPr lang="ru-RU" sz="1800" dirty="0" smtClean="0"/>
              <a:t>Сказки </a:t>
            </a:r>
            <a:r>
              <a:rPr lang="ru-RU" sz="1800" dirty="0"/>
              <a:t>— нет сказ</a:t>
            </a:r>
            <a:r>
              <a:rPr lang="ru-RU" sz="1800" dirty="0">
                <a:solidFill>
                  <a:srgbClr val="FF0000"/>
                </a:solidFill>
              </a:rPr>
              <a:t>ок</a:t>
            </a:r>
            <a:r>
              <a:rPr lang="ru-RU" sz="1800" dirty="0"/>
              <a:t>; маски, нитки, иголки, тарелки, коробки, вилки. </a:t>
            </a:r>
          </a:p>
        </p:txBody>
      </p:sp>
    </p:spTree>
    <p:extLst>
      <p:ext uri="{BB962C8B-B14F-4D97-AF65-F5344CB8AC3E}">
        <p14:creationId xmlns:p14="http://schemas.microsoft.com/office/powerpoint/2010/main" val="8313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523768"/>
          </a:xfrm>
        </p:spPr>
        <p:txBody>
          <a:bodyPr/>
          <a:lstStyle/>
          <a:p>
            <a:r>
              <a:rPr lang="ru-RU" b="1" dirty="0" smtClean="0"/>
              <a:t>Скажите</a:t>
            </a:r>
            <a:r>
              <a:rPr lang="ru-RU" b="1" dirty="0"/>
              <a:t>, чего нет по образцу. </a:t>
            </a:r>
            <a:endParaRPr lang="ru-RU" b="1" dirty="0" smtClean="0"/>
          </a:p>
          <a:p>
            <a:r>
              <a:rPr lang="ru-RU" sz="2000" dirty="0" smtClean="0"/>
              <a:t>Девушки </a:t>
            </a:r>
            <a:r>
              <a:rPr lang="ru-RU" sz="2000" dirty="0"/>
              <a:t>— нет </a:t>
            </a:r>
            <a:r>
              <a:rPr lang="ru-RU" sz="2000" dirty="0" smtClean="0"/>
              <a:t>девуш</a:t>
            </a:r>
            <a:r>
              <a:rPr lang="ru-RU" sz="2000" dirty="0" smtClean="0">
                <a:solidFill>
                  <a:srgbClr val="FF0000"/>
                </a:solidFill>
              </a:rPr>
              <a:t>ек</a:t>
            </a:r>
            <a:r>
              <a:rPr lang="ru-RU" sz="2000" dirty="0"/>
              <a:t>; </a:t>
            </a:r>
            <a:r>
              <a:rPr lang="ru-RU" sz="2000" dirty="0" smtClean="0"/>
              <a:t>бабушки</a:t>
            </a:r>
            <a:r>
              <a:rPr lang="ru-RU" sz="2000" dirty="0"/>
              <a:t>, </a:t>
            </a:r>
            <a:r>
              <a:rPr lang="ru-RU" sz="2000" dirty="0" smtClean="0"/>
              <a:t>чашки</a:t>
            </a:r>
            <a:r>
              <a:rPr lang="ru-RU" sz="2000" dirty="0"/>
              <a:t>, </a:t>
            </a:r>
            <a:r>
              <a:rPr lang="ru-RU" sz="2000" dirty="0" smtClean="0"/>
              <a:t>кошки</a:t>
            </a:r>
            <a:r>
              <a:rPr lang="ru-RU" sz="2000" dirty="0"/>
              <a:t>, ножки, девочки, ручки. </a:t>
            </a:r>
            <a:endParaRPr lang="ru-RU" sz="2000" dirty="0" smtClean="0"/>
          </a:p>
          <a:p>
            <a:r>
              <a:rPr lang="ru-RU" sz="2000" dirty="0" smtClean="0"/>
              <a:t>Окна </a:t>
            </a:r>
            <a:r>
              <a:rPr lang="ru-RU" sz="2000" dirty="0"/>
              <a:t>— нет окон; вёдра, письма, кресла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Книги — нет книг; руки, парты, ноги, птицы, ягоды. </a:t>
            </a:r>
            <a:endParaRPr lang="ru-RU" sz="2000" dirty="0" smtClean="0"/>
          </a:p>
          <a:p>
            <a:r>
              <a:rPr lang="ru-RU" sz="2000" dirty="0" smtClean="0"/>
              <a:t>Братья </a:t>
            </a:r>
            <a:r>
              <a:rPr lang="ru-RU" sz="2000" dirty="0"/>
              <a:t>— нет брать</a:t>
            </a:r>
            <a:r>
              <a:rPr lang="ru-RU" sz="2000" dirty="0">
                <a:solidFill>
                  <a:srgbClr val="FF0000"/>
                </a:solidFill>
              </a:rPr>
              <a:t>ев</a:t>
            </a:r>
            <a:r>
              <a:rPr lang="ru-RU" sz="2000" dirty="0"/>
              <a:t>; платья, деревья. </a:t>
            </a:r>
            <a:endParaRPr lang="ru-RU" sz="2000" dirty="0" smtClean="0"/>
          </a:p>
          <a:p>
            <a:r>
              <a:rPr lang="ru-RU" sz="2000" dirty="0" smtClean="0"/>
              <a:t>Сыновья </a:t>
            </a:r>
            <a:r>
              <a:rPr lang="ru-RU" sz="2000" dirty="0"/>
              <a:t>— нет сынов</a:t>
            </a:r>
            <a:r>
              <a:rPr lang="ru-RU" sz="2000" dirty="0">
                <a:solidFill>
                  <a:srgbClr val="FF0000"/>
                </a:solidFill>
              </a:rPr>
              <a:t>ей</a:t>
            </a:r>
            <a:r>
              <a:rPr lang="ru-RU" sz="2000" dirty="0"/>
              <a:t>; друзья, люди.</a:t>
            </a:r>
          </a:p>
          <a:p>
            <a:r>
              <a:rPr lang="ru-RU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109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978</Words>
  <Application>Microsoft Office PowerPoint</Application>
  <PresentationFormat>Произвольный</PresentationFormat>
  <Paragraphs>119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 Русский язык</vt:lpstr>
      <vt:lpstr>Сегодня на уроке мы </vt:lpstr>
      <vt:lpstr>Проверьте!</vt:lpstr>
      <vt:lpstr>Интервью Анвара</vt:lpstr>
      <vt:lpstr>Интервью Анвара</vt:lpstr>
      <vt:lpstr>Окончания имён существительных в родительном падеже множественного числа </vt:lpstr>
      <vt:lpstr>Имена существительные в Р.п. мн.ч.</vt:lpstr>
      <vt:lpstr>Упражнение 1</vt:lpstr>
      <vt:lpstr>Упражнение 1</vt:lpstr>
      <vt:lpstr>Упражнение 2</vt:lpstr>
      <vt:lpstr>Упражнение 2</vt:lpstr>
      <vt:lpstr>Упражнение 2</vt:lpstr>
      <vt:lpstr>Упражнение 3</vt:lpstr>
      <vt:lpstr>Упражнение 4</vt:lpstr>
      <vt:lpstr>Упражнение 4</vt:lpstr>
      <vt:lpstr>Птицы зимой</vt:lpstr>
      <vt:lpstr>Покормите птиц зимой!</vt:lpstr>
      <vt:lpstr>Упражнение 6</vt:lpstr>
      <vt:lpstr>Проверьте!</vt:lpstr>
      <vt:lpstr>Учим пословицы</vt:lpstr>
      <vt:lpstr>Презентация PowerPoint</vt:lpstr>
      <vt:lpstr>Слова исключения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76</cp:revision>
  <dcterms:created xsi:type="dcterms:W3CDTF">2020-04-13T08:06:06Z</dcterms:created>
  <dcterms:modified xsi:type="dcterms:W3CDTF">2020-11-03T10:13:38Z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