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65" r:id="rId3"/>
    <p:sldId id="341" r:id="rId4"/>
    <p:sldId id="382" r:id="rId5"/>
    <p:sldId id="390" r:id="rId6"/>
    <p:sldId id="384" r:id="rId7"/>
    <p:sldId id="385" r:id="rId8"/>
    <p:sldId id="386" r:id="rId9"/>
    <p:sldId id="387" r:id="rId10"/>
    <p:sldId id="339" r:id="rId11"/>
    <p:sldId id="388" r:id="rId12"/>
    <p:sldId id="366" r:id="rId13"/>
    <p:sldId id="391" r:id="rId14"/>
    <p:sldId id="392" r:id="rId15"/>
    <p:sldId id="393" r:id="rId16"/>
    <p:sldId id="371" r:id="rId17"/>
    <p:sldId id="394" r:id="rId18"/>
    <p:sldId id="395" r:id="rId19"/>
    <p:sldId id="397" r:id="rId20"/>
    <p:sldId id="396" r:id="rId21"/>
    <p:sldId id="398" r:id="rId22"/>
    <p:sldId id="401" r:id="rId23"/>
    <p:sldId id="399" r:id="rId24"/>
    <p:sldId id="400" r:id="rId25"/>
    <p:sldId id="403" r:id="rId26"/>
    <p:sldId id="402" r:id="rId2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51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194" y="1258887"/>
            <a:ext cx="2776907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13" y="1195133"/>
            <a:ext cx="49876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4104" y="1195133"/>
            <a:ext cx="44223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Как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сказать о принадлежности  предмета?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134621" cy="400110"/>
          </a:xfrm>
        </p:spPr>
        <p:txBody>
          <a:bodyPr/>
          <a:lstStyle/>
          <a:p>
            <a:r>
              <a:rPr lang="ru-RU" b="1" dirty="0" smtClean="0"/>
              <a:t>Скажите</a:t>
            </a:r>
            <a:r>
              <a:rPr lang="ru-RU" b="1" dirty="0"/>
              <a:t>, </a:t>
            </a:r>
            <a:r>
              <a:rPr lang="ru-RU" b="1" dirty="0" smtClean="0"/>
              <a:t>чьи это вещи.</a:t>
            </a:r>
          </a:p>
          <a:p>
            <a:r>
              <a:rPr lang="ru-RU" sz="1400" i="1" dirty="0" smtClean="0">
                <a:solidFill>
                  <a:schemeClr val="tx2"/>
                </a:solidFill>
              </a:rPr>
              <a:t>Образец:</a:t>
            </a:r>
            <a:r>
              <a:rPr lang="ru-RU" b="1" dirty="0" smtClean="0"/>
              <a:t> </a:t>
            </a:r>
            <a:r>
              <a:rPr lang="ru-RU" sz="1400" dirty="0" smtClean="0"/>
              <a:t>кукла</a:t>
            </a:r>
            <a:r>
              <a:rPr lang="ru-RU" sz="1400" b="1" dirty="0" smtClean="0"/>
              <a:t> твоей сестры.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232677"/>
              </p:ext>
            </p:extLst>
          </p:nvPr>
        </p:nvGraphicFramePr>
        <p:xfrm>
          <a:off x="300752" y="955737"/>
          <a:ext cx="3725147" cy="2243328"/>
        </p:xfrm>
        <a:graphic>
          <a:graphicData uri="http://schemas.openxmlformats.org/drawingml/2006/table">
            <a:tbl>
              <a:tblPr/>
              <a:tblGrid>
                <a:gridCol w="1303803">
                  <a:extLst>
                    <a:ext uri="{9D8B030D-6E8A-4147-A177-3AD203B41FA5}">
                      <a16:colId xmlns:a16="http://schemas.microsoft.com/office/drawing/2014/main" val="3477616049"/>
                    </a:ext>
                  </a:extLst>
                </a:gridCol>
                <a:gridCol w="2421344">
                  <a:extLst>
                    <a:ext uri="{9D8B030D-6E8A-4147-A177-3AD203B41FA5}">
                      <a16:colId xmlns:a16="http://schemas.microsoft.com/office/drawing/2014/main" val="83443591"/>
                    </a:ext>
                  </a:extLst>
                </a:gridCol>
              </a:tblGrid>
              <a:tr h="21906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кукла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журнал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тренажёр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очки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ноутбук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портрет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одежда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словарь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51" marR="3035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старший брат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твоя сестра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наш дедушка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ваш друг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его отец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мой дядя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ее подруга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наша учительница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4142844"/>
                  </a:ext>
                </a:extLst>
              </a:tr>
            </a:tbl>
          </a:graphicData>
        </a:graphic>
      </p:graphicFrame>
      <p:pic>
        <p:nvPicPr>
          <p:cNvPr id="1026" name="Picture 2" descr="МВ 4.20 Тренажер для приседаний с обратным наклоном (свободные веса) (Скво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1" y="755681"/>
            <a:ext cx="2001856" cy="185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3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5"/>
            <a:ext cx="1980711" cy="315471"/>
          </a:xfrm>
        </p:spPr>
        <p:txBody>
          <a:bodyPr/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89053696"/>
              </p:ext>
            </p:extLst>
          </p:nvPr>
        </p:nvGraphicFramePr>
        <p:xfrm>
          <a:off x="292100" y="631825"/>
          <a:ext cx="2743200" cy="2467625"/>
        </p:xfrm>
        <a:graphic>
          <a:graphicData uri="http://schemas.openxmlformats.org/drawingml/2006/table">
            <a:tbl>
              <a:tblPr/>
              <a:tblGrid>
                <a:gridCol w="960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3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676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кукла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журнал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тренажер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очки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ноутбук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портрет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одежда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словарь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51" marR="3035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старший брат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твоя сестра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наш дедушка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ваш друг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его отец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мой дядя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ее подруга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наша учительница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51" marR="30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112742" y="793434"/>
            <a:ext cx="2437158" cy="1898212"/>
          </a:xfrm>
          <a:prstGeom prst="rect">
            <a:avLst/>
          </a:prstGeom>
          <a:blipFill dpi="0" rotWithShape="1">
            <a:blip r:embed="rId3" cstate="email"/>
            <a:srcRect/>
            <a:stretch>
              <a:fillRect b="-16000"/>
            </a:stretch>
          </a:blip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1325" i="1" dirty="0">
                <a:solidFill>
                  <a:srgbClr val="002060"/>
                </a:solidFill>
              </a:rPr>
              <a:t>Кукла тво</a:t>
            </a:r>
            <a:r>
              <a:rPr lang="ru-RU" sz="1325" i="1" dirty="0">
                <a:solidFill>
                  <a:srgbClr val="FF0000"/>
                </a:solidFill>
              </a:rPr>
              <a:t>ей</a:t>
            </a:r>
            <a:r>
              <a:rPr lang="ru-RU" sz="1325" i="1" dirty="0">
                <a:solidFill>
                  <a:srgbClr val="002060"/>
                </a:solidFill>
              </a:rPr>
              <a:t> сестр</a:t>
            </a:r>
            <a:r>
              <a:rPr lang="ru-RU" sz="1325" i="1" dirty="0">
                <a:solidFill>
                  <a:srgbClr val="FF0000"/>
                </a:solidFill>
              </a:rPr>
              <a:t>ы</a:t>
            </a:r>
            <a:r>
              <a:rPr lang="ru-RU" sz="1325" i="1" dirty="0">
                <a:solidFill>
                  <a:srgbClr val="002060"/>
                </a:solidFill>
              </a:rPr>
              <a:t> </a:t>
            </a:r>
          </a:p>
          <a:p>
            <a:r>
              <a:rPr lang="ru-RU" sz="1325" i="1" dirty="0">
                <a:solidFill>
                  <a:srgbClr val="002060"/>
                </a:solidFill>
              </a:rPr>
              <a:t>Журнал ваш</a:t>
            </a:r>
            <a:r>
              <a:rPr lang="ru-RU" sz="1325" i="1" dirty="0">
                <a:solidFill>
                  <a:srgbClr val="FF0000"/>
                </a:solidFill>
              </a:rPr>
              <a:t>его</a:t>
            </a:r>
            <a:r>
              <a:rPr lang="ru-RU" sz="1325" i="1" dirty="0">
                <a:solidFill>
                  <a:srgbClr val="002060"/>
                </a:solidFill>
              </a:rPr>
              <a:t> друг</a:t>
            </a:r>
            <a:r>
              <a:rPr lang="ru-RU" sz="1325" i="1" dirty="0">
                <a:solidFill>
                  <a:srgbClr val="FF0000"/>
                </a:solidFill>
              </a:rPr>
              <a:t>а</a:t>
            </a:r>
          </a:p>
          <a:p>
            <a:r>
              <a:rPr lang="ru-RU" sz="1325" i="1" dirty="0">
                <a:solidFill>
                  <a:srgbClr val="002060"/>
                </a:solidFill>
              </a:rPr>
              <a:t>Тренажер старш</a:t>
            </a:r>
            <a:r>
              <a:rPr lang="ru-RU" sz="1325" i="1" dirty="0">
                <a:solidFill>
                  <a:srgbClr val="FF0000"/>
                </a:solidFill>
              </a:rPr>
              <a:t>его</a:t>
            </a:r>
            <a:r>
              <a:rPr lang="ru-RU" sz="1325" i="1" dirty="0">
                <a:solidFill>
                  <a:srgbClr val="002060"/>
                </a:solidFill>
              </a:rPr>
              <a:t> брат</a:t>
            </a:r>
            <a:r>
              <a:rPr lang="ru-RU" sz="1325" i="1" dirty="0">
                <a:solidFill>
                  <a:srgbClr val="FF0000"/>
                </a:solidFill>
              </a:rPr>
              <a:t>а</a:t>
            </a:r>
            <a:r>
              <a:rPr lang="ru-RU" sz="1325" i="1" dirty="0">
                <a:solidFill>
                  <a:srgbClr val="002060"/>
                </a:solidFill>
              </a:rPr>
              <a:t> </a:t>
            </a:r>
          </a:p>
          <a:p>
            <a:r>
              <a:rPr lang="ru-RU" sz="1325" i="1" dirty="0">
                <a:solidFill>
                  <a:srgbClr val="002060"/>
                </a:solidFill>
              </a:rPr>
              <a:t>Очки наш</a:t>
            </a:r>
            <a:r>
              <a:rPr lang="ru-RU" sz="1325" i="1" dirty="0">
                <a:solidFill>
                  <a:srgbClr val="FF0000"/>
                </a:solidFill>
              </a:rPr>
              <a:t>его</a:t>
            </a:r>
            <a:r>
              <a:rPr lang="ru-RU" sz="1325" i="1" dirty="0">
                <a:solidFill>
                  <a:srgbClr val="002060"/>
                </a:solidFill>
              </a:rPr>
              <a:t> дедушк</a:t>
            </a:r>
            <a:r>
              <a:rPr lang="ru-RU" sz="1325" i="1" dirty="0">
                <a:solidFill>
                  <a:srgbClr val="FF0000"/>
                </a:solidFill>
              </a:rPr>
              <a:t>и</a:t>
            </a:r>
            <a:r>
              <a:rPr lang="ru-RU" sz="1325" i="1" dirty="0">
                <a:solidFill>
                  <a:srgbClr val="002060"/>
                </a:solidFill>
              </a:rPr>
              <a:t> </a:t>
            </a:r>
          </a:p>
          <a:p>
            <a:r>
              <a:rPr lang="ru-RU" sz="1325" i="1" dirty="0">
                <a:solidFill>
                  <a:srgbClr val="002060"/>
                </a:solidFill>
              </a:rPr>
              <a:t>Ноутбук мо</a:t>
            </a:r>
            <a:r>
              <a:rPr lang="ru-RU" sz="1325" i="1" dirty="0">
                <a:solidFill>
                  <a:srgbClr val="FF0000"/>
                </a:solidFill>
              </a:rPr>
              <a:t>его</a:t>
            </a:r>
            <a:r>
              <a:rPr lang="ru-RU" sz="1325" i="1" dirty="0">
                <a:solidFill>
                  <a:srgbClr val="002060"/>
                </a:solidFill>
              </a:rPr>
              <a:t> дяд</a:t>
            </a:r>
            <a:r>
              <a:rPr lang="ru-RU" sz="1325" i="1" dirty="0">
                <a:solidFill>
                  <a:srgbClr val="FF0000"/>
                </a:solidFill>
              </a:rPr>
              <a:t>и</a:t>
            </a:r>
          </a:p>
          <a:p>
            <a:r>
              <a:rPr lang="ru-RU" sz="1325" i="1" dirty="0">
                <a:solidFill>
                  <a:srgbClr val="002060"/>
                </a:solidFill>
              </a:rPr>
              <a:t>Портрет </a:t>
            </a:r>
            <a:r>
              <a:rPr lang="ru-RU" sz="1325" i="1" dirty="0">
                <a:solidFill>
                  <a:srgbClr val="FF0000"/>
                </a:solidFill>
              </a:rPr>
              <a:t>её</a:t>
            </a:r>
            <a:r>
              <a:rPr lang="ru-RU" sz="1325" i="1" dirty="0">
                <a:solidFill>
                  <a:srgbClr val="002060"/>
                </a:solidFill>
              </a:rPr>
              <a:t> подруг</a:t>
            </a:r>
            <a:r>
              <a:rPr lang="ru-RU" sz="1325" i="1" dirty="0">
                <a:solidFill>
                  <a:srgbClr val="FF0000"/>
                </a:solidFill>
              </a:rPr>
              <a:t>и</a:t>
            </a:r>
          </a:p>
          <a:p>
            <a:r>
              <a:rPr lang="ru-RU" sz="1325" i="1" dirty="0">
                <a:solidFill>
                  <a:srgbClr val="002060"/>
                </a:solidFill>
              </a:rPr>
              <a:t>Одежда </a:t>
            </a:r>
            <a:r>
              <a:rPr lang="ru-RU" sz="1325" i="1" dirty="0">
                <a:solidFill>
                  <a:srgbClr val="FF0000"/>
                </a:solidFill>
              </a:rPr>
              <a:t>его</a:t>
            </a:r>
            <a:r>
              <a:rPr lang="ru-RU" sz="1325" i="1" dirty="0">
                <a:solidFill>
                  <a:srgbClr val="002060"/>
                </a:solidFill>
              </a:rPr>
              <a:t> отц</a:t>
            </a:r>
            <a:r>
              <a:rPr lang="ru-RU" sz="1325" i="1" dirty="0">
                <a:solidFill>
                  <a:srgbClr val="FF0000"/>
                </a:solidFill>
              </a:rPr>
              <a:t>а</a:t>
            </a:r>
          </a:p>
          <a:p>
            <a:r>
              <a:rPr lang="ru-RU" sz="1325" i="1" dirty="0">
                <a:solidFill>
                  <a:srgbClr val="002060"/>
                </a:solidFill>
              </a:rPr>
              <a:t>Словарь наш</a:t>
            </a:r>
            <a:r>
              <a:rPr lang="ru-RU" sz="1325" i="1" dirty="0">
                <a:solidFill>
                  <a:srgbClr val="FF0000"/>
                </a:solidFill>
              </a:rPr>
              <a:t>ей </a:t>
            </a:r>
            <a:r>
              <a:rPr lang="ru-RU" sz="1325" i="1" dirty="0">
                <a:solidFill>
                  <a:srgbClr val="002060"/>
                </a:solidFill>
              </a:rPr>
              <a:t>учительниц</a:t>
            </a:r>
            <a:r>
              <a:rPr lang="ru-RU" sz="1325" i="1" dirty="0">
                <a:solidFill>
                  <a:srgbClr val="FF0000"/>
                </a:solidFill>
              </a:rPr>
              <a:t>ы</a:t>
            </a:r>
          </a:p>
          <a:p>
            <a:endParaRPr lang="ru-RU" sz="1135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02532" y="67590"/>
            <a:ext cx="506257" cy="623432"/>
          </a:xfrm>
          <a:prstGeom prst="ellipse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254708" y="135191"/>
            <a:ext cx="939658" cy="608414"/>
          </a:xfrm>
          <a:prstGeom prst="wedgeRoundRectCallout">
            <a:avLst>
              <a:gd name="adj1" fmla="val 69363"/>
              <a:gd name="adj2" fmla="val 3640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46" b="1" dirty="0">
                <a:solidFill>
                  <a:schemeClr val="accent6">
                    <a:lumMod val="50000"/>
                  </a:schemeClr>
                </a:solidFill>
              </a:rPr>
              <a:t>Я выполнил упражнение вот так.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386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00" y="129945"/>
            <a:ext cx="3124200" cy="315471"/>
          </a:xfrm>
        </p:spPr>
        <p:txBody>
          <a:bodyPr/>
          <a:lstStyle/>
          <a:p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31826"/>
            <a:ext cx="5562600" cy="2266758"/>
          </a:xfrm>
        </p:spPr>
        <p:txBody>
          <a:bodyPr>
            <a:normAutofit/>
          </a:bodyPr>
          <a:lstStyle/>
          <a:p>
            <a:r>
              <a:rPr lang="ru-RU" b="1" dirty="0"/>
              <a:t>Прочитайте диалог по ролям. Расспросите товарищей, кому принадлежат разные предметы. Придумайте свои варианты диалогов. </a:t>
            </a:r>
            <a:endParaRPr lang="ru-RU" b="1" dirty="0" smtClean="0"/>
          </a:p>
          <a:p>
            <a:r>
              <a:rPr lang="ru-RU" sz="2000" dirty="0"/>
              <a:t>-</a:t>
            </a:r>
            <a:r>
              <a:rPr lang="ru-RU" sz="2000" dirty="0" smtClean="0"/>
              <a:t> </a:t>
            </a:r>
            <a:r>
              <a:rPr lang="ru-RU" sz="2000" dirty="0"/>
              <a:t>Анвар, чей это учебник</a:t>
            </a:r>
            <a:r>
              <a:rPr lang="ru-RU" sz="2000" dirty="0" smtClean="0"/>
              <a:t>?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Это учебник моего одноклассника </a:t>
            </a:r>
            <a:r>
              <a:rPr lang="ru-RU" sz="2000" dirty="0" err="1"/>
              <a:t>Санжара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А чья это тетрадь? </a:t>
            </a:r>
            <a:endParaRPr lang="ru-RU" sz="2000" dirty="0" smtClean="0"/>
          </a:p>
          <a:p>
            <a:r>
              <a:rPr lang="ru-RU" sz="2000" dirty="0" smtClean="0"/>
              <a:t>-Тетрадь </a:t>
            </a:r>
            <a:r>
              <a:rPr lang="ru-RU" sz="2000" dirty="0"/>
              <a:t>тоже его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124" name="Picture 4" descr="Решебники (ГДЗ) 5 класс онлайн отве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4950">
            <a:off x="3325998" y="1762737"/>
            <a:ext cx="1066800" cy="11992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Занимательный русский язык. 5 класс. Рабочая тетрадь. В 2-х частях. Часть  1. Мищенкова Л.В. Учебники и учебные пособ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152" y="1962657"/>
            <a:ext cx="798671" cy="103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328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00" y="129945"/>
            <a:ext cx="3124200" cy="315471"/>
          </a:xfrm>
        </p:spPr>
        <p:txBody>
          <a:bodyPr/>
          <a:lstStyle/>
          <a:p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31826"/>
            <a:ext cx="5562600" cy="226675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- </a:t>
            </a:r>
            <a:r>
              <a:rPr lang="ru-RU" sz="2000" dirty="0" err="1"/>
              <a:t>М</a:t>
            </a:r>
            <a:r>
              <a:rPr lang="ru-RU" sz="2000" dirty="0" err="1" smtClean="0"/>
              <a:t>афтуна</a:t>
            </a:r>
            <a:r>
              <a:rPr lang="ru-RU" sz="2000" dirty="0" smtClean="0"/>
              <a:t>, </a:t>
            </a:r>
            <a:r>
              <a:rPr lang="ru-RU" sz="2000" dirty="0"/>
              <a:t>чей </a:t>
            </a:r>
            <a:r>
              <a:rPr lang="ru-RU" sz="2000" dirty="0" smtClean="0"/>
              <a:t>это словарь?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Это </a:t>
            </a:r>
            <a:r>
              <a:rPr lang="ru-RU" sz="2000" dirty="0" smtClean="0"/>
              <a:t>словарь моей одноклассницы Ироды.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А чья это </a:t>
            </a:r>
            <a:r>
              <a:rPr lang="ru-RU" sz="2000" dirty="0" smtClean="0"/>
              <a:t>линейка? </a:t>
            </a:r>
          </a:p>
          <a:p>
            <a:r>
              <a:rPr lang="ru-RU" sz="2000" dirty="0" smtClean="0"/>
              <a:t>- Линейка </a:t>
            </a:r>
            <a:r>
              <a:rPr lang="ru-RU" sz="2000" dirty="0"/>
              <a:t>тоже </a:t>
            </a:r>
            <a:r>
              <a:rPr lang="ru-RU" sz="2000" dirty="0" smtClean="0"/>
              <a:t>её.</a:t>
            </a:r>
            <a:endParaRPr lang="ru-RU" sz="2000" dirty="0"/>
          </a:p>
        </p:txBody>
      </p:sp>
      <p:pic>
        <p:nvPicPr>
          <p:cNvPr id="4098" name="Picture 2" descr="Англо-русский. Русско-английский словарь. 250000 сл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1393825"/>
            <a:ext cx="1028700" cy="139368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Магнитная Масштабная линейка 5 см., магазин масштабных линеек для всей  России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59208">
            <a:off x="755327" y="1865144"/>
            <a:ext cx="1257301" cy="76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915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98425"/>
            <a:ext cx="3124200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31826"/>
            <a:ext cx="5562600" cy="226675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- </a:t>
            </a:r>
            <a:r>
              <a:rPr lang="ru-RU" sz="2000" dirty="0" err="1" smtClean="0"/>
              <a:t>Эльбек</a:t>
            </a:r>
            <a:r>
              <a:rPr lang="ru-RU" sz="2000" dirty="0" smtClean="0"/>
              <a:t>, чьё это фото ?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Это </a:t>
            </a:r>
            <a:r>
              <a:rPr lang="ru-RU" sz="2000" dirty="0" smtClean="0"/>
              <a:t>фото моего друга </a:t>
            </a:r>
            <a:r>
              <a:rPr lang="ru-RU" sz="2000" dirty="0" err="1" smtClean="0"/>
              <a:t>Сарвара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А </a:t>
            </a:r>
            <a:r>
              <a:rPr lang="ru-RU" sz="2000" dirty="0" smtClean="0"/>
              <a:t>чей это альбом? </a:t>
            </a:r>
          </a:p>
          <a:p>
            <a:r>
              <a:rPr lang="ru-RU" sz="2000" dirty="0" smtClean="0"/>
              <a:t>- Альбом тоже </a:t>
            </a:r>
            <a:r>
              <a:rPr lang="ru-RU" sz="2000" dirty="0"/>
              <a:t>его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3074" name="Picture 2" descr="Cоздать фотоальбом | программа для создания фотоальбом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1" y="631826"/>
            <a:ext cx="1674890" cy="17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710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98425"/>
            <a:ext cx="3124200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31826"/>
            <a:ext cx="5562600" cy="226675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- </a:t>
            </a:r>
            <a:r>
              <a:rPr lang="ru-RU" sz="2000" dirty="0" err="1" smtClean="0"/>
              <a:t>Лазиза</a:t>
            </a:r>
            <a:r>
              <a:rPr lang="ru-RU" sz="2000" dirty="0" smtClean="0"/>
              <a:t>, чьи это карандаши ?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Это </a:t>
            </a:r>
            <a:r>
              <a:rPr lang="ru-RU" sz="2000" dirty="0" smtClean="0"/>
              <a:t>карандаши моей сестры Одины.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А </a:t>
            </a:r>
            <a:r>
              <a:rPr lang="ru-RU" sz="2000" dirty="0" smtClean="0"/>
              <a:t>чьи это фломастеры? </a:t>
            </a:r>
          </a:p>
          <a:p>
            <a:r>
              <a:rPr lang="ru-RU" sz="2000" dirty="0" smtClean="0"/>
              <a:t>- Фломастеры тоже её.</a:t>
            </a:r>
          </a:p>
          <a:p>
            <a:pPr marL="342900" indent="-342900">
              <a:buFontTx/>
              <a:buChar char="-"/>
            </a:pPr>
            <a:endParaRPr lang="ru-RU" sz="2000" dirty="0"/>
          </a:p>
        </p:txBody>
      </p:sp>
      <p:sp>
        <p:nvSpPr>
          <p:cNvPr id="4" name="AutoShape 2" descr="КАК ПОЯВИЛИСЬ ЦВЕТНЫЕ КАРАНДАШИ? / Статьи / ДЕТСКИЙВОПРОС.РФ - Все для  родителей о детя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Карандаши цветные Maped Color'pers треугольные, в картонном футляре, 36  цветов — купить в интернет-магазине OZON с быстрой доставко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635763"/>
            <a:ext cx="835069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МОЛА Фломастеры - разные цвета разные цвета - IKE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1241425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314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29945"/>
            <a:ext cx="2233878" cy="315471"/>
          </a:xfrm>
        </p:spPr>
        <p:txBody>
          <a:bodyPr/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31825"/>
            <a:ext cx="5410200" cy="226675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Ответьте на вопросы по образцу. Не забудьте изменить местоимения.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Образец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— Это твоя комната? (брат) — Нет, не моя. Это ком-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брата.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Мальчик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это твой портфель? (Анвар)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Здесь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лежат ваши вещи? (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наш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отец) </a:t>
            </a:r>
          </a:p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столе лежит моя книга? (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Дониёр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этой сумке наши тетради? (другой класс)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Вы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принесли наши журналы? (моя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старшая сестра)</a:t>
            </a:r>
          </a:p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твой зонтик? (моя мама)</a:t>
            </a: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4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29945"/>
            <a:ext cx="2233878" cy="315471"/>
          </a:xfrm>
        </p:spPr>
        <p:txBody>
          <a:bodyPr/>
          <a:lstStyle/>
          <a:p>
            <a:r>
              <a:rPr lang="ru-RU" dirty="0" smtClean="0"/>
              <a:t>Проверьте!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31825"/>
            <a:ext cx="5410200" cy="2266759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Мальчик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это твой портфель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?- Нет, не мой. Это портфель Анвара.</a:t>
            </a:r>
          </a:p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Здесь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лежат ваши вещи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?- Нет, не наши. Это вещи нашего отца.</a:t>
            </a:r>
          </a:p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На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столе лежит моя книга?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– Нет, не твоя. Это книга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Дониёра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этой сумке наши тетради?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– Нет, не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ваши.Это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тетради другого класса.</a:t>
            </a:r>
          </a:p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Вы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принесли наши журналы?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– Нет, не ваши журналы. Это журналы моей старшей сестры</a:t>
            </a:r>
          </a:p>
          <a:p>
            <a:pPr marL="342900" indent="-342900">
              <a:buAutoNum type="arabicParenR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Это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твой зонтик?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– Нет, не мой. Это зонтик моей мамы.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517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29945"/>
            <a:ext cx="2209800" cy="540808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pc="71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Упражнение </a:t>
            </a:r>
            <a:r>
              <a:rPr lang="ru-RU" spc="71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5</a:t>
            </a:r>
            <a:endParaRPr lang="ru-RU" spc="71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699" y="670753"/>
            <a:ext cx="5524642" cy="2399472"/>
          </a:xfrm>
          <a:prstGeom prst="roundRect">
            <a:avLst/>
          </a:prstGeom>
          <a:blipFill dpi="0" rotWithShape="1">
            <a:blip r:embed="rId3"/>
            <a:srcRect/>
            <a:stretch>
              <a:fillRect t="-1000" b="-37000"/>
            </a:stretch>
          </a:blipFill>
          <a:ln w="28575">
            <a:solidFill>
              <a:srgbClr val="3333CC"/>
            </a:solidFill>
          </a:ln>
        </p:spPr>
        <p:txBody>
          <a:bodyPr>
            <a:no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столе лежит альбом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чей альбом?)</a:t>
            </a:r>
          </a:p>
          <a:p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нашей дочери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полке стоят книги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чьи книги?)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моего отца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стене висит портрет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(чей портрет?)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его матери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шкафу висит платье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(чьё платье?)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её сестры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сумке лежит книга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(чья книга?)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моей подруги Малики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папке лежит письмо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(чьё письмо?)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вашей бабушки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02100" y="129945"/>
            <a:ext cx="1600200" cy="106997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25" dirty="0">
                <a:solidFill>
                  <a:schemeClr val="tx1"/>
                </a:solidFill>
              </a:rPr>
              <a:t>Чья обувь?</a:t>
            </a:r>
          </a:p>
          <a:p>
            <a:r>
              <a:rPr lang="ru-RU" sz="1325" dirty="0">
                <a:solidFill>
                  <a:schemeClr val="tx1"/>
                </a:solidFill>
              </a:rPr>
              <a:t> мат</a:t>
            </a:r>
            <a:r>
              <a:rPr lang="ru-RU" sz="1325" dirty="0">
                <a:solidFill>
                  <a:srgbClr val="FF0000"/>
                </a:solidFill>
              </a:rPr>
              <a:t>ер</a:t>
            </a:r>
            <a:r>
              <a:rPr lang="ru-RU" sz="1325" dirty="0">
                <a:solidFill>
                  <a:schemeClr val="tx1"/>
                </a:solidFill>
              </a:rPr>
              <a:t>и</a:t>
            </a:r>
          </a:p>
          <a:p>
            <a:r>
              <a:rPr lang="ru-RU" sz="1325" dirty="0">
                <a:solidFill>
                  <a:schemeClr val="tx1"/>
                </a:solidFill>
              </a:rPr>
              <a:t>доч</a:t>
            </a:r>
            <a:r>
              <a:rPr lang="ru-RU" sz="1325" dirty="0">
                <a:solidFill>
                  <a:srgbClr val="FF0000"/>
                </a:solidFill>
              </a:rPr>
              <a:t>ер</a:t>
            </a:r>
            <a:r>
              <a:rPr lang="ru-RU" sz="1325" dirty="0">
                <a:solidFill>
                  <a:schemeClr val="tx1"/>
                </a:solidFill>
              </a:rPr>
              <a:t>и</a:t>
            </a:r>
          </a:p>
          <a:p>
            <a:r>
              <a:rPr lang="ru-RU" sz="1325" dirty="0">
                <a:solidFill>
                  <a:schemeClr val="tx1"/>
                </a:solidFill>
              </a:rPr>
              <a:t>отца</a:t>
            </a:r>
          </a:p>
        </p:txBody>
      </p:sp>
      <p:pic>
        <p:nvPicPr>
          <p:cNvPr id="5" name="Picture 7" descr="D:\клипарт\девочкам\0_72dad_9bbcbff2_L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92533" y="589837"/>
            <a:ext cx="371808" cy="237872"/>
          </a:xfrm>
          <a:prstGeom prst="rect">
            <a:avLst/>
          </a:prstGeom>
          <a:noFill/>
        </p:spPr>
      </p:pic>
      <p:pic>
        <p:nvPicPr>
          <p:cNvPr id="6" name="Picture 8" descr="D:\клипарт\предметы\odezhda6_small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29512" y="458542"/>
            <a:ext cx="473211" cy="262591"/>
          </a:xfrm>
          <a:prstGeom prst="rect">
            <a:avLst/>
          </a:prstGeom>
          <a:noFill/>
        </p:spPr>
      </p:pic>
      <p:pic>
        <p:nvPicPr>
          <p:cNvPr id="7" name="Picture 5" descr="D:\клипарт\предметы\clipart29_small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985689" y="818087"/>
            <a:ext cx="514905" cy="318478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933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5"/>
            <a:ext cx="2192517" cy="540808"/>
          </a:xfrm>
        </p:spPr>
        <p:txBody>
          <a:bodyPr>
            <a:normAutofit/>
          </a:bodyPr>
          <a:lstStyle/>
          <a:p>
            <a:r>
              <a:rPr lang="ru-RU" i="1" dirty="0" smtClean="0"/>
              <a:t>Чьи это дома?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670754"/>
            <a:ext cx="1720982" cy="222783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Дед Мороз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Баба Яга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Король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Золушка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Джинн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Рыцарь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Хоббит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D:\клипарт\сказка\избуша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28" y="1395109"/>
            <a:ext cx="1160265" cy="986225"/>
          </a:xfrm>
          <a:prstGeom prst="rect">
            <a:avLst/>
          </a:prstGeom>
          <a:noFill/>
        </p:spPr>
      </p:pic>
      <p:pic>
        <p:nvPicPr>
          <p:cNvPr id="1027" name="Picture 3" descr="D:\клипарт\сказка\избушки - копия (3)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17586" y="480852"/>
            <a:ext cx="1383677" cy="941992"/>
          </a:xfrm>
          <a:prstGeom prst="rect">
            <a:avLst/>
          </a:prstGeom>
          <a:noFill/>
        </p:spPr>
      </p:pic>
      <p:pic>
        <p:nvPicPr>
          <p:cNvPr id="1028" name="Picture 4" descr="D:\клипарт\сказка\61529941_1279113845_0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73705" y="581265"/>
            <a:ext cx="1574194" cy="1306956"/>
          </a:xfrm>
          <a:prstGeom prst="rect">
            <a:avLst/>
          </a:prstGeom>
          <a:noFill/>
        </p:spPr>
      </p:pic>
      <p:pic>
        <p:nvPicPr>
          <p:cNvPr id="1030" name="Picture 6" descr="D:\клипарт\сказка\0_d2314_b481dd95_XL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945184" y="100354"/>
            <a:ext cx="1483938" cy="1440995"/>
          </a:xfrm>
          <a:prstGeom prst="rect">
            <a:avLst/>
          </a:prstGeom>
          <a:noFill/>
        </p:spPr>
      </p:pic>
      <p:pic>
        <p:nvPicPr>
          <p:cNvPr id="1031" name="Picture 7" descr="D:\клипарт\сказка\0947809d4462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86935" y="2020779"/>
            <a:ext cx="1090626" cy="964311"/>
          </a:xfrm>
          <a:prstGeom prst="rect">
            <a:avLst/>
          </a:prstGeom>
          <a:noFill/>
        </p:spPr>
      </p:pic>
      <p:pic>
        <p:nvPicPr>
          <p:cNvPr id="1032" name="Picture 8" descr="D:\клипарт\сказка\0_37796_f3600802_XL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163139" y="1400693"/>
            <a:ext cx="1492572" cy="1678496"/>
          </a:xfrm>
          <a:prstGeom prst="rect">
            <a:avLst/>
          </a:prstGeom>
          <a:noFill/>
        </p:spPr>
      </p:pic>
      <p:pic>
        <p:nvPicPr>
          <p:cNvPr id="1033" name="Picture 9" descr="D:\клипарт\рыцарь\0_73e30_7d5f28a1_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33094" y="2020779"/>
            <a:ext cx="1065149" cy="105841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636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4114800" cy="1538883"/>
          </a:xfrm>
        </p:spPr>
        <p:txBody>
          <a:bodyPr/>
          <a:lstStyle/>
          <a:p>
            <a:pPr algn="l"/>
            <a:r>
              <a:rPr lang="ru-RU" sz="2000" dirty="0" smtClean="0"/>
              <a:t>Повторим окончания прилагательных в </a:t>
            </a:r>
            <a:r>
              <a:rPr lang="ru-RU" sz="2000" dirty="0" err="1" smtClean="0"/>
              <a:t>Р.п</a:t>
            </a:r>
            <a:r>
              <a:rPr lang="ru-RU" sz="2000" dirty="0" smtClean="0"/>
              <a:t>.</a:t>
            </a:r>
          </a:p>
          <a:p>
            <a:pPr algn="l"/>
            <a:r>
              <a:rPr lang="ru-RU" sz="2000" dirty="0" smtClean="0"/>
              <a:t>Научимся говорить о принадлежности предмета, используя </a:t>
            </a:r>
            <a:r>
              <a:rPr lang="ru-RU" sz="2000" dirty="0" err="1" smtClean="0"/>
              <a:t>Р.п</a:t>
            </a:r>
            <a:r>
              <a:rPr lang="ru-RU" sz="2000" dirty="0" smtClean="0"/>
              <a:t>. без предлога.</a:t>
            </a:r>
          </a:p>
          <a:p>
            <a:pPr algn="l"/>
            <a:r>
              <a:rPr lang="ru-RU" sz="2000" dirty="0" smtClean="0"/>
              <a:t>Узнаем о праздновании Нового года и главном герое этого праздника.</a:t>
            </a:r>
          </a:p>
        </p:txBody>
      </p:sp>
      <p:pic>
        <p:nvPicPr>
          <p:cNvPr id="1026" name="Picture 2" descr="Гифки: Дед Мороз, анимации Дед Мороз с подарками.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27254" y="631825"/>
            <a:ext cx="1925846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Дом Деда Мороза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0003" y="2872121"/>
            <a:ext cx="3567689" cy="8149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Дом Деда Мороза в Великом Устюг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555625"/>
            <a:ext cx="3810000" cy="254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52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Презентация, озвученная голосами профессиональных дикторов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2" y="526349"/>
            <a:ext cx="5621438" cy="262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Избушка Бабы Яги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030" y="1563136"/>
            <a:ext cx="1807511" cy="5166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БиблиоСправочка: «Избушка-избушка, стань ко мне передом, к лесу – задом»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555625"/>
            <a:ext cx="2667000" cy="248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3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Дворец Золушки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6393" y="2909609"/>
            <a:ext cx="3487572" cy="48987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3207717" cy="233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146" y="631825"/>
            <a:ext cx="205963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87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 smtClean="0"/>
              <a:t>Замок короля Артура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Ученые нашли легендарный замок короля Артура | Пикаб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1" y="555625"/>
            <a:ext cx="516429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10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Справедливость есть сила</a:t>
            </a:r>
            <a:endParaRPr lang="ru-RU" dirty="0"/>
          </a:p>
        </p:txBody>
      </p:sp>
      <p:pic>
        <p:nvPicPr>
          <p:cNvPr id="9218" name="Picture 2" descr="487266-9add1ecb79b918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761" y="830959"/>
            <a:ext cx="2370057" cy="215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cs12.pikabu.ru/post_img/big/2019/09/24/5/15693055581100773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203" y="840993"/>
            <a:ext cx="1244275" cy="214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ороль Артур - История Британии - История и антрополог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21" y="840992"/>
            <a:ext cx="1485899" cy="214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73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снежинки текстуры зима фон HD обои для ноутбу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" y="555624"/>
            <a:ext cx="5616956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96900" y="98425"/>
            <a:ext cx="5029200" cy="4571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Р.Фархади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«Что ты делаешь, Зима?»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900" y="631825"/>
            <a:ext cx="41084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—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Что ты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делаешь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Зима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— Строю чудо-терема!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Сыплю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снежным серебром,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Украшаю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всё кругом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Постараюсь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чтоб с утра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скучала детвора,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ёлка разожглась,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тройка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понеслась!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Зимы не счесть забот: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Скоро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праздник — Новый год!</a:t>
            </a:r>
          </a:p>
        </p:txBody>
      </p:sp>
      <p:pic>
        <p:nvPicPr>
          <p:cNvPr id="6" name="Picture 2" descr="Новый Год Дед Мороз Снегурочка С Новым Годом GIF - Noviygod Ded Moroz -  Discover &amp; Share GIF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84225"/>
            <a:ext cx="2514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03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Обои снег, winter, красавица Фон № 53103 , раздел Праздники, размер  4893x3247 - скачать бесплатно картинку на рабочий стол и телеф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6" y="888"/>
            <a:ext cx="5710953" cy="324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401547" cy="315471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Задание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41234"/>
            <a:ext cx="3048000" cy="2339102"/>
          </a:xfrm>
        </p:spPr>
        <p:txBody>
          <a:bodyPr/>
          <a:lstStyle/>
          <a:p>
            <a:r>
              <a:rPr lang="ru-RU" sz="1600" b="1" dirty="0" smtClean="0"/>
              <a:t>Выполнить упражнение 6 стр.73</a:t>
            </a:r>
          </a:p>
          <a:p>
            <a:r>
              <a:rPr lang="ru-RU" sz="1600" b="1" dirty="0" smtClean="0"/>
              <a:t>Сделайте поздравительную открытку.</a:t>
            </a:r>
          </a:p>
          <a:p>
            <a:r>
              <a:rPr lang="ru-RU" sz="1600" b="1" dirty="0" smtClean="0"/>
              <a:t>Выучите Новогоднее поздравление на русском языке.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2292" name="Picture 4" descr="Агния Барто - В защиту Деда Мороза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506" y="729931"/>
            <a:ext cx="2061541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28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135192"/>
            <a:ext cx="4864100" cy="642214"/>
          </a:xfrm>
        </p:spPr>
        <p:txBody>
          <a:bodyPr>
            <a:normAutofit/>
          </a:bodyPr>
          <a:lstStyle/>
          <a:p>
            <a:r>
              <a:rPr lang="ru-RU" sz="1703" dirty="0"/>
              <a:t>Имена </a:t>
            </a:r>
            <a:r>
              <a:rPr lang="ru-RU" sz="1703" dirty="0" smtClean="0"/>
              <a:t>прилагательные в </a:t>
            </a:r>
            <a:r>
              <a:rPr lang="ru-RU" sz="1703" dirty="0" err="1" smtClean="0"/>
              <a:t>Р.п</a:t>
            </a:r>
            <a:r>
              <a:rPr lang="ru-RU" sz="1703" dirty="0" smtClean="0"/>
              <a:t>. </a:t>
            </a:r>
            <a:endParaRPr lang="ru-RU" dirty="0"/>
          </a:p>
        </p:txBody>
      </p:sp>
      <p:pic>
        <p:nvPicPr>
          <p:cNvPr id="1027" name="Picture 3" descr="0_b3794_68e5b8e8_X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965" y="900755"/>
            <a:ext cx="367300" cy="367300"/>
          </a:xfrm>
          <a:prstGeom prst="rect">
            <a:avLst/>
          </a:prstGeom>
          <a:noFill/>
        </p:spPr>
      </p:pic>
      <p:pic>
        <p:nvPicPr>
          <p:cNvPr id="1026" name="Рисунок 1" descr="cliparts7_sma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244" y="2189274"/>
            <a:ext cx="388274" cy="378567"/>
          </a:xfrm>
          <a:prstGeom prst="rect">
            <a:avLst/>
          </a:prstGeom>
          <a:noFill/>
        </p:spPr>
      </p:pic>
      <p:pic>
        <p:nvPicPr>
          <p:cNvPr id="1025" name="Рисунок 2" descr="0_b3795_2dd2570f_X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23244" y="1612003"/>
            <a:ext cx="326742" cy="40560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68300" y="936625"/>
            <a:ext cx="5105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Муж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род — нет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какого?)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соперника.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Жен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род —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нет (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какой?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формы.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Ср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род —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нет (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какого?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времени.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свободн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68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Кроссворд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55625"/>
            <a:ext cx="3492547" cy="24803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900" y="631825"/>
            <a:ext cx="1600200" cy="20334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7500" y="577850"/>
            <a:ext cx="152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   т   б о   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58900" y="784225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  й  с   б  о   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87500" y="969407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  к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е 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87500" y="1291287"/>
            <a:ext cx="212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 э   к   в  а   н  д  о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358900" y="1475437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  к  с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5500" y="1682843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  а  в  а  н  и 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8900" y="1981467"/>
            <a:ext cx="1600200" cy="37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 х  м а  т  ы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1700" y="215582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м н  а  с  т  и  к  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6900" y="238442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  н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и  с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58900" y="2651265"/>
            <a:ext cx="1752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  г  б  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7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29945"/>
            <a:ext cx="3048000" cy="315471"/>
          </a:xfrm>
        </p:spPr>
        <p:txBody>
          <a:bodyPr/>
          <a:lstStyle/>
          <a:p>
            <a:r>
              <a:rPr lang="ru-RU" dirty="0" smtClean="0"/>
              <a:t>Упражнение 7(стр.69)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31889"/>
            <a:ext cx="3276600" cy="2362135"/>
          </a:xfrm>
        </p:spPr>
        <p:txBody>
          <a:bodyPr>
            <a:normAutofit lnSpcReduction="10000"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Мы с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Давроном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очень любим футбол. Весь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наш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класс болеет за «Пахтакор». У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нас раньше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не было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футбольн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команд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хорош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тренер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Как можно играть в футбол, если нет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кожан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мяч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спортивн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форм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ещё у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нас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не было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главн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команде —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настоящ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капитан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Зато теперь у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пят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— самая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хорошая футбольная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команда. Нам помог учитель физкультуры Андрей Петрович.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7300" y="600521"/>
            <a:ext cx="1690038" cy="1708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D:\клипарт\предметы\clipart19_smal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1792001"/>
            <a:ext cx="1014023" cy="1033155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567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клипарт\dizayn\мебель\p2.jpe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63900" y="1317625"/>
            <a:ext cx="2111589" cy="1600200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4"/>
            <a:ext cx="3805952" cy="343255"/>
          </a:xfrm>
        </p:spPr>
        <p:txBody>
          <a:bodyPr>
            <a:normAutofit/>
          </a:bodyPr>
          <a:lstStyle/>
          <a:p>
            <a:r>
              <a:rPr lang="ru-RU" dirty="0" smtClean="0"/>
              <a:t>В гостях у </a:t>
            </a:r>
            <a:r>
              <a:rPr lang="ru-RU" dirty="0" err="1" smtClean="0"/>
              <a:t>Анвара</a:t>
            </a:r>
            <a:r>
              <a:rPr lang="ru-RU" dirty="0" smtClean="0"/>
              <a:t> и Малики.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555625"/>
            <a:ext cx="3429000" cy="2590800"/>
          </a:xfrm>
        </p:spPr>
        <p:txBody>
          <a:bodyPr>
            <a:normAutofit/>
          </a:bodyPr>
          <a:lstStyle/>
          <a:p>
            <a:r>
              <a:rPr lang="ru-RU" dirty="0" smtClean="0"/>
              <a:t>- </a:t>
            </a:r>
            <a:r>
              <a:rPr lang="ru-RU" sz="2300" dirty="0" smtClean="0"/>
              <a:t>Кто это?</a:t>
            </a:r>
          </a:p>
          <a:p>
            <a:r>
              <a:rPr lang="ru-RU" sz="2300" dirty="0" smtClean="0"/>
              <a:t>- Это мой старший брат </a:t>
            </a:r>
            <a:r>
              <a:rPr lang="ru-RU" sz="2300" dirty="0" err="1" smtClean="0"/>
              <a:t>Анвар</a:t>
            </a:r>
            <a:r>
              <a:rPr lang="ru-RU" sz="2300" dirty="0" smtClean="0"/>
              <a:t>. </a:t>
            </a:r>
          </a:p>
          <a:p>
            <a:r>
              <a:rPr lang="ru-RU" sz="2300" dirty="0" smtClean="0"/>
              <a:t>- </a:t>
            </a:r>
            <a:r>
              <a:rPr lang="ru-RU" sz="2300" b="1" dirty="0" smtClean="0"/>
              <a:t>Чья</a:t>
            </a:r>
            <a:r>
              <a:rPr lang="ru-RU" sz="2300" dirty="0" smtClean="0"/>
              <a:t> это комната?</a:t>
            </a:r>
          </a:p>
          <a:p>
            <a:r>
              <a:rPr lang="ru-RU" sz="2300" dirty="0" smtClean="0"/>
              <a:t>- Это комната </a:t>
            </a:r>
            <a:r>
              <a:rPr lang="ru-RU" sz="2300" b="1" i="1" dirty="0" smtClean="0"/>
              <a:t>мо</a:t>
            </a:r>
            <a:r>
              <a:rPr lang="ru-RU" sz="2300" b="1" i="1" dirty="0" smtClean="0">
                <a:solidFill>
                  <a:srgbClr val="FF0000"/>
                </a:solidFill>
              </a:rPr>
              <a:t>его</a:t>
            </a:r>
            <a:r>
              <a:rPr lang="ru-RU" sz="2300" b="1" i="1" dirty="0" smtClean="0"/>
              <a:t> старш</a:t>
            </a:r>
            <a:r>
              <a:rPr lang="ru-RU" sz="2300" b="1" i="1" dirty="0" smtClean="0">
                <a:solidFill>
                  <a:srgbClr val="FF0000"/>
                </a:solidFill>
              </a:rPr>
              <a:t>его</a:t>
            </a:r>
            <a:r>
              <a:rPr lang="ru-RU" sz="2300" b="1" i="1" dirty="0" smtClean="0"/>
              <a:t> брат</a:t>
            </a:r>
            <a:r>
              <a:rPr lang="ru-RU" sz="2300" b="1" i="1" dirty="0" smtClean="0">
                <a:solidFill>
                  <a:srgbClr val="FF0000"/>
                </a:solidFill>
              </a:rPr>
              <a:t>а</a:t>
            </a:r>
            <a:r>
              <a:rPr lang="ru-RU" sz="2300" b="1" i="1" dirty="0" smtClean="0"/>
              <a:t> </a:t>
            </a:r>
            <a:r>
              <a:rPr lang="ru-RU" sz="2300" b="1" i="1" dirty="0" err="1" smtClean="0"/>
              <a:t>Анвар</a:t>
            </a:r>
            <a:r>
              <a:rPr lang="ru-RU" sz="2300" b="1" i="1" dirty="0" err="1" smtClean="0">
                <a:solidFill>
                  <a:srgbClr val="FF0000"/>
                </a:solidFill>
              </a:rPr>
              <a:t>а</a:t>
            </a:r>
            <a:r>
              <a:rPr lang="ru-RU" sz="2300" dirty="0" smtClean="0"/>
              <a:t>.</a:t>
            </a:r>
          </a:p>
          <a:p>
            <a:endParaRPr lang="ru-RU" sz="2300" dirty="0"/>
          </a:p>
        </p:txBody>
      </p:sp>
      <p:pic>
        <p:nvPicPr>
          <p:cNvPr id="4" name="Рисунок 3" descr="D:\Маме\Учительская деятельность\школа\для учебника 5 класса\иллюстрации чтение\анвар2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35500" y="583946"/>
            <a:ext cx="989221" cy="1267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095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4"/>
            <a:ext cx="3893820" cy="315471"/>
          </a:xfrm>
        </p:spPr>
        <p:txBody>
          <a:bodyPr/>
          <a:lstStyle/>
          <a:p>
            <a:r>
              <a:rPr lang="ru-RU" dirty="0" smtClean="0"/>
              <a:t>В гостях у </a:t>
            </a:r>
            <a:r>
              <a:rPr lang="ru-RU" dirty="0" err="1" smtClean="0"/>
              <a:t>Анвара</a:t>
            </a:r>
            <a:r>
              <a:rPr lang="ru-RU" dirty="0" smtClean="0"/>
              <a:t> и Малики.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708025"/>
            <a:ext cx="2667000" cy="2190559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Кто это?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Это моя младшая сестра Малика.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это сказочный домик?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Мо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младш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сестр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Малик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D:\клипарт\фоны\654314006_7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82900" y="860425"/>
            <a:ext cx="210289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аме\Учительская деятельность\школа\для учебника 5 класса\иллюстрации чтение\Малика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4559300" y="574602"/>
            <a:ext cx="1047823" cy="139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316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5"/>
            <a:ext cx="3893820" cy="315471"/>
          </a:xfrm>
        </p:spPr>
        <p:txBody>
          <a:bodyPr/>
          <a:lstStyle/>
          <a:p>
            <a:r>
              <a:rPr lang="ru-RU" dirty="0" smtClean="0"/>
              <a:t>В гостях у </a:t>
            </a:r>
            <a:r>
              <a:rPr lang="ru-RU" dirty="0" err="1" smtClean="0"/>
              <a:t>Анвара</a:t>
            </a:r>
            <a:r>
              <a:rPr lang="ru-RU" dirty="0" smtClean="0"/>
              <a:t> и Малики.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708025"/>
            <a:ext cx="2743200" cy="219055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это?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наши соседи.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Чей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коттедж?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коттедж </a:t>
            </a:r>
            <a:r>
              <a:rPr 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</a:t>
            </a:r>
            <a:r>
              <a:rPr 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сосед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D:\Маме\Учительская деятельность\школа\для учебника 5 класса\иллюстрации чтение\дом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96184" y="1241425"/>
            <a:ext cx="1833626" cy="1424985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 descr="D:\Маме\Учительская деятельность\школа\для учебника 5 класса\иллюстрации чтение\альбом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97300" y="555625"/>
            <a:ext cx="1808410" cy="12039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050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29945"/>
            <a:ext cx="4004310" cy="540808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Новостройки Независимости</a:t>
            </a:r>
            <a:endParaRPr lang="ru-RU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8083" y="1822798"/>
            <a:ext cx="1840586" cy="1257561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06700" y="1822799"/>
            <a:ext cx="2514599" cy="125756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32975" y="624231"/>
            <a:ext cx="1493125" cy="1066799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425700" y="606832"/>
            <a:ext cx="2029600" cy="1066799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030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1020</TotalTime>
  <Words>904</Words>
  <Application>Microsoft Office PowerPoint</Application>
  <PresentationFormat>Произвольный</PresentationFormat>
  <Paragraphs>170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Office Theme</vt:lpstr>
      <vt:lpstr> Русский язык</vt:lpstr>
      <vt:lpstr>Сегодня на уроке мы </vt:lpstr>
      <vt:lpstr>Имена прилагательные в Р.п. </vt:lpstr>
      <vt:lpstr>Кроссворд </vt:lpstr>
      <vt:lpstr>Упражнение 7(стр.69)</vt:lpstr>
      <vt:lpstr>В гостях у Анвара и Малики.</vt:lpstr>
      <vt:lpstr>В гостях у Анвара и Малики.</vt:lpstr>
      <vt:lpstr>В гостях у Анвара и Малики.</vt:lpstr>
      <vt:lpstr>Новостройки Независимости</vt:lpstr>
      <vt:lpstr>Упражнение 1</vt:lpstr>
      <vt:lpstr>Упражнение 1</vt:lpstr>
      <vt:lpstr>Упражнение 2</vt:lpstr>
      <vt:lpstr>Упражнение 2</vt:lpstr>
      <vt:lpstr>Упражнение 2</vt:lpstr>
      <vt:lpstr>Упражнение 2</vt:lpstr>
      <vt:lpstr>Упражнение 3</vt:lpstr>
      <vt:lpstr>Проверьте!</vt:lpstr>
      <vt:lpstr>Упражнение 5</vt:lpstr>
      <vt:lpstr>Чьи это дома?</vt:lpstr>
      <vt:lpstr>Дом Деда Мороза</vt:lpstr>
      <vt:lpstr>Избушка Бабы Яги</vt:lpstr>
      <vt:lpstr>Дворец Золушки</vt:lpstr>
      <vt:lpstr>Замок короля Артура </vt:lpstr>
      <vt:lpstr>Справедливость есть сила</vt:lpstr>
      <vt:lpstr>Презентация PowerPoint</vt:lpstr>
      <vt:lpstr>      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112</cp:revision>
  <dcterms:created xsi:type="dcterms:W3CDTF">2020-04-13T08:06:06Z</dcterms:created>
  <dcterms:modified xsi:type="dcterms:W3CDTF">2020-11-10T09:47:28Z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