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7"/>
  </p:notesMasterIdLst>
  <p:sldIdLst>
    <p:sldId id="266" r:id="rId2"/>
    <p:sldId id="265" r:id="rId3"/>
    <p:sldId id="413" r:id="rId4"/>
    <p:sldId id="422" r:id="rId5"/>
    <p:sldId id="423" r:id="rId6"/>
    <p:sldId id="425" r:id="rId7"/>
    <p:sldId id="424" r:id="rId8"/>
    <p:sldId id="426" r:id="rId9"/>
    <p:sldId id="427" r:id="rId10"/>
    <p:sldId id="448" r:id="rId11"/>
    <p:sldId id="431" r:id="rId12"/>
    <p:sldId id="433" r:id="rId13"/>
    <p:sldId id="436" r:id="rId14"/>
    <p:sldId id="430" r:id="rId15"/>
    <p:sldId id="432" r:id="rId16"/>
    <p:sldId id="435" r:id="rId17"/>
    <p:sldId id="434" r:id="rId18"/>
    <p:sldId id="428" r:id="rId19"/>
    <p:sldId id="429" r:id="rId20"/>
    <p:sldId id="407" r:id="rId21"/>
    <p:sldId id="408" r:id="rId22"/>
    <p:sldId id="437" r:id="rId23"/>
    <p:sldId id="438" r:id="rId24"/>
    <p:sldId id="439" r:id="rId25"/>
    <p:sldId id="440" r:id="rId26"/>
    <p:sldId id="441" r:id="rId27"/>
    <p:sldId id="442" r:id="rId28"/>
    <p:sldId id="446" r:id="rId29"/>
    <p:sldId id="449" r:id="rId30"/>
    <p:sldId id="447" r:id="rId31"/>
    <p:sldId id="445" r:id="rId32"/>
    <p:sldId id="444" r:id="rId33"/>
    <p:sldId id="402" r:id="rId34"/>
    <p:sldId id="452" r:id="rId35"/>
    <p:sldId id="451" r:id="rId36"/>
    <p:sldId id="450" r:id="rId37"/>
    <p:sldId id="453" r:id="rId38"/>
    <p:sldId id="454" r:id="rId39"/>
    <p:sldId id="455" r:id="rId40"/>
    <p:sldId id="456" r:id="rId41"/>
    <p:sldId id="460" r:id="rId42"/>
    <p:sldId id="458" r:id="rId43"/>
    <p:sldId id="461" r:id="rId44"/>
    <p:sldId id="462" r:id="rId45"/>
    <p:sldId id="457" r:id="rId46"/>
    <p:sldId id="464" r:id="rId47"/>
    <p:sldId id="465" r:id="rId48"/>
    <p:sldId id="466" r:id="rId49"/>
    <p:sldId id="463" r:id="rId50"/>
    <p:sldId id="467" r:id="rId51"/>
    <p:sldId id="468" r:id="rId52"/>
    <p:sldId id="469" r:id="rId53"/>
    <p:sldId id="470" r:id="rId54"/>
    <p:sldId id="471" r:id="rId55"/>
    <p:sldId id="472" r:id="rId56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25" autoAdjust="0"/>
  </p:normalViewPr>
  <p:slideViewPr>
    <p:cSldViewPr>
      <p:cViewPr varScale="1">
        <p:scale>
          <a:sx n="136" d="100"/>
          <a:sy n="136" d="100"/>
        </p:scale>
        <p:origin x="852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BC234-9311-4826-9728-89C1882C445C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81406-C751-4517-B02A-BE40C6E5A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60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81406-C751-4517-B02A-BE40C6E5A95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172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81406-C751-4517-B02A-BE40C6E5A95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277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757267" cy="1020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8755" y="228029"/>
            <a:ext cx="3361945" cy="537640"/>
          </a:xfrm>
          <a:prstGeom prst="rect">
            <a:avLst/>
          </a:prstGeom>
        </p:spPr>
        <p:txBody>
          <a:bodyPr vert="horz" wrap="square" lIns="0" tIns="14597" rIns="0" bIns="0" rtlCol="0" anchor="ctr">
            <a:spAutoFit/>
          </a:bodyPr>
          <a:lstStyle/>
          <a:p>
            <a:pPr marL="12693" algn="ctr">
              <a:spcBef>
                <a:spcPts val="114"/>
              </a:spcBef>
            </a:pPr>
            <a:r>
              <a:rPr lang="ru-RU" sz="3398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sz="3398" spc="-5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10" dirty="0"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endParaRPr sz="33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5194" y="1258887"/>
            <a:ext cx="2776907" cy="321876"/>
          </a:xfrm>
          <a:prstGeom prst="rect">
            <a:avLst/>
          </a:prstGeom>
        </p:spPr>
        <p:txBody>
          <a:bodyPr vert="horz" wrap="square" lIns="0" tIns="13963" rIns="0" bIns="0" rtlCol="0">
            <a:spAutoFit/>
          </a:bodyPr>
          <a:lstStyle/>
          <a:p>
            <a:r>
              <a:rPr lang="ru-RU" sz="2000" b="1" spc="-20" dirty="0" smtClean="0">
                <a:solidFill>
                  <a:srgbClr val="2365C7"/>
                </a:solidFill>
                <a:latin typeface="Arial"/>
                <a:cs typeface="Arial"/>
              </a:rPr>
              <a:t>   </a:t>
            </a:r>
            <a:endParaRPr lang="ru-RU" sz="2000" b="1" spc="-20" dirty="0">
              <a:solidFill>
                <a:srgbClr val="2365C7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2012" y="1195133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grpSp>
        <p:nvGrpSpPr>
          <p:cNvPr id="10" name="object 10"/>
          <p:cNvGrpSpPr/>
          <p:nvPr/>
        </p:nvGrpSpPr>
        <p:grpSpPr>
          <a:xfrm>
            <a:off x="4685877" y="213558"/>
            <a:ext cx="634055" cy="63405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23208" y="249697"/>
            <a:ext cx="173270" cy="362142"/>
          </a:xfrm>
          <a:prstGeom prst="rect">
            <a:avLst/>
          </a:prstGeom>
        </p:spPr>
        <p:txBody>
          <a:bodyPr vert="horz" wrap="square" lIns="0" tIns="15867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9" b="1" spc="1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249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7359" y="542482"/>
            <a:ext cx="439205" cy="212232"/>
          </a:xfrm>
          <a:prstGeom prst="rect">
            <a:avLst/>
          </a:prstGeom>
        </p:spPr>
        <p:txBody>
          <a:bodyPr vert="horz" wrap="square" lIns="0" tIns="12059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7773" y="289663"/>
            <a:ext cx="467131" cy="466497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27" name="object 5"/>
          <p:cNvSpPr/>
          <p:nvPr/>
        </p:nvSpPr>
        <p:spPr>
          <a:xfrm>
            <a:off x="142012" y="2092582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6013" y="1195133"/>
            <a:ext cx="49876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</p:txBody>
      </p:sp>
      <p:sp>
        <p:nvSpPr>
          <p:cNvPr id="8" name="AutoShape 2" descr="обои : небо, Синий фон, Зима, Макрос, филиал, мороз, Замораживание, Хлопья  снега, Дерево, Погода, время года 3840x2160 - rehctawatcher - 255751 -  красивые картинки - WallH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12128" y="1151277"/>
            <a:ext cx="301654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Тема: Как сказать о точном   количестве предметов?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занимаемся в школьной спортивной секции 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Отдаем ребенка в спортивную секцию | NORMA.U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Отдаем ребенка в спортивную секцию | NORMA.U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Отдаем ребенка в спортивную секцию | NORMA.U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494" y="1277290"/>
            <a:ext cx="1845025" cy="149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86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9403" y="2232025"/>
            <a:ext cx="5226697" cy="923330"/>
          </a:xfrm>
        </p:spPr>
        <p:txBody>
          <a:bodyPr/>
          <a:lstStyle/>
          <a:p>
            <a:r>
              <a:rPr lang="ru-RU" sz="2000" i="1" dirty="0" smtClean="0">
                <a:solidFill>
                  <a:schemeClr val="tx2"/>
                </a:solidFill>
              </a:rPr>
              <a:t>Актриса, смородина, сестричка, подвал, трибуна, родинка, трикотаж, стрижка.</a:t>
            </a:r>
            <a:endParaRPr lang="ru-RU" sz="2000" i="1" dirty="0">
              <a:solidFill>
                <a:schemeClr val="tx2"/>
              </a:solidFill>
            </a:endParaRPr>
          </a:p>
        </p:txBody>
      </p:sp>
      <p:pic>
        <p:nvPicPr>
          <p:cNvPr id="9218" name="Picture 2" descr="Ребус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55625"/>
            <a:ext cx="5486400" cy="155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0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PPT - Имя числительное как часть речи PowerPoint Presentation - ID:709878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" t="9313" r="7267" b="33620"/>
          <a:stretch/>
        </p:blipFill>
        <p:spPr bwMode="auto">
          <a:xfrm>
            <a:off x="292100" y="684759"/>
            <a:ext cx="244475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300" y="102424"/>
            <a:ext cx="4334747" cy="315471"/>
          </a:xfrm>
        </p:spPr>
        <p:txBody>
          <a:bodyPr/>
          <a:lstStyle/>
          <a:p>
            <a:r>
              <a:rPr lang="ru-RU" dirty="0" smtClean="0"/>
              <a:t>Имя числительное (</a:t>
            </a:r>
            <a:r>
              <a:rPr lang="uz-Latn-UZ" dirty="0" smtClean="0"/>
              <a:t>son)</a:t>
            </a:r>
            <a:endParaRPr lang="ru-RU" dirty="0"/>
          </a:p>
        </p:txBody>
      </p:sp>
      <p:pic>
        <p:nvPicPr>
          <p:cNvPr id="5122" name="Picture 2" descr="Коварные числительные и глаголы, которые не согласуются с нужными словами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631825"/>
            <a:ext cx="2508250" cy="212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73500" y="2232025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Picture 2" descr="Коварные числительные и глаголы, которые не согласуются с нужными словам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5" t="75259" r="8861" b="10406"/>
          <a:stretch/>
        </p:blipFill>
        <p:spPr bwMode="auto">
          <a:xfrm>
            <a:off x="3873500" y="2232026"/>
            <a:ext cx="13716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bstract mathematical background with colorful numbers and math - Buy this  stock vector and explore similar vectors at Adobe Stock | Adobe Stock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2109" y="719639"/>
            <a:ext cx="518812" cy="46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70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0900" y="102424"/>
            <a:ext cx="3344147" cy="315471"/>
          </a:xfrm>
        </p:spPr>
        <p:txBody>
          <a:bodyPr/>
          <a:lstStyle/>
          <a:p>
            <a:r>
              <a:rPr lang="ru-RU" dirty="0" smtClean="0"/>
              <a:t>Посчитаем!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812830" y="1411993"/>
            <a:ext cx="2508123" cy="36933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124" name="Picture 4" descr="снежинка рисунок художественный: 11 тыс изображений найдено в  Яндекс.Картинках | Линейные чертежи, Снежинки, Украшения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30" y="611006"/>
            <a:ext cx="564170" cy="56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2092292" y="653320"/>
            <a:ext cx="1246724" cy="523248"/>
            <a:chOff x="2234659" y="696532"/>
            <a:chExt cx="833438" cy="416719"/>
          </a:xfrm>
        </p:grpSpPr>
        <p:pic>
          <p:nvPicPr>
            <p:cNvPr id="7" name="Picture 4" descr="снежинка рисунок художественный: 11 тыс изображений найдено в  Яндекс.Картинках | Линейные чертежи, Снежинки, Украшения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4659" y="696532"/>
              <a:ext cx="416719" cy="416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снежинка рисунок художественный: 11 тыс изображений найдено в  Яндекс.Картинках | Линейные чертежи, Снежинки, Украшения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378" y="696532"/>
              <a:ext cx="416719" cy="416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3812830" y="631825"/>
            <a:ext cx="1744315" cy="596816"/>
            <a:chOff x="3805585" y="707203"/>
            <a:chExt cx="1304398" cy="445238"/>
          </a:xfrm>
        </p:grpSpPr>
        <p:pic>
          <p:nvPicPr>
            <p:cNvPr id="9" name="Picture 4" descr="снежинка рисунок художественный: 11 тыс изображений найдено в  Яндекс.Картинках | Линейные чертежи, Снежинки, Украшения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5585" y="712040"/>
              <a:ext cx="440401" cy="440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снежинка рисунок художественный: 11 тыс изображений найдено в  Яндекс.Картинках | Линейные чертежи, Снежинки, Украшения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5711" y="707203"/>
              <a:ext cx="416719" cy="416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снежинка рисунок художественный: 11 тыс изображений найдено в  Яндекс.Картинках | Линейные чертежи, Снежинки, Украшения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3264" y="725848"/>
              <a:ext cx="416719" cy="416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178593" y="1105079"/>
            <a:ext cx="1893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  </a:t>
            </a:r>
            <a:r>
              <a:rPr lang="ru-RU" dirty="0"/>
              <a:t>о</a:t>
            </a:r>
            <a:r>
              <a:rPr lang="ru-RU" dirty="0" smtClean="0"/>
              <a:t>дна снежинка</a:t>
            </a:r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73300" y="1165225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lain" startAt="2"/>
            </a:pPr>
            <a:r>
              <a:rPr lang="ru-RU" dirty="0" smtClean="0"/>
              <a:t>две                      3  три</a:t>
            </a:r>
          </a:p>
          <a:p>
            <a:r>
              <a:rPr lang="ru-RU" dirty="0" smtClean="0"/>
              <a:t>                  снежинки</a:t>
            </a:r>
            <a:endParaRPr lang="ru-RU" dirty="0"/>
          </a:p>
        </p:txBody>
      </p:sp>
      <p:pic>
        <p:nvPicPr>
          <p:cNvPr id="5126" name="Picture 6" descr="Красивый снеговик - картинки и рисунки. Подборка картинок снеговиков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95" y="1653820"/>
            <a:ext cx="962517" cy="96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Красивый снеговик - картинки и рисунки. Подборка картинок снеговиков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689" y="1760600"/>
            <a:ext cx="1035451" cy="103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Красивый снеговик - картинки и рисунки. Подборка картинок снеговиков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688" y="1559561"/>
            <a:ext cx="974725" cy="97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Красивый снеговик - картинки и рисунки. Подборка картинок снеговиков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946" y="1814937"/>
            <a:ext cx="974725" cy="97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Красивый снеговик - картинки и рисунки. Подборка картинок снеговиков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108" y="1740546"/>
            <a:ext cx="974725" cy="97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Красивый снеговик - картинки и рисунки. Подборка картинок снеговиков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633" y="1450380"/>
            <a:ext cx="934045" cy="93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92876" y="2674492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</a:t>
            </a:r>
            <a:r>
              <a:rPr lang="ru-RU" dirty="0" smtClean="0"/>
              <a:t>дин снеговик         два снеговика     три снеговика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367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0011-015-Snegovik-i-morozhenoe-KHOLODNYE.jpg (354×475) | Карты ручной  работы, Снеговик, Новый год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88647" y="803275"/>
            <a:ext cx="1676400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Ведро пластиковое 3л арт. 04003 Цвет Зелены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41" y="721870"/>
            <a:ext cx="795209" cy="79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Ведро пластиковое 3л арт. 04003 Цвет Зеленый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30" y="1470025"/>
            <a:ext cx="808038" cy="80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Ведро пластиковое 3л арт. 04003 Цвет Зелены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539" y="1470025"/>
            <a:ext cx="795209" cy="79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Ведро пластиковое 3л арт. 04003 Цвет Зелены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46" y="2278063"/>
            <a:ext cx="795209" cy="79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Ведро пластиковое 3л арт. 04003 Цвет Зелены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51" y="2278063"/>
            <a:ext cx="795209" cy="79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Ведро пластиковое 3л арт. 04003 Цвет Зелены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812" y="2265234"/>
            <a:ext cx="795209" cy="79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55470" y="887755"/>
            <a:ext cx="1398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дно ведро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74784" y="1662808"/>
            <a:ext cx="1267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два ведра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74424" y="2450212"/>
            <a:ext cx="1246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три ведра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53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300" y="102424"/>
            <a:ext cx="4334747" cy="315471"/>
          </a:xfrm>
        </p:spPr>
        <p:txBody>
          <a:bodyPr/>
          <a:lstStyle/>
          <a:p>
            <a:r>
              <a:rPr lang="ru-RU" dirty="0" smtClean="0"/>
              <a:t>Имя числительное (</a:t>
            </a:r>
            <a:r>
              <a:rPr lang="uz-Latn-UZ" dirty="0" smtClean="0"/>
              <a:t>son)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346091" cy="1538883"/>
          </a:xfrm>
        </p:spPr>
        <p:txBody>
          <a:bodyPr/>
          <a:lstStyle/>
          <a:p>
            <a:r>
              <a:rPr lang="ru-RU" sz="2000" dirty="0"/>
              <a:t>Имя числительное (</a:t>
            </a:r>
            <a:r>
              <a:rPr lang="ru-RU" sz="2000" dirty="0" err="1"/>
              <a:t>son</a:t>
            </a:r>
            <a:r>
              <a:rPr lang="ru-RU" sz="2000" dirty="0"/>
              <a:t>) </a:t>
            </a:r>
            <a:r>
              <a:rPr lang="ru-RU" sz="2000" b="1" dirty="0"/>
              <a:t>один</a:t>
            </a:r>
            <a:r>
              <a:rPr lang="ru-RU" sz="2000" dirty="0"/>
              <a:t> имеет формы </a:t>
            </a:r>
            <a:r>
              <a:rPr lang="ru-RU" sz="2000" dirty="0" smtClean="0"/>
              <a:t>мужского</a:t>
            </a:r>
            <a:r>
              <a:rPr lang="ru-RU" sz="2000" dirty="0"/>
              <a:t>, среднего и женского </a:t>
            </a:r>
            <a:r>
              <a:rPr lang="ru-RU" sz="2000" dirty="0" smtClean="0"/>
              <a:t>рода.</a:t>
            </a:r>
          </a:p>
        </p:txBody>
      </p:sp>
      <p:pic>
        <p:nvPicPr>
          <p:cNvPr id="6146" name="Picture 2" descr="Abstract mathematical background with colorful numbers and math - Buy this  stock vector and explore similar vectors at Adobe Stock | Adobe Stock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1233162"/>
            <a:ext cx="3583497" cy="190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ртинки цифра 1 (30 фото) • Прикольные картинки и позитив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917" y="967215"/>
            <a:ext cx="1124497" cy="112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62792" y="549424"/>
            <a:ext cx="14759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М.р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- один</a:t>
            </a:r>
            <a:endParaRPr lang="uz-Latn-U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90311" y="752243"/>
            <a:ext cx="1309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Ж.р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.- одн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uz-Latn-U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89989" y="1066649"/>
            <a:ext cx="1391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Ср.р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.- одн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uz-Latn-U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▷ Цифры: Анимированные картинки, гифки и анимация - 100% БЕСПЛАТНО!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72911"/>
            <a:ext cx="840273" cy="68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47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300" y="102424"/>
            <a:ext cx="4334747" cy="315471"/>
          </a:xfrm>
        </p:spPr>
        <p:txBody>
          <a:bodyPr/>
          <a:lstStyle/>
          <a:p>
            <a:r>
              <a:rPr lang="ru-RU" dirty="0" smtClean="0"/>
              <a:t>Имя числительное (</a:t>
            </a:r>
            <a:r>
              <a:rPr lang="uz-Latn-UZ" dirty="0" smtClean="0"/>
              <a:t>son)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89" y="746315"/>
            <a:ext cx="2803423" cy="923330"/>
          </a:xfrm>
        </p:spPr>
        <p:txBody>
          <a:bodyPr/>
          <a:lstStyle/>
          <a:p>
            <a:r>
              <a:rPr lang="ru-RU" sz="2000" dirty="0" smtClean="0"/>
              <a:t>Числительное 2 (два) имеет форму </a:t>
            </a:r>
            <a:r>
              <a:rPr lang="ru-RU" sz="2000" dirty="0" err="1" smtClean="0"/>
              <a:t>М.р</a:t>
            </a:r>
            <a:r>
              <a:rPr lang="ru-RU" sz="2000" dirty="0" smtClean="0"/>
              <a:t>. и </a:t>
            </a:r>
            <a:r>
              <a:rPr lang="ru-RU" sz="2000" dirty="0" err="1"/>
              <a:t>Ж</a:t>
            </a:r>
            <a:r>
              <a:rPr lang="ru-RU" sz="2000" dirty="0" err="1" smtClean="0"/>
              <a:t>.р</a:t>
            </a:r>
            <a:r>
              <a:rPr lang="ru-RU" sz="2000" dirty="0" smtClean="0"/>
              <a:t>.</a:t>
            </a:r>
          </a:p>
        </p:txBody>
      </p:sp>
      <p:pic>
        <p:nvPicPr>
          <p:cNvPr id="6146" name="Picture 2" descr="Abstract mathematical background with colorful numbers and math - Buy this  stock vector and explore similar vectors at Adobe Stock | Adobe Stock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389" y="1212874"/>
            <a:ext cx="3583497" cy="190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2966" y="575098"/>
            <a:ext cx="14759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М.р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-два</a:t>
            </a:r>
            <a:endParaRPr lang="uz-Latn-U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7587" y="1251315"/>
            <a:ext cx="1115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Ж.р.-дв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uz-Latn-U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4677" y="904130"/>
            <a:ext cx="1260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Ср.р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.- два</a:t>
            </a:r>
            <a:endParaRPr lang="uz-Latn-U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2" descr="▷ Цифры: Анимированные картинки, гифки и анимация - 100% БЕСПЛАТНО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▷ Цифры: Анимированные картинки, гифки и анимация - 100% БЕСПЛАТНО!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▷ Цифры: Анимированные картинки, гифки и анимация - 100% БЕСПЛАТНО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251315"/>
            <a:ext cx="2126415" cy="171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54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3724" y="595820"/>
            <a:ext cx="2745376" cy="2769989"/>
          </a:xfrm>
        </p:spPr>
        <p:txBody>
          <a:bodyPr/>
          <a:lstStyle/>
          <a:p>
            <a:r>
              <a:rPr lang="ru-RU" sz="1800" dirty="0"/>
              <a:t>После числительных два, три, четыре </a:t>
            </a:r>
            <a:endParaRPr lang="ru-RU" sz="1800" dirty="0" smtClean="0"/>
          </a:p>
          <a:p>
            <a:r>
              <a:rPr lang="ru-RU" sz="1800" dirty="0" smtClean="0"/>
              <a:t>имена </a:t>
            </a:r>
            <a:r>
              <a:rPr lang="ru-RU" sz="1800" dirty="0"/>
              <a:t>существительные стоят в родительном </a:t>
            </a:r>
            <a:r>
              <a:rPr lang="ru-RU" sz="1800" dirty="0" smtClean="0"/>
              <a:t>падеже.</a:t>
            </a:r>
          </a:p>
          <a:p>
            <a:r>
              <a:rPr lang="ru-RU" sz="1800" dirty="0" smtClean="0"/>
              <a:t>Два трактор</a:t>
            </a:r>
            <a:r>
              <a:rPr lang="ru-RU" sz="1800" dirty="0" smtClean="0">
                <a:solidFill>
                  <a:srgbClr val="FF0000"/>
                </a:solidFill>
              </a:rPr>
              <a:t>а</a:t>
            </a:r>
          </a:p>
          <a:p>
            <a:r>
              <a:rPr lang="ru-RU" sz="1800" dirty="0" smtClean="0"/>
              <a:t>Две игрушк</a:t>
            </a:r>
            <a:r>
              <a:rPr lang="ru-RU" sz="1800" dirty="0" smtClean="0">
                <a:solidFill>
                  <a:srgbClr val="FF0000"/>
                </a:solidFill>
              </a:rPr>
              <a:t>и</a:t>
            </a:r>
            <a:r>
              <a:rPr lang="ru-RU" sz="1800" dirty="0" smtClean="0"/>
              <a:t> </a:t>
            </a:r>
          </a:p>
          <a:p>
            <a:r>
              <a:rPr lang="ru-RU" sz="1800" dirty="0" smtClean="0"/>
              <a:t>Три кораблик</a:t>
            </a:r>
            <a:r>
              <a:rPr lang="ru-RU" sz="1800" dirty="0" smtClean="0">
                <a:solidFill>
                  <a:srgbClr val="FF0000"/>
                </a:solidFill>
              </a:rPr>
              <a:t>а</a:t>
            </a:r>
          </a:p>
          <a:p>
            <a:r>
              <a:rPr lang="ru-RU" sz="1800" dirty="0" smtClean="0"/>
              <a:t>Четыре мяч</a:t>
            </a:r>
            <a:r>
              <a:rPr lang="ru-RU" sz="1800" dirty="0" smtClean="0">
                <a:solidFill>
                  <a:srgbClr val="FF0000"/>
                </a:solidFill>
              </a:rPr>
              <a:t>а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цифры картинки для детей от 0 до 10 распечатать | Математические задачи,  Дошкольные игры, Развивающие упражнения"/>
          <p:cNvPicPr>
            <a:picLocks noGrp="1" noChangeAspect="1" noChangeArrowheads="1"/>
          </p:cNvPicPr>
          <p:nvPr>
            <p:ph sz="half" idx="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337" r="-1139"/>
          <a:stretch/>
        </p:blipFill>
        <p:spPr bwMode="auto">
          <a:xfrm>
            <a:off x="2959100" y="595819"/>
            <a:ext cx="2743200" cy="255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48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492443"/>
          </a:xfrm>
        </p:spPr>
        <p:txBody>
          <a:bodyPr/>
          <a:lstStyle/>
          <a:p>
            <a:r>
              <a:rPr lang="ru-RU" sz="1600" dirty="0" smtClean="0"/>
              <a:t>пять попугаев</a:t>
            </a:r>
          </a:p>
          <a:p>
            <a:r>
              <a:rPr lang="ru-RU" sz="1600" dirty="0"/>
              <a:t>ш</a:t>
            </a:r>
            <a:r>
              <a:rPr lang="ru-RU" sz="1600" dirty="0" smtClean="0"/>
              <a:t>есть мышек</a:t>
            </a:r>
            <a:endParaRPr lang="ru-RU" sz="1600" dirty="0"/>
          </a:p>
        </p:txBody>
      </p:sp>
      <p:pic>
        <p:nvPicPr>
          <p:cNvPr id="3076" name="Picture 4" descr="календарь покраснел: mihryutka — LiveJourna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49" y="443680"/>
            <a:ext cx="1190736" cy="109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15900" y="746315"/>
            <a:ext cx="2580513" cy="2462213"/>
          </a:xfrm>
        </p:spPr>
        <p:txBody>
          <a:bodyPr/>
          <a:lstStyle/>
          <a:p>
            <a:r>
              <a:rPr lang="ru-RU" sz="2000" dirty="0"/>
              <a:t>После числительных 5, 6… 20 имена существительные стоят в родительном падеже множественного числа.</a:t>
            </a:r>
          </a:p>
          <a:p>
            <a:endParaRPr lang="ru-RU" sz="2000" dirty="0"/>
          </a:p>
        </p:txBody>
      </p:sp>
      <p:pic>
        <p:nvPicPr>
          <p:cNvPr id="3078" name="Picture 6" descr="Цифры в картинках для детей — скачать и распечатать. Математика — Цифры.  «МААМ—картинки». Воспитателям детских садов, школьным учителям и педагогам  - Маам.р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1541391"/>
            <a:ext cx="2281499" cy="159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37072" y="751939"/>
            <a:ext cx="19508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емь мишек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осемь лягушек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80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2700" y="102424"/>
            <a:ext cx="4182347" cy="315471"/>
          </a:xfrm>
        </p:spPr>
        <p:txBody>
          <a:bodyPr/>
          <a:lstStyle/>
          <a:p>
            <a:r>
              <a:rPr lang="ru-RU" dirty="0" smtClean="0"/>
              <a:t>Как </a:t>
            </a:r>
            <a:r>
              <a:rPr lang="ru-RU" dirty="0"/>
              <a:t>посчитать </a:t>
            </a:r>
            <a:r>
              <a:rPr lang="ru-RU" dirty="0" smtClean="0"/>
              <a:t>предметы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9" y="555625"/>
            <a:ext cx="55626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1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631825"/>
            <a:ext cx="5029200" cy="2554545"/>
          </a:xfrm>
        </p:spPr>
        <p:txBody>
          <a:bodyPr/>
          <a:lstStyle/>
          <a:p>
            <a:r>
              <a:rPr lang="ru-RU" b="1" dirty="0" smtClean="0"/>
              <a:t>Скажите </a:t>
            </a:r>
            <a:r>
              <a:rPr lang="ru-RU" b="1" dirty="0"/>
              <a:t>по образцу</a:t>
            </a:r>
            <a:r>
              <a:rPr lang="ru-RU" b="1" dirty="0" smtClean="0"/>
              <a:t>.</a:t>
            </a:r>
          </a:p>
          <a:p>
            <a:r>
              <a:rPr lang="ru-RU" sz="1400" dirty="0" smtClean="0"/>
              <a:t>Один </a:t>
            </a:r>
            <a:r>
              <a:rPr lang="ru-RU" sz="1400" dirty="0"/>
              <a:t>мяч — два мяча (тренажёр, свисток, стадион, велосипед). </a:t>
            </a:r>
            <a:endParaRPr lang="ru-RU" sz="1400" dirty="0" smtClean="0"/>
          </a:p>
          <a:p>
            <a:r>
              <a:rPr lang="ru-RU" sz="1400" dirty="0" smtClean="0"/>
              <a:t>Один тренажёр -  два тренажёра, два свистка, два стадиона, два велосипеда.</a:t>
            </a:r>
          </a:p>
          <a:p>
            <a:r>
              <a:rPr lang="ru-RU" sz="1400" dirty="0" smtClean="0"/>
              <a:t>Одна шайба </a:t>
            </a:r>
            <a:r>
              <a:rPr lang="ru-RU" sz="1400" dirty="0"/>
              <a:t>— две </a:t>
            </a:r>
            <a:r>
              <a:rPr lang="ru-RU" sz="1400" dirty="0" smtClean="0"/>
              <a:t>шайбы </a:t>
            </a:r>
            <a:r>
              <a:rPr lang="ru-RU" sz="1400" dirty="0"/>
              <a:t>(форма, команда). </a:t>
            </a:r>
            <a:endParaRPr lang="ru-RU" sz="1400" dirty="0" smtClean="0"/>
          </a:p>
          <a:p>
            <a:r>
              <a:rPr lang="ru-RU" sz="1400" dirty="0"/>
              <a:t>д</a:t>
            </a:r>
            <a:r>
              <a:rPr lang="ru-RU" sz="1400" dirty="0" smtClean="0"/>
              <a:t>ве формы, две команды</a:t>
            </a:r>
          </a:p>
          <a:p>
            <a:r>
              <a:rPr lang="ru-RU" sz="1400" dirty="0" smtClean="0"/>
              <a:t>Одна штанга </a:t>
            </a:r>
            <a:r>
              <a:rPr lang="ru-RU" sz="1400" dirty="0"/>
              <a:t>— две </a:t>
            </a:r>
            <a:r>
              <a:rPr lang="ru-RU" sz="1400" dirty="0" smtClean="0"/>
              <a:t>штанги </a:t>
            </a:r>
            <a:r>
              <a:rPr lang="ru-RU" sz="1400" dirty="0"/>
              <a:t>(</a:t>
            </a:r>
            <a:r>
              <a:rPr lang="ru-RU" sz="1400" dirty="0" smtClean="0"/>
              <a:t>клюшка</a:t>
            </a:r>
            <a:r>
              <a:rPr lang="ru-RU" sz="1400" dirty="0"/>
              <a:t>, футболка, перчатка, бейсболка, гантель, секция</a:t>
            </a:r>
            <a:r>
              <a:rPr lang="ru-RU" sz="1400" dirty="0" smtClean="0"/>
              <a:t>).</a:t>
            </a:r>
          </a:p>
          <a:p>
            <a:r>
              <a:rPr lang="ru-RU" sz="1400" dirty="0" smtClean="0"/>
              <a:t>две клюшки, две футболки, две перчатки, две бейсболки, две гантели, две секции. </a:t>
            </a:r>
            <a:endParaRPr lang="ru-RU" sz="1400" dirty="0"/>
          </a:p>
          <a:p>
            <a:endParaRPr lang="ru-RU" sz="1400" dirty="0"/>
          </a:p>
        </p:txBody>
      </p:sp>
      <p:pic>
        <p:nvPicPr>
          <p:cNvPr id="5" name="Picture 2" descr="Обзоры модели Игровой набор для хоккея Safsof Клюшка и шайба (HK70-02S) на  Яндекс.Маркете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936480"/>
            <a:ext cx="10668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Свисток сини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76171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Бейсболка Unit Promo, темно-синяя (артикул 1846.70) - Проект 1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638" y="1470025"/>
            <a:ext cx="654141" cy="51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62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Сегодня на уроке мы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9640" y="555625"/>
            <a:ext cx="5127859" cy="2462213"/>
          </a:xfrm>
        </p:spPr>
        <p:txBody>
          <a:bodyPr/>
          <a:lstStyle/>
          <a:p>
            <a:pPr algn="l"/>
            <a:r>
              <a:rPr lang="ru-RU" sz="2000" dirty="0" smtClean="0"/>
              <a:t>Повторим использование в речи слов в родительном падеже без предлога для обозначения признака предмета.</a:t>
            </a:r>
          </a:p>
          <a:p>
            <a:pPr algn="l"/>
            <a:r>
              <a:rPr lang="ru-RU" sz="2000" dirty="0" smtClean="0"/>
              <a:t>Научимся говорить о занятиях спортом, используя существительные в </a:t>
            </a:r>
            <a:r>
              <a:rPr lang="ru-RU" sz="2000" dirty="0" err="1" smtClean="0"/>
              <a:t>Р.п</a:t>
            </a:r>
            <a:r>
              <a:rPr lang="ru-RU" sz="2000" dirty="0" smtClean="0"/>
              <a:t>. с количественными числительными. </a:t>
            </a:r>
          </a:p>
        </p:txBody>
      </p:sp>
    </p:spTree>
    <p:extLst>
      <p:ext uri="{BB962C8B-B14F-4D97-AF65-F5344CB8AC3E}">
        <p14:creationId xmlns:p14="http://schemas.microsoft.com/office/powerpoint/2010/main" val="103859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2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5626"/>
            <a:ext cx="5410200" cy="2277547"/>
          </a:xfrm>
        </p:spPr>
        <p:txBody>
          <a:bodyPr/>
          <a:lstStyle/>
          <a:p>
            <a:r>
              <a:rPr lang="ru-RU" sz="1400" b="1" dirty="0" smtClean="0"/>
              <a:t>Запишите </a:t>
            </a:r>
            <a:r>
              <a:rPr lang="ru-RU" sz="1400" b="1" dirty="0"/>
              <a:t>числительные прописью. Правильно поставьте окончания. </a:t>
            </a:r>
            <a:endParaRPr lang="ru-RU" sz="1400" b="1" dirty="0" smtClean="0"/>
          </a:p>
          <a:p>
            <a:r>
              <a:rPr lang="ru-RU" sz="2000" dirty="0" smtClean="0"/>
              <a:t>Скоро </a:t>
            </a:r>
            <a:r>
              <a:rPr lang="ru-RU" sz="2000" dirty="0"/>
              <a:t>у нас будут спортивные соревнования «</a:t>
            </a:r>
            <a:r>
              <a:rPr lang="ru-RU" sz="2000" dirty="0" err="1"/>
              <a:t>Умид</a:t>
            </a:r>
            <a:r>
              <a:rPr lang="ru-RU" sz="2000" dirty="0"/>
              <a:t> </a:t>
            </a:r>
            <a:r>
              <a:rPr lang="ru-RU" sz="2000" dirty="0" err="1"/>
              <a:t>нихоллари</a:t>
            </a:r>
            <a:r>
              <a:rPr lang="ru-RU" sz="2000" dirty="0"/>
              <a:t>». В магазине спорттоваров мы купили 2 мяча, 2 гантели, 2 </a:t>
            </a:r>
            <a:r>
              <a:rPr lang="ru-RU" sz="2000" dirty="0" smtClean="0"/>
              <a:t>шайбы</a:t>
            </a:r>
            <a:r>
              <a:rPr lang="ru-RU" sz="2000" dirty="0"/>
              <a:t>, 2 свистка, 2 формы, 2 ракетки, 2 бейсболки и 2 велосипеда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В </a:t>
            </a:r>
            <a:r>
              <a:rPr lang="ru-RU" sz="2000" dirty="0" err="1" smtClean="0"/>
              <a:t>ж.р</a:t>
            </a:r>
            <a:r>
              <a:rPr lang="ru-RU" sz="2000" dirty="0" smtClean="0"/>
              <a:t>. в родительном падеже – </a:t>
            </a:r>
            <a:r>
              <a:rPr lang="ru-RU" sz="2000" b="1" dirty="0" smtClean="0">
                <a:solidFill>
                  <a:srgbClr val="FF0000"/>
                </a:solidFill>
              </a:rPr>
              <a:t>-Ы,-И    </a:t>
            </a:r>
            <a:r>
              <a:rPr lang="ru-RU" sz="2000" b="1" dirty="0" smtClean="0">
                <a:solidFill>
                  <a:schemeClr val="tx1"/>
                </a:solidFill>
              </a:rPr>
              <a:t>дв</a:t>
            </a:r>
            <a:r>
              <a:rPr lang="ru-RU" sz="2000" b="1" dirty="0" smtClean="0">
                <a:solidFill>
                  <a:srgbClr val="FF0000"/>
                </a:solidFill>
              </a:rPr>
              <a:t>е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79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5626"/>
            <a:ext cx="5410200" cy="1969770"/>
          </a:xfrm>
        </p:spPr>
        <p:txBody>
          <a:bodyPr/>
          <a:lstStyle/>
          <a:p>
            <a:r>
              <a:rPr lang="ru-RU" sz="1400" b="1" dirty="0">
                <a:solidFill>
                  <a:schemeClr val="tx1"/>
                </a:solidFill>
              </a:rPr>
              <a:t>Прочитайте в парах диалоги «В магазине спорт товаров». Придумайте свои варианты диалогов</a:t>
            </a:r>
            <a:r>
              <a:rPr lang="ru-RU" sz="14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000" i="1" dirty="0">
                <a:solidFill>
                  <a:schemeClr val="tx2"/>
                </a:solidFill>
              </a:rPr>
              <a:t>— Вам нужны велотренажёры? </a:t>
            </a:r>
            <a:endParaRPr lang="ru-RU" sz="2000" i="1" dirty="0" smtClean="0">
              <a:solidFill>
                <a:schemeClr val="tx2"/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— </a:t>
            </a:r>
            <a:r>
              <a:rPr lang="ru-RU" sz="2000" i="1" dirty="0">
                <a:solidFill>
                  <a:schemeClr val="tx2"/>
                </a:solidFill>
              </a:rPr>
              <a:t>Да, нам нужен один велотренажёр. </a:t>
            </a:r>
            <a:endParaRPr lang="ru-RU" sz="2000" i="1" dirty="0" smtClean="0">
              <a:solidFill>
                <a:schemeClr val="tx2"/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— </a:t>
            </a:r>
            <a:r>
              <a:rPr lang="ru-RU" sz="2000" i="1" dirty="0">
                <a:solidFill>
                  <a:schemeClr val="tx2"/>
                </a:solidFill>
              </a:rPr>
              <a:t>Спорт любят все! Возьмите два велотренажёра</a:t>
            </a:r>
            <a:r>
              <a:rPr lang="ru-RU" sz="2000" i="1" dirty="0" smtClean="0">
                <a:solidFill>
                  <a:schemeClr val="tx2"/>
                </a:solidFill>
              </a:rPr>
              <a:t>.</a:t>
            </a:r>
          </a:p>
          <a:p>
            <a:r>
              <a:rPr lang="ru-RU" sz="2000" i="1" dirty="0" smtClean="0">
                <a:solidFill>
                  <a:schemeClr val="tx2"/>
                </a:solidFill>
              </a:rPr>
              <a:t> </a:t>
            </a:r>
            <a:r>
              <a:rPr lang="ru-RU" sz="2000" i="1" dirty="0">
                <a:solidFill>
                  <a:schemeClr val="tx2"/>
                </a:solidFill>
              </a:rPr>
              <a:t>— </a:t>
            </a:r>
            <a:r>
              <a:rPr lang="ru-RU" sz="2000" i="1" dirty="0" smtClean="0">
                <a:solidFill>
                  <a:schemeClr val="tx2"/>
                </a:solidFill>
              </a:rPr>
              <a:t>Хорошо</a:t>
            </a:r>
            <a:r>
              <a:rPr lang="ru-RU" sz="2000" i="1" dirty="0">
                <a:solidFill>
                  <a:schemeClr val="tx2"/>
                </a:solidFill>
              </a:rPr>
              <a:t>, мы берём два велотренажёра. </a:t>
            </a:r>
            <a:endParaRPr lang="ru-RU" sz="2000" i="1" dirty="0" smtClean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5900" y="2460626"/>
            <a:ext cx="541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Слова для справок: мяч, турник, скейтборд, ракетка,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штанга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гиря. </a:t>
            </a:r>
          </a:p>
        </p:txBody>
      </p:sp>
    </p:spTree>
    <p:extLst>
      <p:ext uri="{BB962C8B-B14F-4D97-AF65-F5344CB8AC3E}">
        <p14:creationId xmlns:p14="http://schemas.microsoft.com/office/powerpoint/2010/main" val="303491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8300" y="631825"/>
            <a:ext cx="4982221" cy="2462213"/>
          </a:xfrm>
        </p:spPr>
        <p:txBody>
          <a:bodyPr/>
          <a:lstStyle/>
          <a:p>
            <a:r>
              <a:rPr lang="ru-RU" i="1" dirty="0">
                <a:solidFill>
                  <a:schemeClr val="tx2"/>
                </a:solidFill>
              </a:rPr>
              <a:t>— </a:t>
            </a:r>
            <a:r>
              <a:rPr lang="ru-RU" sz="2000" i="1" dirty="0">
                <a:solidFill>
                  <a:schemeClr val="tx2"/>
                </a:solidFill>
              </a:rPr>
              <a:t>Вам </a:t>
            </a:r>
            <a:r>
              <a:rPr lang="ru-RU" sz="2000" i="1" dirty="0" smtClean="0">
                <a:solidFill>
                  <a:schemeClr val="tx2"/>
                </a:solidFill>
              </a:rPr>
              <a:t>нужны мячи? </a:t>
            </a:r>
            <a:endParaRPr lang="ru-RU" sz="2000" i="1" dirty="0">
              <a:solidFill>
                <a:schemeClr val="tx2"/>
              </a:solidFill>
            </a:endParaRPr>
          </a:p>
          <a:p>
            <a:r>
              <a:rPr lang="ru-RU" sz="2000" i="1" dirty="0">
                <a:solidFill>
                  <a:schemeClr val="tx2"/>
                </a:solidFill>
              </a:rPr>
              <a:t>— Да, нам нужен </a:t>
            </a:r>
            <a:r>
              <a:rPr lang="ru-RU" sz="2000" i="1" dirty="0" smtClean="0">
                <a:solidFill>
                  <a:schemeClr val="tx2"/>
                </a:solidFill>
              </a:rPr>
              <a:t>один футбольный мяч и два баскетбольных мяча. </a:t>
            </a:r>
            <a:endParaRPr lang="ru-RU" sz="2000" i="1" dirty="0">
              <a:solidFill>
                <a:schemeClr val="tx2"/>
              </a:solidFill>
            </a:endParaRPr>
          </a:p>
          <a:p>
            <a:r>
              <a:rPr lang="ru-RU" sz="2000" i="1" dirty="0">
                <a:solidFill>
                  <a:schemeClr val="tx2"/>
                </a:solidFill>
              </a:rPr>
              <a:t>— Спорт любят все! Возьмите </a:t>
            </a:r>
            <a:r>
              <a:rPr lang="ru-RU" sz="2000" i="1" dirty="0" smtClean="0">
                <a:solidFill>
                  <a:schemeClr val="tx2"/>
                </a:solidFill>
              </a:rPr>
              <a:t>два футбольных и два баскетбольных мяча.</a:t>
            </a:r>
            <a:endParaRPr lang="ru-RU" sz="2000" i="1" dirty="0">
              <a:solidFill>
                <a:schemeClr val="tx2"/>
              </a:solidFill>
            </a:endParaRPr>
          </a:p>
          <a:p>
            <a:r>
              <a:rPr lang="ru-RU" sz="2000" i="1" dirty="0">
                <a:solidFill>
                  <a:schemeClr val="tx2"/>
                </a:solidFill>
              </a:rPr>
              <a:t> — Хорошо, мы берём </a:t>
            </a:r>
            <a:r>
              <a:rPr lang="ru-RU" sz="2000" i="1" dirty="0" smtClean="0">
                <a:solidFill>
                  <a:schemeClr val="tx2"/>
                </a:solidFill>
              </a:rPr>
              <a:t>два футбольных и два баскетбольных мяча</a:t>
            </a:r>
            <a:r>
              <a:rPr lang="ru-RU" sz="2000" i="1" dirty="0">
                <a:solidFill>
                  <a:schemeClr val="tx2"/>
                </a:solidFill>
              </a:rPr>
              <a:t>.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9514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5626"/>
            <a:ext cx="5410200" cy="2154436"/>
          </a:xfrm>
        </p:spPr>
        <p:txBody>
          <a:bodyPr/>
          <a:lstStyle/>
          <a:p>
            <a:r>
              <a:rPr lang="ru-RU" sz="2000" i="1" dirty="0" smtClean="0">
                <a:solidFill>
                  <a:schemeClr val="tx2"/>
                </a:solidFill>
              </a:rPr>
              <a:t>—Что вам нужно? </a:t>
            </a:r>
          </a:p>
          <a:p>
            <a:r>
              <a:rPr lang="ru-RU" sz="2000" i="1" dirty="0" smtClean="0">
                <a:solidFill>
                  <a:schemeClr val="tx2"/>
                </a:solidFill>
              </a:rPr>
              <a:t>— Нам нужны две ракетки, одна штанга и три гири. </a:t>
            </a:r>
          </a:p>
          <a:p>
            <a:r>
              <a:rPr lang="ru-RU" sz="2000" i="1" dirty="0" smtClean="0">
                <a:solidFill>
                  <a:schemeClr val="tx2"/>
                </a:solidFill>
              </a:rPr>
              <a:t>—В нашем магазине есть всё. Не хотите купить скейтборды?</a:t>
            </a:r>
          </a:p>
          <a:p>
            <a:r>
              <a:rPr lang="ru-RU" sz="2000" i="1" dirty="0" smtClean="0">
                <a:solidFill>
                  <a:schemeClr val="tx2"/>
                </a:solidFill>
              </a:rPr>
              <a:t> </a:t>
            </a:r>
            <a:r>
              <a:rPr lang="ru-RU" sz="2000" i="1" dirty="0">
                <a:solidFill>
                  <a:schemeClr val="tx2"/>
                </a:solidFill>
              </a:rPr>
              <a:t>— </a:t>
            </a:r>
            <a:r>
              <a:rPr lang="ru-RU" sz="2000" i="1" dirty="0" smtClean="0">
                <a:solidFill>
                  <a:schemeClr val="tx2"/>
                </a:solidFill>
              </a:rPr>
              <a:t>Хорошо</a:t>
            </a:r>
            <a:r>
              <a:rPr lang="ru-RU" sz="2000" i="1" dirty="0">
                <a:solidFill>
                  <a:schemeClr val="tx2"/>
                </a:solidFill>
              </a:rPr>
              <a:t>, мы </a:t>
            </a:r>
            <a:r>
              <a:rPr lang="ru-RU" sz="2000" i="1" dirty="0" smtClean="0">
                <a:solidFill>
                  <a:schemeClr val="tx2"/>
                </a:solidFill>
              </a:rPr>
              <a:t>берём две ракетки, одну штангу, три гири и два скейтборда. </a:t>
            </a:r>
          </a:p>
        </p:txBody>
      </p:sp>
    </p:spTree>
    <p:extLst>
      <p:ext uri="{BB962C8B-B14F-4D97-AF65-F5344CB8AC3E}">
        <p14:creationId xmlns:p14="http://schemas.microsoft.com/office/powerpoint/2010/main" val="251753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4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5626"/>
            <a:ext cx="5410200" cy="2154436"/>
          </a:xfrm>
        </p:spPr>
        <p:txBody>
          <a:bodyPr/>
          <a:lstStyle/>
          <a:p>
            <a:r>
              <a:rPr lang="ru-RU" sz="2000" i="1" dirty="0">
                <a:solidFill>
                  <a:schemeClr val="tx2"/>
                </a:solidFill>
              </a:rPr>
              <a:t>— Дайте мне, пожалуйста, два волейбольных мяча. </a:t>
            </a:r>
            <a:endParaRPr lang="ru-RU" sz="2000" i="1" dirty="0" smtClean="0">
              <a:solidFill>
                <a:schemeClr val="tx2"/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— </a:t>
            </a:r>
            <a:r>
              <a:rPr lang="ru-RU" sz="2000" i="1" dirty="0">
                <a:solidFill>
                  <a:schemeClr val="tx2"/>
                </a:solidFill>
              </a:rPr>
              <a:t>Сейчас! А у вас есть волейбольная сетка? </a:t>
            </a:r>
            <a:endParaRPr lang="ru-RU" sz="2000" i="1" dirty="0" smtClean="0">
              <a:solidFill>
                <a:schemeClr val="tx2"/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— </a:t>
            </a:r>
            <a:r>
              <a:rPr lang="ru-RU" sz="2000" i="1" dirty="0">
                <a:solidFill>
                  <a:schemeClr val="tx2"/>
                </a:solidFill>
              </a:rPr>
              <a:t>Нет, у нас нет волейбольной сетки</a:t>
            </a:r>
            <a:r>
              <a:rPr lang="ru-RU" sz="2000" i="1" dirty="0" smtClean="0">
                <a:solidFill>
                  <a:schemeClr val="tx2"/>
                </a:solidFill>
              </a:rPr>
              <a:t>.</a:t>
            </a:r>
          </a:p>
          <a:p>
            <a:r>
              <a:rPr lang="ru-RU" sz="2000" i="1" dirty="0" smtClean="0">
                <a:solidFill>
                  <a:schemeClr val="tx2"/>
                </a:solidFill>
              </a:rPr>
              <a:t> </a:t>
            </a:r>
            <a:r>
              <a:rPr lang="ru-RU" sz="2000" i="1" dirty="0">
                <a:solidFill>
                  <a:schemeClr val="tx2"/>
                </a:solidFill>
              </a:rPr>
              <a:t>— </a:t>
            </a:r>
            <a:r>
              <a:rPr lang="ru-RU" sz="2000" i="1" dirty="0" smtClean="0">
                <a:solidFill>
                  <a:schemeClr val="tx2"/>
                </a:solidFill>
              </a:rPr>
              <a:t>Тогда </a:t>
            </a:r>
            <a:r>
              <a:rPr lang="ru-RU" sz="2000" i="1" dirty="0">
                <a:solidFill>
                  <a:schemeClr val="tx2"/>
                </a:solidFill>
              </a:rPr>
              <a:t>вам </a:t>
            </a:r>
            <a:r>
              <a:rPr lang="ru-RU" sz="2000" i="1" dirty="0" smtClean="0">
                <a:solidFill>
                  <a:schemeClr val="tx2"/>
                </a:solidFill>
              </a:rPr>
              <a:t>нужны </a:t>
            </a:r>
            <a:r>
              <a:rPr lang="ru-RU" sz="2000" i="1" dirty="0">
                <a:solidFill>
                  <a:schemeClr val="tx2"/>
                </a:solidFill>
              </a:rPr>
              <a:t>ещё </a:t>
            </a:r>
            <a:r>
              <a:rPr lang="ru-RU" sz="2000" i="1" dirty="0" smtClean="0">
                <a:solidFill>
                  <a:schemeClr val="tx2"/>
                </a:solidFill>
              </a:rPr>
              <a:t>две волейбольные </a:t>
            </a:r>
            <a:r>
              <a:rPr lang="ru-RU" sz="2000" i="1" dirty="0">
                <a:solidFill>
                  <a:schemeClr val="tx2"/>
                </a:solidFill>
              </a:rPr>
              <a:t>сетки!</a:t>
            </a:r>
            <a:endParaRPr lang="ru-RU" sz="2000" i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72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4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5626"/>
            <a:ext cx="5410200" cy="2154436"/>
          </a:xfrm>
        </p:spPr>
        <p:txBody>
          <a:bodyPr/>
          <a:lstStyle/>
          <a:p>
            <a:r>
              <a:rPr lang="ru-RU" sz="2000" i="1" dirty="0">
                <a:solidFill>
                  <a:schemeClr val="tx2"/>
                </a:solidFill>
              </a:rPr>
              <a:t>— Дайте мне, </a:t>
            </a:r>
            <a:r>
              <a:rPr lang="ru-RU" sz="2000" i="1" dirty="0" smtClean="0">
                <a:solidFill>
                  <a:schemeClr val="tx2"/>
                </a:solidFill>
              </a:rPr>
              <a:t>пожалуйста, один баскетбольный мяч.</a:t>
            </a:r>
          </a:p>
          <a:p>
            <a:r>
              <a:rPr lang="ru-RU" sz="2000" i="1" dirty="0" smtClean="0">
                <a:solidFill>
                  <a:schemeClr val="tx2"/>
                </a:solidFill>
              </a:rPr>
              <a:t>— </a:t>
            </a:r>
            <a:r>
              <a:rPr lang="ru-RU" sz="2000" i="1" dirty="0">
                <a:solidFill>
                  <a:schemeClr val="tx2"/>
                </a:solidFill>
              </a:rPr>
              <a:t>Сейчас! А у вас есть </a:t>
            </a:r>
            <a:r>
              <a:rPr lang="ru-RU" sz="2000" i="1" dirty="0" smtClean="0">
                <a:solidFill>
                  <a:schemeClr val="tx2"/>
                </a:solidFill>
              </a:rPr>
              <a:t>баскетбольная корзина? </a:t>
            </a:r>
          </a:p>
          <a:p>
            <a:r>
              <a:rPr lang="ru-RU" sz="2000" i="1" dirty="0" smtClean="0">
                <a:solidFill>
                  <a:schemeClr val="tx2"/>
                </a:solidFill>
              </a:rPr>
              <a:t>— </a:t>
            </a:r>
            <a:r>
              <a:rPr lang="ru-RU" sz="2000" i="1" dirty="0">
                <a:solidFill>
                  <a:schemeClr val="tx2"/>
                </a:solidFill>
              </a:rPr>
              <a:t>Нет, у нас нет </a:t>
            </a:r>
            <a:r>
              <a:rPr lang="ru-RU" sz="2000" i="1" dirty="0" smtClean="0">
                <a:solidFill>
                  <a:schemeClr val="tx2"/>
                </a:solidFill>
              </a:rPr>
              <a:t>баскетбольной корзинки.</a:t>
            </a:r>
          </a:p>
          <a:p>
            <a:r>
              <a:rPr lang="ru-RU" sz="2000" i="1" dirty="0" smtClean="0">
                <a:solidFill>
                  <a:schemeClr val="tx2"/>
                </a:solidFill>
              </a:rPr>
              <a:t> </a:t>
            </a:r>
            <a:r>
              <a:rPr lang="ru-RU" sz="2000" i="1" dirty="0">
                <a:solidFill>
                  <a:schemeClr val="tx2"/>
                </a:solidFill>
              </a:rPr>
              <a:t>— </a:t>
            </a:r>
            <a:r>
              <a:rPr lang="ru-RU" sz="2000" i="1" dirty="0" smtClean="0">
                <a:solidFill>
                  <a:schemeClr val="tx2"/>
                </a:solidFill>
              </a:rPr>
              <a:t>Тогда </a:t>
            </a:r>
            <a:r>
              <a:rPr lang="ru-RU" sz="2000" i="1" dirty="0">
                <a:solidFill>
                  <a:schemeClr val="tx2"/>
                </a:solidFill>
              </a:rPr>
              <a:t>вам нужны ещё две </a:t>
            </a:r>
            <a:r>
              <a:rPr lang="ru-RU" sz="2000" i="1" dirty="0" smtClean="0">
                <a:solidFill>
                  <a:schemeClr val="tx2"/>
                </a:solidFill>
              </a:rPr>
              <a:t>баскетбольные корзинки</a:t>
            </a:r>
            <a:r>
              <a:rPr lang="ru-RU" sz="2000" i="1" dirty="0">
                <a:solidFill>
                  <a:schemeClr val="tx2"/>
                </a:solidFill>
              </a:rPr>
              <a:t>!</a:t>
            </a:r>
            <a:endParaRPr lang="ru-RU" sz="2000" i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67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4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5626"/>
            <a:ext cx="5410200" cy="2154436"/>
          </a:xfrm>
        </p:spPr>
        <p:txBody>
          <a:bodyPr/>
          <a:lstStyle/>
          <a:p>
            <a:r>
              <a:rPr lang="ru-RU" sz="2000" i="1" dirty="0">
                <a:solidFill>
                  <a:schemeClr val="tx2"/>
                </a:solidFill>
              </a:rPr>
              <a:t>— Дайте мне, </a:t>
            </a:r>
            <a:r>
              <a:rPr lang="ru-RU" sz="2000" i="1" dirty="0" smtClean="0">
                <a:solidFill>
                  <a:schemeClr val="tx2"/>
                </a:solidFill>
              </a:rPr>
              <a:t>пожалуйста, три футбольных мяча.</a:t>
            </a:r>
          </a:p>
          <a:p>
            <a:r>
              <a:rPr lang="ru-RU" sz="2000" i="1" dirty="0" smtClean="0">
                <a:solidFill>
                  <a:schemeClr val="tx2"/>
                </a:solidFill>
              </a:rPr>
              <a:t>— </a:t>
            </a:r>
            <a:r>
              <a:rPr lang="ru-RU" sz="2000" i="1" dirty="0">
                <a:solidFill>
                  <a:schemeClr val="tx2"/>
                </a:solidFill>
              </a:rPr>
              <a:t>Сейчас! А у вас есть </a:t>
            </a:r>
            <a:r>
              <a:rPr lang="ru-RU" sz="2000" i="1" dirty="0" smtClean="0">
                <a:solidFill>
                  <a:schemeClr val="tx2"/>
                </a:solidFill>
              </a:rPr>
              <a:t>футбольная форма? </a:t>
            </a:r>
          </a:p>
          <a:p>
            <a:r>
              <a:rPr lang="ru-RU" sz="2000" i="1" dirty="0" smtClean="0">
                <a:solidFill>
                  <a:schemeClr val="tx2"/>
                </a:solidFill>
              </a:rPr>
              <a:t>— </a:t>
            </a:r>
            <a:r>
              <a:rPr lang="ru-RU" sz="2000" i="1" dirty="0">
                <a:solidFill>
                  <a:schemeClr val="tx2"/>
                </a:solidFill>
              </a:rPr>
              <a:t>Нет, у нас нет </a:t>
            </a:r>
            <a:r>
              <a:rPr lang="ru-RU" sz="2000" i="1" dirty="0" smtClean="0">
                <a:solidFill>
                  <a:schemeClr val="tx2"/>
                </a:solidFill>
              </a:rPr>
              <a:t>футбольной формы.</a:t>
            </a:r>
          </a:p>
          <a:p>
            <a:r>
              <a:rPr lang="ru-RU" sz="2000" i="1" dirty="0" smtClean="0">
                <a:solidFill>
                  <a:schemeClr val="tx2"/>
                </a:solidFill>
              </a:rPr>
              <a:t> </a:t>
            </a:r>
            <a:r>
              <a:rPr lang="ru-RU" sz="2000" i="1" dirty="0">
                <a:solidFill>
                  <a:schemeClr val="tx2"/>
                </a:solidFill>
              </a:rPr>
              <a:t>— </a:t>
            </a:r>
            <a:r>
              <a:rPr lang="ru-RU" sz="2000" i="1" dirty="0" smtClean="0">
                <a:solidFill>
                  <a:schemeClr val="tx2"/>
                </a:solidFill>
              </a:rPr>
              <a:t>Тогда </a:t>
            </a:r>
            <a:r>
              <a:rPr lang="ru-RU" sz="2000" i="1" dirty="0">
                <a:solidFill>
                  <a:schemeClr val="tx2"/>
                </a:solidFill>
              </a:rPr>
              <a:t>вам нужны ещё </a:t>
            </a:r>
            <a:r>
              <a:rPr lang="ru-RU" sz="2000" i="1" dirty="0" smtClean="0">
                <a:solidFill>
                  <a:schemeClr val="tx2"/>
                </a:solidFill>
              </a:rPr>
              <a:t>три футбольные формы!</a:t>
            </a:r>
          </a:p>
        </p:txBody>
      </p:sp>
    </p:spTree>
    <p:extLst>
      <p:ext uri="{BB962C8B-B14F-4D97-AF65-F5344CB8AC3E}">
        <p14:creationId xmlns:p14="http://schemas.microsoft.com/office/powerpoint/2010/main" val="112556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4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5626"/>
            <a:ext cx="5410200" cy="1846659"/>
          </a:xfrm>
        </p:spPr>
        <p:txBody>
          <a:bodyPr/>
          <a:lstStyle/>
          <a:p>
            <a:r>
              <a:rPr lang="ru-RU" sz="2000" i="1" dirty="0">
                <a:solidFill>
                  <a:schemeClr val="tx2"/>
                </a:solidFill>
              </a:rPr>
              <a:t>— Дайте мне, </a:t>
            </a:r>
            <a:r>
              <a:rPr lang="ru-RU" sz="2000" i="1" dirty="0" smtClean="0">
                <a:solidFill>
                  <a:schemeClr val="tx2"/>
                </a:solidFill>
              </a:rPr>
              <a:t>пожалуйста, четыре хоккейные  клюшки.</a:t>
            </a:r>
          </a:p>
          <a:p>
            <a:r>
              <a:rPr lang="ru-RU" sz="2000" i="1" dirty="0" smtClean="0">
                <a:solidFill>
                  <a:schemeClr val="tx2"/>
                </a:solidFill>
              </a:rPr>
              <a:t>— </a:t>
            </a:r>
            <a:r>
              <a:rPr lang="ru-RU" sz="2000" i="1" dirty="0">
                <a:solidFill>
                  <a:schemeClr val="tx2"/>
                </a:solidFill>
              </a:rPr>
              <a:t>Сейчас! А у вас </a:t>
            </a:r>
            <a:r>
              <a:rPr lang="ru-RU" sz="2000" i="1" dirty="0" smtClean="0">
                <a:solidFill>
                  <a:schemeClr val="tx2"/>
                </a:solidFill>
              </a:rPr>
              <a:t>есть коньки? </a:t>
            </a:r>
          </a:p>
          <a:p>
            <a:r>
              <a:rPr lang="ru-RU" sz="2000" i="1" dirty="0" smtClean="0">
                <a:solidFill>
                  <a:schemeClr val="tx2"/>
                </a:solidFill>
              </a:rPr>
              <a:t>— </a:t>
            </a:r>
            <a:r>
              <a:rPr lang="ru-RU" sz="2000" i="1" dirty="0">
                <a:solidFill>
                  <a:schemeClr val="tx2"/>
                </a:solidFill>
              </a:rPr>
              <a:t>Нет, у нас нет </a:t>
            </a:r>
            <a:r>
              <a:rPr lang="ru-RU" sz="2000" i="1" dirty="0" smtClean="0">
                <a:solidFill>
                  <a:schemeClr val="tx2"/>
                </a:solidFill>
              </a:rPr>
              <a:t>коньков.</a:t>
            </a:r>
          </a:p>
          <a:p>
            <a:r>
              <a:rPr lang="ru-RU" sz="2000" i="1" dirty="0" smtClean="0">
                <a:solidFill>
                  <a:schemeClr val="tx2"/>
                </a:solidFill>
              </a:rPr>
              <a:t> </a:t>
            </a:r>
            <a:r>
              <a:rPr lang="ru-RU" sz="2000" i="1" dirty="0">
                <a:solidFill>
                  <a:schemeClr val="tx2"/>
                </a:solidFill>
              </a:rPr>
              <a:t>— </a:t>
            </a:r>
            <a:r>
              <a:rPr lang="ru-RU" sz="2000" i="1" dirty="0" smtClean="0">
                <a:solidFill>
                  <a:schemeClr val="tx2"/>
                </a:solidFill>
              </a:rPr>
              <a:t>Тогда </a:t>
            </a:r>
            <a:r>
              <a:rPr lang="ru-RU" sz="2000" i="1" dirty="0">
                <a:solidFill>
                  <a:schemeClr val="tx2"/>
                </a:solidFill>
              </a:rPr>
              <a:t>вам нужны ещё </a:t>
            </a:r>
            <a:r>
              <a:rPr lang="ru-RU" sz="2000" i="1" dirty="0" smtClean="0">
                <a:solidFill>
                  <a:schemeClr val="tx2"/>
                </a:solidFill>
              </a:rPr>
              <a:t>четыре пары  коньков!</a:t>
            </a:r>
          </a:p>
        </p:txBody>
      </p:sp>
    </p:spTree>
    <p:extLst>
      <p:ext uri="{BB962C8B-B14F-4D97-AF65-F5344CB8AC3E}">
        <p14:creationId xmlns:p14="http://schemas.microsoft.com/office/powerpoint/2010/main" val="369836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6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741234"/>
            <a:ext cx="5049769" cy="738664"/>
          </a:xfrm>
        </p:spPr>
        <p:txBody>
          <a:bodyPr/>
          <a:lstStyle/>
          <a:p>
            <a:r>
              <a:rPr lang="ru-RU" b="1" dirty="0"/>
              <a:t>Прочитайте стихотворение С. </a:t>
            </a:r>
            <a:r>
              <a:rPr lang="ru-RU" b="1" dirty="0" smtClean="0"/>
              <a:t>Маршака </a:t>
            </a:r>
            <a:r>
              <a:rPr lang="ru-RU" b="1" dirty="0"/>
              <a:t>«Почему у человека две руки и один язык». Расскажите о себе. Начните так: «У меня два глаза, ...». 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99" y="1364096"/>
            <a:ext cx="5029200" cy="150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93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2700" y="102424"/>
            <a:ext cx="4182347" cy="315471"/>
          </a:xfrm>
        </p:spPr>
        <p:txBody>
          <a:bodyPr/>
          <a:lstStyle/>
          <a:p>
            <a:r>
              <a:rPr lang="ru-RU" dirty="0" smtClean="0"/>
              <a:t>Отгадайте загадку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810135"/>
            <a:ext cx="2743201" cy="2212361"/>
          </a:xfrm>
        </p:spPr>
        <p:txBody>
          <a:bodyPr/>
          <a:lstStyle/>
          <a:p>
            <a:r>
              <a:rPr lang="ru-RU" sz="1800" dirty="0"/>
              <a:t>Вся доска в квадратиках, </a:t>
            </a:r>
            <a:endParaRPr lang="ru-RU" sz="1800" dirty="0" smtClean="0"/>
          </a:p>
          <a:p>
            <a:r>
              <a:rPr lang="ru-RU" sz="1800" dirty="0" smtClean="0"/>
              <a:t>На </a:t>
            </a:r>
            <a:r>
              <a:rPr lang="ru-RU" sz="1800" dirty="0"/>
              <a:t>них – полно солдатиков. </a:t>
            </a:r>
            <a:endParaRPr lang="ru-RU" sz="1800" dirty="0" smtClean="0"/>
          </a:p>
          <a:p>
            <a:r>
              <a:rPr lang="ru-RU" sz="1800" dirty="0" smtClean="0"/>
              <a:t>Нет </a:t>
            </a:r>
            <a:r>
              <a:rPr lang="ru-RU" sz="1800" dirty="0"/>
              <a:t>патронов у солдат, </a:t>
            </a:r>
            <a:endParaRPr lang="ru-RU" sz="1800" dirty="0" smtClean="0"/>
          </a:p>
          <a:p>
            <a:r>
              <a:rPr lang="ru-RU" sz="1800" dirty="0" smtClean="0"/>
              <a:t>Но </a:t>
            </a:r>
            <a:r>
              <a:rPr lang="ru-RU" sz="1800" dirty="0"/>
              <a:t>поставят шах и мат.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10242" name="Picture 2" descr="3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93" y="810135"/>
            <a:ext cx="2220154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34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Школьная библиотека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708025"/>
            <a:ext cx="2505948" cy="1384995"/>
          </a:xfrm>
        </p:spPr>
        <p:txBody>
          <a:bodyPr/>
          <a:lstStyle/>
          <a:p>
            <a:r>
              <a:rPr lang="ru-RU" dirty="0" smtClean="0"/>
              <a:t>-</a:t>
            </a:r>
            <a:r>
              <a:rPr lang="ru-RU" sz="1800" dirty="0" smtClean="0"/>
              <a:t>Где стоят книги школьной библиотеки?</a:t>
            </a:r>
          </a:p>
          <a:p>
            <a:r>
              <a:rPr lang="ru-RU" sz="1800" dirty="0" smtClean="0"/>
              <a:t>-Книги школьной библиотеки находятся на книжных стеллажах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42" name="Picture 2" descr="Школьная библиотека XXI века: 5 идей (1) | ЛибИнфор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195" y="784225"/>
            <a:ext cx="2486152" cy="197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90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ШЕСТЕРО ЮНЫХ УЗБЕКИСТАНЦЕВ ВЫСТУПЯТ НА ДЕТСКОМ ЧМ ПО ШАХМАТАМ - Darakc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741234"/>
            <a:ext cx="2590800" cy="200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Юные шахматисты Узбекистана завоевали 3 медали на ЧМ в Бразилии - UzNews.u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099" y="741235"/>
            <a:ext cx="2505947" cy="200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44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5626"/>
            <a:ext cx="5410200" cy="2031325"/>
          </a:xfrm>
        </p:spPr>
        <p:txBody>
          <a:bodyPr/>
          <a:lstStyle/>
          <a:p>
            <a:r>
              <a:rPr lang="ru-RU" sz="2000" i="1" dirty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Прочитайте рассказ Анвара. </a:t>
            </a:r>
            <a:r>
              <a:rPr lang="ru-RU" b="1" dirty="0" smtClean="0">
                <a:solidFill>
                  <a:schemeClr val="tx1"/>
                </a:solidFill>
              </a:rPr>
              <a:t>Запишите</a:t>
            </a:r>
            <a:r>
              <a:rPr lang="ru-RU" b="1" dirty="0">
                <a:solidFill>
                  <a:schemeClr val="tx1"/>
                </a:solidFill>
              </a:rPr>
              <a:t>, вставив окончания. Расскажите о своей спортивной секции. 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В нашей шахматной </a:t>
            </a:r>
            <a:r>
              <a:rPr lang="ru-RU" sz="2000" i="1" dirty="0">
                <a:solidFill>
                  <a:schemeClr val="tx2"/>
                </a:solidFill>
              </a:rPr>
              <a:t>секции двадцать два мальчик... и только </a:t>
            </a:r>
            <a:r>
              <a:rPr lang="ru-RU" sz="2000" i="1" dirty="0" err="1">
                <a:solidFill>
                  <a:schemeClr val="tx2"/>
                </a:solidFill>
              </a:rPr>
              <a:t>дв</a:t>
            </a:r>
            <a:r>
              <a:rPr lang="ru-RU" sz="2000" i="1" dirty="0">
                <a:solidFill>
                  <a:schemeClr val="tx2"/>
                </a:solidFill>
              </a:rPr>
              <a:t>... </a:t>
            </a:r>
            <a:r>
              <a:rPr lang="ru-RU" sz="2000" i="1" dirty="0" err="1">
                <a:solidFill>
                  <a:schemeClr val="tx2"/>
                </a:solidFill>
              </a:rPr>
              <a:t>девочк</a:t>
            </a:r>
            <a:r>
              <a:rPr lang="ru-RU" sz="2000" i="1" dirty="0">
                <a:solidFill>
                  <a:schemeClr val="tx2"/>
                </a:solidFill>
              </a:rPr>
              <a:t>... . Мы занимаемся уже </a:t>
            </a:r>
            <a:r>
              <a:rPr lang="ru-RU" sz="2000" i="1" dirty="0" err="1">
                <a:solidFill>
                  <a:schemeClr val="tx2"/>
                </a:solidFill>
              </a:rPr>
              <a:t>дв</a:t>
            </a:r>
            <a:r>
              <a:rPr lang="ru-RU" sz="2000" i="1" dirty="0">
                <a:solidFill>
                  <a:schemeClr val="tx2"/>
                </a:solidFill>
              </a:rPr>
              <a:t>... год... . У нас есть четыре </a:t>
            </a:r>
            <a:r>
              <a:rPr lang="ru-RU" sz="2000" i="1" dirty="0" err="1" smtClean="0">
                <a:solidFill>
                  <a:schemeClr val="tx2"/>
                </a:solidFill>
              </a:rPr>
              <a:t>больш</a:t>
            </a:r>
            <a:r>
              <a:rPr lang="ru-RU" sz="2000" i="1" dirty="0" smtClean="0">
                <a:solidFill>
                  <a:schemeClr val="tx2"/>
                </a:solidFill>
              </a:rPr>
              <a:t>…   стол</a:t>
            </a:r>
            <a:r>
              <a:rPr lang="ru-RU" sz="2000" i="1" dirty="0">
                <a:solidFill>
                  <a:schemeClr val="tx2"/>
                </a:solidFill>
              </a:rPr>
              <a:t>... и двадцать четыре стул... . </a:t>
            </a:r>
            <a:endParaRPr lang="ru-RU" sz="2000" i="1" dirty="0" smtClean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0300" y="13176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2044" y="128684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7754" y="1317625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8685" y="16224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35915" y="16019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29752" y="1920022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endParaRPr lang="ru-RU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15711" y="190978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66085" y="218684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147144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699" y="555625"/>
            <a:ext cx="5486400" cy="2554545"/>
          </a:xfrm>
        </p:spPr>
        <p:txBody>
          <a:bodyPr/>
          <a:lstStyle/>
          <a:p>
            <a:r>
              <a:rPr lang="ru-RU" sz="2000" i="1" dirty="0">
                <a:solidFill>
                  <a:schemeClr val="tx2"/>
                </a:solidFill>
              </a:rPr>
              <a:t> </a:t>
            </a:r>
            <a:r>
              <a:rPr lang="ru-RU" sz="1800" i="1" dirty="0">
                <a:solidFill>
                  <a:schemeClr val="tx2"/>
                </a:solidFill>
              </a:rPr>
              <a:t>На каждом столе три </a:t>
            </a:r>
            <a:r>
              <a:rPr lang="ru-RU" sz="1800" i="1" dirty="0" err="1" smtClean="0">
                <a:solidFill>
                  <a:schemeClr val="tx2"/>
                </a:solidFill>
              </a:rPr>
              <a:t>шахматн</a:t>
            </a:r>
            <a:r>
              <a:rPr lang="ru-RU" sz="1800" i="1" dirty="0">
                <a:solidFill>
                  <a:schemeClr val="tx2"/>
                </a:solidFill>
              </a:rPr>
              <a:t>... </a:t>
            </a:r>
            <a:r>
              <a:rPr lang="ru-RU" sz="1800" i="1" dirty="0" smtClean="0">
                <a:solidFill>
                  <a:schemeClr val="tx2"/>
                </a:solidFill>
              </a:rPr>
              <a:t>   </a:t>
            </a:r>
            <a:r>
              <a:rPr lang="ru-RU" sz="1800" i="1" dirty="0" err="1" smtClean="0">
                <a:solidFill>
                  <a:schemeClr val="tx2"/>
                </a:solidFill>
              </a:rPr>
              <a:t>доск</a:t>
            </a:r>
            <a:r>
              <a:rPr lang="ru-RU" sz="1800" i="1" dirty="0">
                <a:solidFill>
                  <a:schemeClr val="tx2"/>
                </a:solidFill>
              </a:rPr>
              <a:t>... . На каждой доске </a:t>
            </a:r>
            <a:r>
              <a:rPr lang="ru-RU" sz="1800" i="1" dirty="0" smtClean="0">
                <a:solidFill>
                  <a:schemeClr val="tx2"/>
                </a:solidFill>
              </a:rPr>
              <a:t>шестьдесят </a:t>
            </a:r>
            <a:r>
              <a:rPr lang="ru-RU" sz="1800" i="1" dirty="0">
                <a:solidFill>
                  <a:schemeClr val="tx2"/>
                </a:solidFill>
              </a:rPr>
              <a:t>четыре </a:t>
            </a:r>
            <a:r>
              <a:rPr lang="ru-RU" sz="1800" i="1" dirty="0" err="1">
                <a:solidFill>
                  <a:schemeClr val="tx2"/>
                </a:solidFill>
              </a:rPr>
              <a:t>клетк</a:t>
            </a:r>
            <a:r>
              <a:rPr lang="ru-RU" sz="1800" i="1" dirty="0">
                <a:solidFill>
                  <a:schemeClr val="tx2"/>
                </a:solidFill>
              </a:rPr>
              <a:t>... . В </a:t>
            </a:r>
            <a:r>
              <a:rPr lang="ru-RU" sz="1800" i="1" dirty="0" smtClean="0">
                <a:solidFill>
                  <a:schemeClr val="tx2"/>
                </a:solidFill>
              </a:rPr>
              <a:t>шкафу </a:t>
            </a:r>
            <a:r>
              <a:rPr lang="ru-RU" sz="1800" i="1" dirty="0">
                <a:solidFill>
                  <a:schemeClr val="tx2"/>
                </a:solidFill>
              </a:rPr>
              <a:t>четыре приз... . А ещё мы выиграли три </a:t>
            </a:r>
            <a:r>
              <a:rPr lang="ru-RU" sz="1800" i="1" dirty="0" err="1">
                <a:solidFill>
                  <a:schemeClr val="tx2"/>
                </a:solidFill>
              </a:rPr>
              <a:t>медал</a:t>
            </a:r>
            <a:r>
              <a:rPr lang="ru-RU" sz="1800" i="1" dirty="0">
                <a:solidFill>
                  <a:schemeClr val="tx2"/>
                </a:solidFill>
              </a:rPr>
              <a:t>... на городских соревнованиях. Мы хотим быть такими, как </a:t>
            </a:r>
            <a:r>
              <a:rPr lang="ru-RU" sz="1800" i="1" dirty="0" err="1">
                <a:solidFill>
                  <a:schemeClr val="tx2"/>
                </a:solidFill>
              </a:rPr>
              <a:t>дв</a:t>
            </a:r>
            <a:r>
              <a:rPr lang="ru-RU" sz="1800" i="1" dirty="0">
                <a:solidFill>
                  <a:schemeClr val="tx2"/>
                </a:solidFill>
              </a:rPr>
              <a:t>... брат... — </a:t>
            </a:r>
            <a:r>
              <a:rPr lang="ru-RU" sz="1800" i="1" dirty="0" smtClean="0">
                <a:solidFill>
                  <a:schemeClr val="tx2"/>
                </a:solidFill>
              </a:rPr>
              <a:t>шахматист</a:t>
            </a:r>
            <a:r>
              <a:rPr lang="ru-RU" sz="1800" i="1" dirty="0">
                <a:solidFill>
                  <a:schemeClr val="tx2"/>
                </a:solidFill>
              </a:rPr>
              <a:t>... </a:t>
            </a:r>
            <a:r>
              <a:rPr lang="ru-RU" sz="1800" i="1" dirty="0" err="1">
                <a:solidFill>
                  <a:schemeClr val="tx2"/>
                </a:solidFill>
              </a:rPr>
              <a:t>Синдаровы</a:t>
            </a:r>
            <a:r>
              <a:rPr lang="ru-RU" sz="1800" i="1" dirty="0">
                <a:solidFill>
                  <a:schemeClr val="tx2"/>
                </a:solidFill>
              </a:rPr>
              <a:t>. У </a:t>
            </a:r>
            <a:r>
              <a:rPr lang="ru-RU" sz="1800" i="1" dirty="0" err="1">
                <a:solidFill>
                  <a:schemeClr val="tx2"/>
                </a:solidFill>
              </a:rPr>
              <a:t>Жавохира</a:t>
            </a:r>
            <a:r>
              <a:rPr lang="ru-RU" sz="1800" i="1" dirty="0">
                <a:solidFill>
                  <a:schemeClr val="tx2"/>
                </a:solidFill>
              </a:rPr>
              <a:t> </a:t>
            </a:r>
            <a:r>
              <a:rPr lang="ru-RU" sz="1800" i="1" dirty="0" smtClean="0">
                <a:solidFill>
                  <a:schemeClr val="tx2"/>
                </a:solidFill>
              </a:rPr>
              <a:t>и </a:t>
            </a:r>
            <a:r>
              <a:rPr lang="ru-RU" sz="1800" i="1" dirty="0" err="1">
                <a:solidFill>
                  <a:schemeClr val="tx2"/>
                </a:solidFill>
              </a:rPr>
              <a:t>Исломбека</a:t>
            </a:r>
            <a:r>
              <a:rPr lang="ru-RU" sz="1800" i="1" dirty="0">
                <a:solidFill>
                  <a:schemeClr val="tx2"/>
                </a:solidFill>
              </a:rPr>
              <a:t> одна </a:t>
            </a:r>
            <a:r>
              <a:rPr lang="ru-RU" sz="1800" i="1" dirty="0" err="1">
                <a:solidFill>
                  <a:schemeClr val="tx2"/>
                </a:solidFill>
              </a:rPr>
              <a:t>золот</a:t>
            </a:r>
            <a:r>
              <a:rPr lang="ru-RU" sz="1800" i="1" dirty="0">
                <a:solidFill>
                  <a:schemeClr val="tx2"/>
                </a:solidFill>
              </a:rPr>
              <a:t>... </a:t>
            </a:r>
            <a:r>
              <a:rPr lang="ru-RU" sz="1800" i="1" dirty="0" smtClean="0">
                <a:solidFill>
                  <a:schemeClr val="tx2"/>
                </a:solidFill>
              </a:rPr>
              <a:t>  и </a:t>
            </a:r>
            <a:r>
              <a:rPr lang="ru-RU" sz="1800" i="1" dirty="0">
                <a:solidFill>
                  <a:schemeClr val="tx2"/>
                </a:solidFill>
              </a:rPr>
              <a:t>одна </a:t>
            </a:r>
            <a:r>
              <a:rPr lang="ru-RU" sz="1800" i="1" dirty="0" err="1">
                <a:solidFill>
                  <a:schemeClr val="tx2"/>
                </a:solidFill>
              </a:rPr>
              <a:t>бронзов</a:t>
            </a:r>
            <a:r>
              <a:rPr lang="ru-RU" sz="1800" i="1" dirty="0" smtClean="0">
                <a:solidFill>
                  <a:schemeClr val="tx2"/>
                </a:solidFill>
              </a:rPr>
              <a:t>...   медаль </a:t>
            </a:r>
            <a:r>
              <a:rPr lang="ru-RU" sz="1800" i="1" dirty="0">
                <a:solidFill>
                  <a:schemeClr val="tx2"/>
                </a:solidFill>
              </a:rPr>
              <a:t>на чемпионате мира среди </a:t>
            </a:r>
            <a:r>
              <a:rPr lang="ru-RU" sz="1800" i="1" dirty="0" smtClean="0">
                <a:solidFill>
                  <a:schemeClr val="tx2"/>
                </a:solidFill>
              </a:rPr>
              <a:t>школьников</a:t>
            </a:r>
            <a:r>
              <a:rPr lang="ru-RU" sz="1800" i="1" dirty="0">
                <a:solidFill>
                  <a:schemeClr val="tx2"/>
                </a:solidFill>
              </a:rPr>
              <a:t>.</a:t>
            </a:r>
          </a:p>
          <a:p>
            <a:endParaRPr lang="ru-RU" sz="2000" i="1" dirty="0" smtClean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6868" y="523499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44900" y="523359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ых</a:t>
            </a:r>
            <a:r>
              <a:rPr lang="ru-RU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0363" y="813769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50281" y="10890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307" y="131786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49500" y="16224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61486" y="164652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16500" y="162242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0307" y="2155825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</a:t>
            </a:r>
            <a:endParaRPr lang="ru-RU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30500" y="2193679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</a:t>
            </a:r>
            <a:endParaRPr lang="ru-RU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3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Обои снег, winter, красавица Фон № 53103 , раздел Праздники, размер  4893x3247 - скачать бесплатно картинку на рабочий стол и теле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" y="-11303"/>
            <a:ext cx="5766308" cy="324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333" y="739428"/>
            <a:ext cx="3352801" cy="2208297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</a:t>
            </a:r>
            <a:r>
              <a:rPr lang="ru-RU" dirty="0" smtClean="0">
                <a:solidFill>
                  <a:schemeClr val="tx1"/>
                </a:solidFill>
              </a:rPr>
              <a:t>Задание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Упражнение 7  стр.82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Прочитать стихотворение Усачёва.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Выучить пословицы, отгадать загадки.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137023" y="739428"/>
            <a:ext cx="3048000" cy="36933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Picture 4" descr="календарь покраснел: mihryutka — LiveJourn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00" y="1108760"/>
            <a:ext cx="1371600" cy="166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28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757267" cy="1020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8755" y="228029"/>
            <a:ext cx="3361945" cy="537640"/>
          </a:xfrm>
          <a:prstGeom prst="rect">
            <a:avLst/>
          </a:prstGeom>
        </p:spPr>
        <p:txBody>
          <a:bodyPr vert="horz" wrap="square" lIns="0" tIns="14597" rIns="0" bIns="0" rtlCol="0" anchor="ctr">
            <a:spAutoFit/>
          </a:bodyPr>
          <a:lstStyle/>
          <a:p>
            <a:pPr marL="12693" algn="ctr">
              <a:spcBef>
                <a:spcPts val="114"/>
              </a:spcBef>
            </a:pPr>
            <a:r>
              <a:rPr lang="ru-RU" sz="3398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sz="3398" spc="-5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10" dirty="0"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endParaRPr sz="33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5194" y="1258887"/>
            <a:ext cx="2776907" cy="321876"/>
          </a:xfrm>
          <a:prstGeom prst="rect">
            <a:avLst/>
          </a:prstGeom>
        </p:spPr>
        <p:txBody>
          <a:bodyPr vert="horz" wrap="square" lIns="0" tIns="13963" rIns="0" bIns="0" rtlCol="0">
            <a:spAutoFit/>
          </a:bodyPr>
          <a:lstStyle/>
          <a:p>
            <a:r>
              <a:rPr lang="ru-RU" sz="2000" b="1" spc="-20" dirty="0" smtClean="0">
                <a:solidFill>
                  <a:srgbClr val="2365C7"/>
                </a:solidFill>
                <a:latin typeface="Arial"/>
                <a:cs typeface="Arial"/>
              </a:rPr>
              <a:t>   </a:t>
            </a:r>
            <a:endParaRPr lang="ru-RU" sz="2000" b="1" spc="-20" dirty="0">
              <a:solidFill>
                <a:srgbClr val="2365C7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2012" y="1195133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grpSp>
        <p:nvGrpSpPr>
          <p:cNvPr id="10" name="object 10"/>
          <p:cNvGrpSpPr/>
          <p:nvPr/>
        </p:nvGrpSpPr>
        <p:grpSpPr>
          <a:xfrm>
            <a:off x="4685877" y="213558"/>
            <a:ext cx="634055" cy="63405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23208" y="249697"/>
            <a:ext cx="173270" cy="362142"/>
          </a:xfrm>
          <a:prstGeom prst="rect">
            <a:avLst/>
          </a:prstGeom>
        </p:spPr>
        <p:txBody>
          <a:bodyPr vert="horz" wrap="square" lIns="0" tIns="15867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9" b="1" spc="1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249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7359" y="542482"/>
            <a:ext cx="439205" cy="212232"/>
          </a:xfrm>
          <a:prstGeom prst="rect">
            <a:avLst/>
          </a:prstGeom>
        </p:spPr>
        <p:txBody>
          <a:bodyPr vert="horz" wrap="square" lIns="0" tIns="12059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7773" y="289663"/>
            <a:ext cx="467131" cy="466497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27" name="object 5"/>
          <p:cNvSpPr/>
          <p:nvPr/>
        </p:nvSpPr>
        <p:spPr>
          <a:xfrm>
            <a:off x="142012" y="2092582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6013" y="1195133"/>
            <a:ext cx="49876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</p:txBody>
      </p:sp>
      <p:sp>
        <p:nvSpPr>
          <p:cNvPr id="8" name="AutoShape 2" descr="обои : небо, Синий фон, Зима, Макрос, филиал, мороз, Замораживание, Хлопья  снега, Дерево, Погода, время года 3840x2160 - rehctawatcher - 255751 -  красивые картинки - WallH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65795" y="1239193"/>
            <a:ext cx="33077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Тема: Как сказать о цене предмета?</a:t>
            </a:r>
          </a:p>
          <a:p>
            <a:endParaRPr lang="ru-RU" sz="2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делаем покупки в супермаркете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Mega Planet возобновил работу (обновлено) – Газета.u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578" y="1232951"/>
            <a:ext cx="1947063" cy="125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06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6"/>
            <a:ext cx="5486400" cy="984885"/>
          </a:xfrm>
        </p:spPr>
        <p:txBody>
          <a:bodyPr/>
          <a:lstStyle/>
          <a:p>
            <a:r>
              <a:rPr lang="ru-RU" sz="1600" dirty="0"/>
              <a:t>Число семь издавна считалось </a:t>
            </a:r>
            <a:r>
              <a:rPr lang="ru-RU" sz="1600" dirty="0" smtClean="0"/>
              <a:t>волшебным</a:t>
            </a:r>
            <a:r>
              <a:rPr lang="ru-RU" sz="1600" dirty="0"/>
              <a:t>. Оно </a:t>
            </a:r>
            <a:r>
              <a:rPr lang="ru-RU" sz="1600" dirty="0" smtClean="0"/>
              <a:t>вошло </a:t>
            </a:r>
            <a:r>
              <a:rPr lang="ru-RU" sz="1600" dirty="0"/>
              <a:t>во многие пословицы и поговорки. О человеке, который часто меняет свои </a:t>
            </a:r>
            <a:r>
              <a:rPr lang="ru-RU" sz="1600" dirty="0" smtClean="0"/>
              <a:t>решения</a:t>
            </a:r>
            <a:r>
              <a:rPr lang="ru-RU" sz="1600" dirty="0"/>
              <a:t>, говорят: «У него семь пятниц на неделе». </a:t>
            </a:r>
          </a:p>
        </p:txBody>
      </p:sp>
      <p:pic>
        <p:nvPicPr>
          <p:cNvPr id="13314" name="Picture 2" descr="Цифры -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17" y="1586016"/>
            <a:ext cx="1526301" cy="139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Семь пятниц на неделе&quot;.: bigra — LiveJour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8" name="Picture 6" descr="Семь пятниц на неделе&quot;.: bigra — LiveJour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819" y="1540511"/>
            <a:ext cx="1600200" cy="150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78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5"/>
            <a:ext cx="5134621" cy="830997"/>
          </a:xfrm>
        </p:spPr>
        <p:txBody>
          <a:bodyPr/>
          <a:lstStyle/>
          <a:p>
            <a:r>
              <a:rPr lang="ru-RU" sz="1800" dirty="0"/>
              <a:t>Совершая очередной плохой поступок, человек говорит: </a:t>
            </a:r>
            <a:endParaRPr lang="ru-RU" sz="1800" dirty="0" smtClean="0"/>
          </a:p>
          <a:p>
            <a:r>
              <a:rPr lang="ru-RU" sz="1800" dirty="0" smtClean="0"/>
              <a:t>«</a:t>
            </a:r>
            <a:r>
              <a:rPr lang="ru-RU" sz="1800" dirty="0"/>
              <a:t>Семь бед — один ответ». </a:t>
            </a:r>
          </a:p>
        </p:txBody>
      </p:sp>
      <p:pic>
        <p:nvPicPr>
          <p:cNvPr id="15362" name="Picture 2" descr="Семь бед - один ответ, что это значит и почему именно семь? Vovet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1136677"/>
            <a:ext cx="1711091" cy="171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1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708025"/>
            <a:ext cx="5049769" cy="1107996"/>
          </a:xfrm>
        </p:spPr>
        <p:txBody>
          <a:bodyPr/>
          <a:lstStyle/>
          <a:p>
            <a:pPr algn="just"/>
            <a:r>
              <a:rPr lang="ru-RU" sz="1800" dirty="0"/>
              <a:t>Если несколько человек надеются друг на друга и относятся к своим обязанностям недобросовестно, говорят: «У семи нянек дитя без глазу» — без присмотра. </a:t>
            </a:r>
          </a:p>
        </p:txBody>
      </p:sp>
      <p:pic>
        <p:nvPicPr>
          <p:cNvPr id="16386" name="Picture 2" descr="Презентация &quot;Пословица - всем делам помощница&quot; - скачать бесплатно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16470" r="2941" b="20760"/>
          <a:stretch/>
        </p:blipFill>
        <p:spPr bwMode="auto">
          <a:xfrm>
            <a:off x="1701799" y="1816021"/>
            <a:ext cx="2362200" cy="125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04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06500" y="741234"/>
            <a:ext cx="5134621" cy="520789"/>
          </a:xfrm>
        </p:spPr>
        <p:txBody>
          <a:bodyPr/>
          <a:lstStyle/>
          <a:p>
            <a:r>
              <a:rPr lang="ru-RU" sz="1800" dirty="0"/>
              <a:t>Часто употребляется выражение </a:t>
            </a:r>
            <a:endParaRPr lang="ru-RU" sz="1800" dirty="0" smtClean="0"/>
          </a:p>
          <a:p>
            <a:r>
              <a:rPr lang="ru-RU" sz="1800" dirty="0" smtClean="0"/>
              <a:t>«</a:t>
            </a:r>
            <a:r>
              <a:rPr lang="ru-RU" sz="1800" dirty="0"/>
              <a:t>Семеро одного не ждут». </a:t>
            </a:r>
          </a:p>
        </p:txBody>
      </p:sp>
      <p:pic>
        <p:nvPicPr>
          <p:cNvPr id="17410" name="Picture 2" descr="Где логика? Пословицы и поговорки - презентация онлай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9" t="4586" r="3577" b="44975"/>
          <a:stretch/>
        </p:blipFill>
        <p:spPr bwMode="auto">
          <a:xfrm>
            <a:off x="1282700" y="1393825"/>
            <a:ext cx="28956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00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1" y="555625"/>
            <a:ext cx="3124200" cy="1293605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1800" dirty="0"/>
              <a:t>О дальних родственниках говорят</a:t>
            </a:r>
            <a:r>
              <a:rPr lang="ru-RU" sz="1800" dirty="0" smtClean="0"/>
              <a:t>:</a:t>
            </a:r>
          </a:p>
          <a:p>
            <a:r>
              <a:rPr lang="ru-RU" sz="1800" dirty="0" smtClean="0"/>
              <a:t> </a:t>
            </a:r>
            <a:r>
              <a:rPr lang="ru-RU" sz="1800" dirty="0"/>
              <a:t>«Седьмая вода на киселе». </a:t>
            </a:r>
            <a:endParaRPr lang="ru-RU" sz="1800" dirty="0" smtClean="0"/>
          </a:p>
          <a:p>
            <a:r>
              <a:rPr lang="ru-RU" sz="1800" dirty="0" smtClean="0"/>
              <a:t>О </a:t>
            </a:r>
            <a:r>
              <a:rPr lang="ru-RU" sz="1800" dirty="0"/>
              <a:t>чём-либо хорошо спрятанном говорят: </a:t>
            </a:r>
            <a:endParaRPr lang="ru-RU" sz="1800" dirty="0" smtClean="0"/>
          </a:p>
          <a:p>
            <a:r>
              <a:rPr lang="ru-RU" sz="1800" dirty="0" smtClean="0"/>
              <a:t>«</a:t>
            </a:r>
            <a:r>
              <a:rPr lang="ru-RU" sz="1800" dirty="0"/>
              <a:t>За семью </a:t>
            </a:r>
            <a:r>
              <a:rPr lang="ru-RU" sz="1800" dirty="0" smtClean="0"/>
              <a:t>замками».</a:t>
            </a:r>
            <a:endParaRPr lang="ru-RU" sz="1800" dirty="0"/>
          </a:p>
        </p:txBody>
      </p:sp>
      <p:pic>
        <p:nvPicPr>
          <p:cNvPr id="18434" name="Picture 2" descr="Сферический конь в вакууме, или Почему мы так говорим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952" y="631825"/>
            <a:ext cx="185189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2155825"/>
            <a:ext cx="1452032" cy="10890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82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7(стр. 78)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699" y="631825"/>
            <a:ext cx="5486400" cy="2154436"/>
          </a:xfrm>
        </p:spPr>
        <p:txBody>
          <a:bodyPr/>
          <a:lstStyle/>
          <a:p>
            <a:pPr algn="just"/>
            <a:r>
              <a:rPr lang="ru-RU" sz="1400" dirty="0" smtClean="0"/>
              <a:t>   Амир </a:t>
            </a:r>
            <a:r>
              <a:rPr lang="ru-RU" sz="1400" dirty="0" err="1" smtClean="0"/>
              <a:t>Темур</a:t>
            </a:r>
            <a:r>
              <a:rPr lang="ru-RU" sz="1400" dirty="0" smtClean="0"/>
              <a:t> </a:t>
            </a:r>
            <a:r>
              <a:rPr lang="ru-RU" sz="1400" dirty="0"/>
              <a:t>собрал в столице своего </a:t>
            </a:r>
            <a:r>
              <a:rPr lang="ru-RU" sz="1400" dirty="0" smtClean="0"/>
              <a:t>государств</a:t>
            </a:r>
            <a:r>
              <a:rPr lang="ru-RU" sz="1400" dirty="0" smtClean="0">
                <a:solidFill>
                  <a:srgbClr val="FF0000"/>
                </a:solidFill>
              </a:rPr>
              <a:t>а</a:t>
            </a:r>
            <a:r>
              <a:rPr lang="ru-RU" sz="1400" dirty="0" smtClean="0"/>
              <a:t> много </a:t>
            </a:r>
            <a:r>
              <a:rPr lang="ru-RU" sz="1400" dirty="0"/>
              <a:t>книг. Книги </a:t>
            </a:r>
            <a:r>
              <a:rPr lang="ru-RU" sz="1400" dirty="0" smtClean="0"/>
              <a:t>эт</a:t>
            </a:r>
            <a:r>
              <a:rPr lang="ru-RU" sz="1400" dirty="0" smtClean="0">
                <a:solidFill>
                  <a:srgbClr val="FF0000"/>
                </a:solidFill>
              </a:rPr>
              <a:t>ой</a:t>
            </a:r>
            <a:r>
              <a:rPr lang="ru-RU" sz="1400" dirty="0" smtClean="0"/>
              <a:t> библиотек</a:t>
            </a:r>
            <a:r>
              <a:rPr lang="ru-RU" sz="1400" dirty="0">
                <a:solidFill>
                  <a:srgbClr val="FF0000"/>
                </a:solidFill>
              </a:rPr>
              <a:t>и</a:t>
            </a:r>
            <a:r>
              <a:rPr lang="ru-RU" sz="1400" dirty="0" smtClean="0"/>
              <a:t> </a:t>
            </a:r>
            <a:r>
              <a:rPr lang="ru-RU" sz="1400" dirty="0"/>
              <a:t>хранились в </a:t>
            </a:r>
            <a:r>
              <a:rPr lang="ru-RU" sz="1400" dirty="0" smtClean="0"/>
              <a:t>башне дворц</a:t>
            </a:r>
            <a:r>
              <a:rPr lang="ru-RU" sz="1400" dirty="0" smtClean="0">
                <a:solidFill>
                  <a:srgbClr val="FF0000"/>
                </a:solidFill>
              </a:rPr>
              <a:t>а</a:t>
            </a:r>
            <a:r>
              <a:rPr lang="ru-RU" sz="1400" dirty="0" smtClean="0"/>
              <a:t>. </a:t>
            </a:r>
            <a:r>
              <a:rPr lang="ru-RU" sz="1400" dirty="0"/>
              <a:t>Внук </a:t>
            </a:r>
            <a:r>
              <a:rPr lang="ru-RU" sz="1400" dirty="0" smtClean="0"/>
              <a:t>Амир</a:t>
            </a:r>
            <a:r>
              <a:rPr lang="ru-RU" sz="1400" dirty="0">
                <a:solidFill>
                  <a:srgbClr val="FF0000"/>
                </a:solidFill>
              </a:rPr>
              <a:t>а</a:t>
            </a:r>
            <a:r>
              <a:rPr lang="ru-RU" sz="1400" dirty="0" smtClean="0"/>
              <a:t> </a:t>
            </a:r>
            <a:r>
              <a:rPr lang="ru-RU" sz="1400" dirty="0" err="1" smtClean="0"/>
              <a:t>Темур</a:t>
            </a:r>
            <a:r>
              <a:rPr lang="ru-RU" sz="1400" dirty="0" err="1">
                <a:solidFill>
                  <a:srgbClr val="FF0000"/>
                </a:solidFill>
              </a:rPr>
              <a:t>а</a:t>
            </a:r>
            <a:r>
              <a:rPr lang="ru-RU" sz="1400" dirty="0" smtClean="0"/>
              <a:t> </a:t>
            </a:r>
            <a:r>
              <a:rPr lang="ru-RU" sz="1400" dirty="0"/>
              <a:t>Улугбек тоже собирал книги. Но где сейчас библиотека </a:t>
            </a:r>
            <a:r>
              <a:rPr lang="ru-RU" sz="1400" dirty="0" smtClean="0"/>
              <a:t>Самарканд</a:t>
            </a:r>
            <a:r>
              <a:rPr lang="ru-RU" sz="1400" dirty="0">
                <a:solidFill>
                  <a:srgbClr val="FF0000"/>
                </a:solidFill>
              </a:rPr>
              <a:t>а</a:t>
            </a:r>
            <a:r>
              <a:rPr lang="ru-RU" sz="1400" dirty="0" smtClean="0"/>
              <a:t>? </a:t>
            </a:r>
            <a:r>
              <a:rPr lang="ru-RU" sz="1400" dirty="0"/>
              <a:t>Ученик </a:t>
            </a:r>
            <a:r>
              <a:rPr lang="ru-RU" sz="1400" dirty="0" smtClean="0"/>
              <a:t>Улугбек</a:t>
            </a:r>
            <a:r>
              <a:rPr lang="ru-RU" sz="1400" dirty="0" smtClean="0">
                <a:solidFill>
                  <a:srgbClr val="FF0000"/>
                </a:solidFill>
              </a:rPr>
              <a:t>а</a:t>
            </a:r>
            <a:r>
              <a:rPr lang="ru-RU" sz="1400" dirty="0" smtClean="0"/>
              <a:t> </a:t>
            </a:r>
            <a:r>
              <a:rPr lang="ru-RU" sz="1400" dirty="0"/>
              <a:t>Али </a:t>
            </a:r>
            <a:r>
              <a:rPr lang="ru-RU" sz="1400" dirty="0" err="1" smtClean="0"/>
              <a:t>Кушчи</a:t>
            </a:r>
            <a:r>
              <a:rPr lang="ru-RU" sz="1400" dirty="0" smtClean="0"/>
              <a:t> </a:t>
            </a:r>
            <a:r>
              <a:rPr lang="ru-RU" sz="1400" dirty="0"/>
              <a:t>вывез часть </a:t>
            </a:r>
            <a:r>
              <a:rPr lang="ru-RU" sz="1400" dirty="0" smtClean="0"/>
              <a:t>библиотек</a:t>
            </a:r>
            <a:r>
              <a:rPr lang="ru-RU" sz="1400" dirty="0" smtClean="0">
                <a:solidFill>
                  <a:srgbClr val="FF0000"/>
                </a:solidFill>
              </a:rPr>
              <a:t>и </a:t>
            </a:r>
            <a:r>
              <a:rPr lang="ru-RU" sz="1400" dirty="0"/>
              <a:t>своего </a:t>
            </a:r>
            <a:r>
              <a:rPr lang="ru-RU" sz="1400" dirty="0" smtClean="0"/>
              <a:t>учител</a:t>
            </a:r>
            <a:r>
              <a:rPr lang="ru-RU" sz="1400" dirty="0">
                <a:solidFill>
                  <a:srgbClr val="FF0000"/>
                </a:solidFill>
              </a:rPr>
              <a:t>я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/>
              <a:t>в Герат. После этого он два года работал в главном медресе </a:t>
            </a:r>
            <a:r>
              <a:rPr lang="ru-RU" sz="1400" dirty="0" smtClean="0"/>
              <a:t>Стамбул</a:t>
            </a:r>
            <a:r>
              <a:rPr lang="ru-RU" sz="1400" dirty="0" smtClean="0">
                <a:solidFill>
                  <a:srgbClr val="FF0000"/>
                </a:solidFill>
              </a:rPr>
              <a:t>а </a:t>
            </a:r>
            <a:r>
              <a:rPr lang="ru-RU" sz="1400" dirty="0"/>
              <a:t>и переписывал книгу. </a:t>
            </a:r>
            <a:r>
              <a:rPr lang="ru-RU" sz="1400" dirty="0" smtClean="0"/>
              <a:t>Так </a:t>
            </a:r>
            <a:r>
              <a:rPr lang="ru-RU" sz="1400" dirty="0"/>
              <a:t>весь мир узнал «Звёздные таблицы» </a:t>
            </a:r>
            <a:r>
              <a:rPr lang="ru-RU" sz="1400" dirty="0" smtClean="0"/>
              <a:t>велик</a:t>
            </a:r>
            <a:r>
              <a:rPr lang="ru-RU" sz="1400" dirty="0" smtClean="0">
                <a:solidFill>
                  <a:srgbClr val="FF0000"/>
                </a:solidFill>
              </a:rPr>
              <a:t>ого </a:t>
            </a:r>
            <a:r>
              <a:rPr lang="ru-RU" sz="1400" dirty="0" smtClean="0"/>
              <a:t>астроном</a:t>
            </a:r>
            <a:r>
              <a:rPr lang="ru-RU" sz="1400" dirty="0" smtClean="0">
                <a:solidFill>
                  <a:srgbClr val="FF0000"/>
                </a:solidFill>
              </a:rPr>
              <a:t>а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400" dirty="0"/>
              <a:t> </a:t>
            </a:r>
            <a:r>
              <a:rPr lang="ru-RU" sz="1400" dirty="0" smtClean="0"/>
              <a:t> </a:t>
            </a:r>
            <a:r>
              <a:rPr lang="ru-RU" sz="1400" dirty="0"/>
              <a:t>Одну из книг </a:t>
            </a:r>
            <a:r>
              <a:rPr lang="ru-RU" sz="1400" dirty="0" smtClean="0"/>
              <a:t>Улугбек</a:t>
            </a:r>
            <a:r>
              <a:rPr lang="ru-RU" sz="1400" dirty="0" smtClean="0">
                <a:solidFill>
                  <a:srgbClr val="FF0000"/>
                </a:solidFill>
              </a:rPr>
              <a:t>а</a:t>
            </a:r>
            <a:r>
              <a:rPr lang="ru-RU" sz="1400" dirty="0" smtClean="0"/>
              <a:t> нашли </a:t>
            </a:r>
            <a:r>
              <a:rPr lang="ru-RU" sz="1400" dirty="0"/>
              <a:t>на раскопках </a:t>
            </a:r>
            <a:r>
              <a:rPr lang="ru-RU" sz="1400" dirty="0" smtClean="0"/>
              <a:t>древн</a:t>
            </a:r>
            <a:r>
              <a:rPr lang="ru-RU" sz="1400" dirty="0" smtClean="0">
                <a:solidFill>
                  <a:srgbClr val="FF0000"/>
                </a:solidFill>
              </a:rPr>
              <a:t>его</a:t>
            </a:r>
            <a:r>
              <a:rPr lang="ru-RU" sz="1400" dirty="0" smtClean="0"/>
              <a:t> город</a:t>
            </a:r>
            <a:r>
              <a:rPr lang="ru-RU" sz="1400" dirty="0" smtClean="0">
                <a:solidFill>
                  <a:srgbClr val="FF0000"/>
                </a:solidFill>
              </a:rPr>
              <a:t>а</a:t>
            </a:r>
            <a:r>
              <a:rPr lang="ru-RU" sz="1400" dirty="0" smtClean="0"/>
              <a:t> </a:t>
            </a:r>
            <a:r>
              <a:rPr lang="ru-RU" sz="1400" dirty="0"/>
              <a:t>в </a:t>
            </a:r>
            <a:r>
              <a:rPr lang="ru-RU" sz="1400" dirty="0" smtClean="0"/>
              <a:t>Таджикистане</a:t>
            </a:r>
            <a:r>
              <a:rPr lang="ru-RU" sz="1400" dirty="0"/>
              <a:t>. Найти библиотеку — мечта всех </a:t>
            </a:r>
            <a:r>
              <a:rPr lang="ru-RU" sz="1400" dirty="0" smtClean="0"/>
              <a:t>учён</a:t>
            </a:r>
            <a:r>
              <a:rPr lang="ru-RU" sz="1400" dirty="0" smtClean="0">
                <a:solidFill>
                  <a:srgbClr val="FF0000"/>
                </a:solidFill>
              </a:rPr>
              <a:t>ых</a:t>
            </a:r>
            <a:r>
              <a:rPr lang="ru-RU" sz="1400" dirty="0" smtClean="0"/>
              <a:t> </a:t>
            </a:r>
            <a:r>
              <a:rPr lang="ru-RU" sz="1400" dirty="0"/>
              <a:t>и </a:t>
            </a:r>
            <a:r>
              <a:rPr lang="ru-RU" sz="1400" dirty="0" smtClean="0"/>
              <a:t>коллекционер</a:t>
            </a:r>
            <a:r>
              <a:rPr lang="ru-RU" sz="1400" dirty="0" smtClean="0">
                <a:solidFill>
                  <a:srgbClr val="FF0000"/>
                </a:solidFill>
              </a:rPr>
              <a:t>ов</a:t>
            </a:r>
            <a:r>
              <a:rPr lang="ru-RU" sz="1400" dirty="0" smtClean="0"/>
              <a:t> Узбекистан</a:t>
            </a:r>
            <a:r>
              <a:rPr lang="ru-RU" sz="1400" dirty="0" smtClean="0">
                <a:solidFill>
                  <a:srgbClr val="FF0000"/>
                </a:solidFill>
              </a:rPr>
              <a:t>а</a:t>
            </a:r>
            <a:r>
              <a:rPr lang="ru-RU" sz="1400" dirty="0" smtClean="0"/>
              <a:t>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7029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5210821" cy="981908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1600" dirty="0"/>
              <a:t>Когда не хотят сделать ошибку, советуют: «Семь раз отмерь, один раз отрежь».</a:t>
            </a:r>
          </a:p>
          <a:p>
            <a:endParaRPr lang="ru-RU" dirty="0"/>
          </a:p>
        </p:txBody>
      </p:sp>
      <p:pic>
        <p:nvPicPr>
          <p:cNvPr id="14338" name="Picture 2" descr="7 пятниц на неделе - значение и происхождение фразеологизма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75" y="1089025"/>
            <a:ext cx="223242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какую иллюстрацию можно по пословице семь раз отмерь один раз отрежь -  Школьные Знания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856170"/>
            <a:ext cx="1828800" cy="226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55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2300" y="102424"/>
            <a:ext cx="3572747" cy="315471"/>
          </a:xfrm>
        </p:spPr>
        <p:txBody>
          <a:bodyPr/>
          <a:lstStyle/>
          <a:p>
            <a:r>
              <a:rPr lang="ru-RU" dirty="0" smtClean="0"/>
              <a:t>В супермаркете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1107996"/>
          </a:xfrm>
        </p:spPr>
        <p:txBody>
          <a:bodyPr/>
          <a:lstStyle/>
          <a:p>
            <a:r>
              <a:rPr lang="ru-RU" sz="1800" dirty="0"/>
              <a:t>— Пожалуйста, дайте мне пять конфет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 </a:t>
            </a:r>
            <a:r>
              <a:rPr lang="ru-RU" sz="1800" dirty="0"/>
              <a:t>— Надо заплатить в кассу двести </a:t>
            </a:r>
            <a:r>
              <a:rPr lang="ru-RU" sz="1800" dirty="0" err="1"/>
              <a:t>сумов</a:t>
            </a:r>
            <a:r>
              <a:rPr lang="ru-RU" sz="1800" dirty="0"/>
              <a:t>.</a:t>
            </a:r>
          </a:p>
        </p:txBody>
      </p:sp>
      <p:pic>
        <p:nvPicPr>
          <p:cNvPr id="19460" name="Picture 4" descr="Отзывы о Шоколадные конфеты Lukas &quot;Дай пять&quot;"/>
          <p:cNvPicPr>
            <a:picLocks noGrp="1" noChangeAspect="1" noChangeArrowheads="1"/>
          </p:cNvPicPr>
          <p:nvPr>
            <p:ph sz="half" idx="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5" r="148"/>
          <a:stretch/>
        </p:blipFill>
        <p:spPr bwMode="auto">
          <a:xfrm>
            <a:off x="2911530" y="702774"/>
            <a:ext cx="2578338" cy="202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70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747010" cy="1538883"/>
          </a:xfrm>
        </p:spPr>
        <p:txBody>
          <a:bodyPr/>
          <a:lstStyle/>
          <a:p>
            <a:r>
              <a:rPr lang="ru-RU" sz="2000" dirty="0"/>
              <a:t>— Сколько стоит банка малинового варенья</a:t>
            </a:r>
            <a:r>
              <a:rPr lang="ru-RU" sz="2000" dirty="0" smtClean="0"/>
              <a:t>?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— Пять тысяч </a:t>
            </a:r>
            <a:r>
              <a:rPr lang="ru-RU" sz="2000" dirty="0" err="1"/>
              <a:t>сумов</a:t>
            </a:r>
            <a:r>
              <a:rPr lang="ru-RU" sz="2000" dirty="0"/>
              <a:t>.</a:t>
            </a:r>
          </a:p>
        </p:txBody>
      </p:sp>
      <p:pic>
        <p:nvPicPr>
          <p:cNvPr id="20482" name="Picture 2" descr="Малиновое варенье: польза и вред"/>
          <p:cNvPicPr>
            <a:picLocks noGrp="1" noChangeAspect="1" noChangeArrowheads="1"/>
          </p:cNvPicPr>
          <p:nvPr>
            <p:ph sz="half" idx="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3" r="-442" b="5972"/>
          <a:stretch/>
        </p:blipFill>
        <p:spPr bwMode="auto">
          <a:xfrm>
            <a:off x="2945739" y="741234"/>
            <a:ext cx="2519308" cy="174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82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492443"/>
          </a:xfrm>
        </p:spPr>
        <p:txBody>
          <a:bodyPr/>
          <a:lstStyle/>
          <a:p>
            <a:r>
              <a:rPr lang="ru-RU" sz="1600" dirty="0" smtClean="0"/>
              <a:t>пять попугаев</a:t>
            </a:r>
          </a:p>
          <a:p>
            <a:r>
              <a:rPr lang="ru-RU" sz="1600" dirty="0"/>
              <a:t>ш</a:t>
            </a:r>
            <a:r>
              <a:rPr lang="ru-RU" sz="1600" dirty="0" smtClean="0"/>
              <a:t>есть мышек</a:t>
            </a:r>
            <a:endParaRPr lang="ru-RU" sz="1600" dirty="0"/>
          </a:p>
        </p:txBody>
      </p:sp>
      <p:pic>
        <p:nvPicPr>
          <p:cNvPr id="3076" name="Picture 4" descr="календарь покраснел: mihryutka — LiveJourna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49" y="443680"/>
            <a:ext cx="1190736" cy="109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15900" y="746315"/>
            <a:ext cx="2580513" cy="2462213"/>
          </a:xfrm>
        </p:spPr>
        <p:txBody>
          <a:bodyPr/>
          <a:lstStyle/>
          <a:p>
            <a:r>
              <a:rPr lang="ru-RU" sz="2000" dirty="0"/>
              <a:t>После числительных 5, 6… 20 имена существительные стоят в родительном падеже множественного числа.</a:t>
            </a:r>
          </a:p>
          <a:p>
            <a:endParaRPr lang="ru-RU" sz="2000" dirty="0"/>
          </a:p>
        </p:txBody>
      </p:sp>
      <p:pic>
        <p:nvPicPr>
          <p:cNvPr id="3078" name="Picture 6" descr="Цифры в картинках для детей — скачать и распечатать. Математика — Цифры.  «МААМ—картинки». Воспитателям детских садов, школьным учителям и педагогам  - Маам.р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1541391"/>
            <a:ext cx="2281499" cy="159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37072" y="751939"/>
            <a:ext cx="19508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емь мишек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осемь лягушек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7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4700" y="102424"/>
            <a:ext cx="3420347" cy="315471"/>
          </a:xfrm>
        </p:spPr>
        <p:txBody>
          <a:bodyPr/>
          <a:lstStyle/>
          <a:p>
            <a:r>
              <a:rPr lang="ru-RU" dirty="0" smtClean="0"/>
              <a:t>Запомните!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3" y="563068"/>
            <a:ext cx="5562211" cy="250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93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708025"/>
            <a:ext cx="5134621" cy="2123658"/>
          </a:xfrm>
        </p:spPr>
        <p:txBody>
          <a:bodyPr/>
          <a:lstStyle/>
          <a:p>
            <a:r>
              <a:rPr lang="ru-RU" b="1" dirty="0" smtClean="0"/>
              <a:t>Скажите </a:t>
            </a:r>
            <a:r>
              <a:rPr lang="ru-RU" b="1" dirty="0"/>
              <a:t>по образцу, что можно купить в продуктовом магазине. </a:t>
            </a:r>
            <a:r>
              <a:rPr lang="ru-RU" sz="1800" dirty="0"/>
              <a:t>Конфета — пять конфет (</a:t>
            </a:r>
            <a:r>
              <a:rPr lang="ru-RU" sz="1800" dirty="0" smtClean="0"/>
              <a:t>груша</a:t>
            </a:r>
            <a:r>
              <a:rPr lang="ru-RU" sz="1800" dirty="0"/>
              <a:t>, слива). </a:t>
            </a:r>
            <a:endParaRPr lang="ru-RU" sz="1800" dirty="0" smtClean="0"/>
          </a:p>
          <a:p>
            <a:r>
              <a:rPr lang="ru-RU" sz="1800" dirty="0" smtClean="0"/>
              <a:t>Булочка </a:t>
            </a:r>
            <a:r>
              <a:rPr lang="ru-RU" sz="1800" dirty="0"/>
              <a:t>— семь булочек (баночка майонеза, коробка конфет, сетка </a:t>
            </a:r>
            <a:r>
              <a:rPr lang="ru-RU" sz="1800" dirty="0" smtClean="0"/>
              <a:t>картошки</a:t>
            </a:r>
            <a:r>
              <a:rPr lang="ru-RU" sz="1800" dirty="0"/>
              <a:t>). </a:t>
            </a:r>
            <a:endParaRPr lang="ru-RU" sz="1800" dirty="0" smtClean="0"/>
          </a:p>
          <a:p>
            <a:r>
              <a:rPr lang="ru-RU" sz="1800" dirty="0" smtClean="0"/>
              <a:t>Шоколадка </a:t>
            </a:r>
            <a:r>
              <a:rPr lang="ru-RU" sz="1800" dirty="0"/>
              <a:t>— десять </a:t>
            </a:r>
            <a:r>
              <a:rPr lang="ru-RU" sz="1800" dirty="0" smtClean="0"/>
              <a:t>шоколадок </a:t>
            </a:r>
            <a:r>
              <a:rPr lang="ru-RU" sz="1800" dirty="0"/>
              <a:t>(банка, морковка, коробка печенья). Сум — двести </a:t>
            </a:r>
            <a:r>
              <a:rPr lang="ru-RU" sz="1800" dirty="0" err="1"/>
              <a:t>сумов</a:t>
            </a:r>
            <a:r>
              <a:rPr lang="ru-RU" sz="1800" dirty="0"/>
              <a:t> (грамм, килограмм, литр, метр, градус</a:t>
            </a:r>
            <a:r>
              <a:rPr lang="ru-RU" sz="1800" dirty="0" smtClean="0"/>
              <a:t>).</a:t>
            </a:r>
          </a:p>
          <a:p>
            <a:r>
              <a:rPr lang="ru-RU" sz="1800" dirty="0" smtClean="0"/>
              <a:t> </a:t>
            </a:r>
            <a:r>
              <a:rPr lang="ru-RU" sz="1800" dirty="0"/>
              <a:t>Яблоко — двадцать пять яблок (яйцо).</a:t>
            </a:r>
          </a:p>
        </p:txBody>
      </p:sp>
    </p:spTree>
    <p:extLst>
      <p:ext uri="{BB962C8B-B14F-4D97-AF65-F5344CB8AC3E}">
        <p14:creationId xmlns:p14="http://schemas.microsoft.com/office/powerpoint/2010/main" val="229174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Проверим!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5"/>
            <a:ext cx="5134621" cy="2492990"/>
          </a:xfrm>
        </p:spPr>
        <p:txBody>
          <a:bodyPr/>
          <a:lstStyle/>
          <a:p>
            <a:r>
              <a:rPr lang="ru-RU" sz="1800" dirty="0" smtClean="0"/>
              <a:t>Конфета </a:t>
            </a:r>
            <a:r>
              <a:rPr lang="ru-RU" sz="1800" dirty="0"/>
              <a:t>— пять </a:t>
            </a:r>
            <a:r>
              <a:rPr lang="ru-RU" sz="1800" dirty="0" smtClean="0"/>
              <a:t>конфет, пять </a:t>
            </a:r>
            <a:r>
              <a:rPr lang="ru-RU" sz="1800" dirty="0" smtClean="0"/>
              <a:t>груш, пять </a:t>
            </a:r>
            <a:r>
              <a:rPr lang="ru-RU" sz="1800" dirty="0" smtClean="0"/>
              <a:t>слив. </a:t>
            </a:r>
          </a:p>
          <a:p>
            <a:r>
              <a:rPr lang="ru-RU" sz="1800" dirty="0" smtClean="0"/>
              <a:t>Булочка </a:t>
            </a:r>
            <a:r>
              <a:rPr lang="ru-RU" sz="1800" dirty="0"/>
              <a:t>— семь </a:t>
            </a:r>
            <a:r>
              <a:rPr lang="ru-RU" sz="1800" dirty="0" smtClean="0"/>
              <a:t>булочек, баночек </a:t>
            </a:r>
            <a:r>
              <a:rPr lang="ru-RU" sz="1800" dirty="0"/>
              <a:t>майонеза, </a:t>
            </a:r>
            <a:r>
              <a:rPr lang="ru-RU" sz="1800" dirty="0" smtClean="0"/>
              <a:t>коробок </a:t>
            </a:r>
            <a:r>
              <a:rPr lang="ru-RU" sz="1800" dirty="0"/>
              <a:t>конфет, </a:t>
            </a:r>
            <a:r>
              <a:rPr lang="ru-RU" sz="1800" dirty="0" smtClean="0"/>
              <a:t>сеток картошки. </a:t>
            </a:r>
          </a:p>
          <a:p>
            <a:r>
              <a:rPr lang="ru-RU" sz="1800" dirty="0" smtClean="0"/>
              <a:t>Шоколадка </a:t>
            </a:r>
            <a:r>
              <a:rPr lang="ru-RU" sz="1800" dirty="0"/>
              <a:t>— десять </a:t>
            </a:r>
            <a:r>
              <a:rPr lang="ru-RU" sz="1800" dirty="0" smtClean="0"/>
              <a:t>шоколадок, банок, морковок, коробок печенья. </a:t>
            </a:r>
          </a:p>
          <a:p>
            <a:r>
              <a:rPr lang="ru-RU" sz="1800" dirty="0" smtClean="0"/>
              <a:t>Сум </a:t>
            </a:r>
            <a:r>
              <a:rPr lang="ru-RU" sz="1800" dirty="0"/>
              <a:t>— двести </a:t>
            </a:r>
            <a:r>
              <a:rPr lang="ru-RU" sz="1800" dirty="0" err="1" smtClean="0"/>
              <a:t>сумов</a:t>
            </a:r>
            <a:r>
              <a:rPr lang="ru-RU" sz="1800" dirty="0" smtClean="0"/>
              <a:t>, двести </a:t>
            </a:r>
            <a:r>
              <a:rPr lang="ru-RU" sz="1800" dirty="0" smtClean="0"/>
              <a:t>граммов, двести килограммов, двести литров, двести метров, двести градусов.</a:t>
            </a:r>
          </a:p>
          <a:p>
            <a:r>
              <a:rPr lang="ru-RU" sz="1800" dirty="0" smtClean="0"/>
              <a:t>Яблоко </a:t>
            </a:r>
            <a:r>
              <a:rPr lang="ru-RU" sz="1800" dirty="0"/>
              <a:t>— двадцать пять </a:t>
            </a:r>
            <a:r>
              <a:rPr lang="ru-RU" sz="1800" dirty="0" smtClean="0"/>
              <a:t>яблок, яиц.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78910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3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708025"/>
            <a:ext cx="5049769" cy="2339102"/>
          </a:xfrm>
        </p:spPr>
        <p:txBody>
          <a:bodyPr/>
          <a:lstStyle/>
          <a:p>
            <a:r>
              <a:rPr lang="ru-RU" b="1" dirty="0"/>
              <a:t>Прочитайте диалог «В магазине». Придумайте свои варианты. Используйте вежливые слова</a:t>
            </a:r>
            <a:r>
              <a:rPr lang="ru-RU" b="1" dirty="0" smtClean="0"/>
              <a:t>.</a:t>
            </a:r>
          </a:p>
          <a:p>
            <a:r>
              <a:rPr lang="ru-RU" sz="1600" dirty="0" smtClean="0"/>
              <a:t>— Слушаю </a:t>
            </a:r>
            <a:r>
              <a:rPr lang="ru-RU" sz="1600" dirty="0"/>
              <a:t>вас! </a:t>
            </a:r>
            <a:endParaRPr lang="ru-RU" sz="1600" dirty="0" smtClean="0"/>
          </a:p>
          <a:p>
            <a:r>
              <a:rPr lang="ru-RU" sz="1600" dirty="0" smtClean="0"/>
              <a:t>— </a:t>
            </a:r>
            <a:r>
              <a:rPr lang="ru-RU" sz="1600" dirty="0"/>
              <a:t>Мне нужно две булочки и одну упаковку сока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— У нас ещё есть свежие пряники. Они стоят пять тысяч </a:t>
            </a:r>
            <a:r>
              <a:rPr lang="ru-RU" sz="1600" dirty="0" err="1"/>
              <a:t>сумов</a:t>
            </a:r>
            <a:r>
              <a:rPr lang="ru-RU" sz="1600" dirty="0"/>
              <a:t> за килограмм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— Тогда </a:t>
            </a:r>
            <a:r>
              <a:rPr lang="ru-RU" sz="1600" dirty="0"/>
              <a:t>я возьму один килограмм пряников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— </a:t>
            </a:r>
            <a:r>
              <a:rPr lang="ru-RU" sz="1600" dirty="0"/>
              <a:t>С вас девять тысяч </a:t>
            </a:r>
            <a:r>
              <a:rPr lang="ru-RU" sz="1600" dirty="0" err="1"/>
              <a:t>сумов</a:t>
            </a:r>
            <a:r>
              <a:rPr lang="ru-RU" sz="1600" dirty="0"/>
              <a:t>. </a:t>
            </a:r>
            <a:endParaRPr lang="ru-RU" sz="1600" dirty="0" smtClean="0"/>
          </a:p>
          <a:p>
            <a:r>
              <a:rPr lang="ru-RU" sz="1600" dirty="0" smtClean="0"/>
              <a:t>— </a:t>
            </a:r>
            <a:r>
              <a:rPr lang="ru-RU" sz="1600" dirty="0"/>
              <a:t>Возьмите, пожалуйста. </a:t>
            </a:r>
            <a:endParaRPr lang="ru-RU" sz="1600" dirty="0" smtClean="0"/>
          </a:p>
          <a:p>
            <a:r>
              <a:rPr lang="ru-RU" sz="1600" dirty="0" smtClean="0"/>
              <a:t>— </a:t>
            </a:r>
            <a:r>
              <a:rPr lang="ru-RU" sz="1600" dirty="0"/>
              <a:t>Спасибо за покупку! Приходите ещё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0522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5"/>
            <a:ext cx="4935243" cy="2523768"/>
          </a:xfrm>
        </p:spPr>
        <p:txBody>
          <a:bodyPr/>
          <a:lstStyle/>
          <a:p>
            <a:pPr algn="just"/>
            <a:r>
              <a:rPr lang="ru-RU" b="1" dirty="0" smtClean="0"/>
              <a:t>Помогите </a:t>
            </a:r>
            <a:r>
              <a:rPr lang="ru-RU" b="1" dirty="0"/>
              <a:t>прочитать записки. Одну Малика дала Анвару, чтобы он купил продукты в магазине. Другую написал сам Анвар. </a:t>
            </a:r>
            <a:r>
              <a:rPr lang="ru-RU" b="1" dirty="0" smtClean="0"/>
              <a:t>Запишите</a:t>
            </a:r>
            <a:r>
              <a:rPr lang="ru-RU" b="1" dirty="0"/>
              <a:t>, вставляя окончания. </a:t>
            </a:r>
            <a:endParaRPr lang="ru-RU" b="1" dirty="0" smtClean="0"/>
          </a:p>
          <a:p>
            <a:pPr marL="342900" indent="-342900">
              <a:buAutoNum type="arabicParenR"/>
            </a:pPr>
            <a:r>
              <a:rPr lang="ru-RU" sz="1600" dirty="0" smtClean="0"/>
              <a:t>Пять </a:t>
            </a:r>
            <a:r>
              <a:rPr lang="ru-RU" sz="1600" dirty="0"/>
              <a:t>яблок..., </a:t>
            </a:r>
            <a:r>
              <a:rPr lang="ru-RU" sz="1600" dirty="0" err="1"/>
              <a:t>дв</a:t>
            </a:r>
            <a:r>
              <a:rPr lang="ru-RU" sz="1600" dirty="0"/>
              <a:t>... апельсин..., семь банан... . Шесть килограмм... </a:t>
            </a:r>
            <a:r>
              <a:rPr lang="ru-RU" sz="1600" dirty="0" err="1" smtClean="0"/>
              <a:t>картошк</a:t>
            </a:r>
            <a:r>
              <a:rPr lang="ru-RU" sz="1600" dirty="0"/>
              <a:t>..., пятьсот грамм... рис..., двести грамм... сметан... . </a:t>
            </a:r>
            <a:endParaRPr lang="ru-RU" sz="1600" dirty="0" smtClean="0"/>
          </a:p>
          <a:p>
            <a:pPr marL="342900" indent="-342900">
              <a:buAutoNum type="arabicParenR"/>
            </a:pPr>
            <a:r>
              <a:rPr lang="ru-RU" sz="1600" dirty="0" smtClean="0"/>
              <a:t>Яблоки </a:t>
            </a:r>
            <a:r>
              <a:rPr lang="ru-RU" sz="1600" dirty="0"/>
              <a:t>стоят тысяч... </a:t>
            </a:r>
            <a:r>
              <a:rPr lang="ru-RU" sz="1600" dirty="0" err="1"/>
              <a:t>сум</a:t>
            </a:r>
            <a:r>
              <a:rPr lang="ru-RU" sz="1600" dirty="0"/>
              <a:t>..., апельсины стоят две тысяч... </a:t>
            </a:r>
            <a:r>
              <a:rPr lang="ru-RU" sz="1600" dirty="0" err="1"/>
              <a:t>сум</a:t>
            </a:r>
            <a:r>
              <a:rPr lang="ru-RU" sz="1600" dirty="0"/>
              <a:t>..., бананы — пятнадцать тысяч... </a:t>
            </a:r>
            <a:r>
              <a:rPr lang="ru-RU" sz="1600" dirty="0" err="1"/>
              <a:t>сум</a:t>
            </a:r>
            <a:r>
              <a:rPr lang="ru-RU" sz="1600" dirty="0"/>
              <a:t>... . </a:t>
            </a:r>
            <a:r>
              <a:rPr lang="ru-RU" sz="1600" dirty="0" smtClean="0"/>
              <a:t>Картошка </a:t>
            </a:r>
            <a:r>
              <a:rPr lang="ru-RU" sz="1600" dirty="0"/>
              <a:t>стоит двенадцать тысяч... </a:t>
            </a:r>
            <a:r>
              <a:rPr lang="ru-RU" sz="1600" dirty="0" err="1"/>
              <a:t>сум</a:t>
            </a:r>
            <a:r>
              <a:rPr lang="ru-RU" sz="1600" dirty="0"/>
              <a:t>..., рис — три тысяч... </a:t>
            </a:r>
            <a:r>
              <a:rPr lang="ru-RU" sz="1600" dirty="0" err="1"/>
              <a:t>сум</a:t>
            </a:r>
            <a:r>
              <a:rPr lang="ru-RU" sz="1600" dirty="0"/>
              <a:t>..., сметана стоит </a:t>
            </a:r>
            <a:r>
              <a:rPr lang="ru-RU" sz="1600" dirty="0" err="1"/>
              <a:t>одн</a:t>
            </a:r>
            <a:r>
              <a:rPr lang="ru-RU" sz="1600" dirty="0"/>
              <a:t>... тысяч... </a:t>
            </a:r>
            <a:r>
              <a:rPr lang="ru-RU" sz="1600" dirty="0" err="1"/>
              <a:t>сум</a:t>
            </a:r>
            <a:r>
              <a:rPr lang="ru-RU" sz="1600" dirty="0"/>
              <a:t>... .</a:t>
            </a:r>
          </a:p>
        </p:txBody>
      </p:sp>
    </p:spTree>
    <p:extLst>
      <p:ext uri="{BB962C8B-B14F-4D97-AF65-F5344CB8AC3E}">
        <p14:creationId xmlns:p14="http://schemas.microsoft.com/office/powerpoint/2010/main" val="17169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654300" y="860425"/>
            <a:ext cx="3051810" cy="1723549"/>
          </a:xfrm>
        </p:spPr>
        <p:txBody>
          <a:bodyPr/>
          <a:lstStyle/>
          <a:p>
            <a:r>
              <a:rPr lang="ru-RU" sz="1600" dirty="0"/>
              <a:t>Пять </a:t>
            </a:r>
            <a:r>
              <a:rPr lang="ru-RU" sz="1600" dirty="0" smtClean="0"/>
              <a:t>яблок</a:t>
            </a:r>
            <a:endParaRPr lang="ru-RU" sz="1600" dirty="0" smtClean="0"/>
          </a:p>
          <a:p>
            <a:r>
              <a:rPr lang="ru-RU" sz="1600" dirty="0" smtClean="0"/>
              <a:t>Дв</a:t>
            </a:r>
            <a:r>
              <a:rPr lang="ru-RU" sz="1600" dirty="0"/>
              <a:t>а</a:t>
            </a:r>
            <a:r>
              <a:rPr lang="ru-RU" sz="1600" dirty="0" smtClean="0"/>
              <a:t> апельсин</a:t>
            </a:r>
            <a:r>
              <a:rPr lang="ru-RU" sz="1600" dirty="0"/>
              <a:t>а</a:t>
            </a:r>
            <a:r>
              <a:rPr lang="ru-RU" sz="1600" dirty="0" smtClean="0"/>
              <a:t> </a:t>
            </a:r>
          </a:p>
          <a:p>
            <a:r>
              <a:rPr lang="ru-RU" sz="1600" dirty="0"/>
              <a:t>С</a:t>
            </a:r>
            <a:r>
              <a:rPr lang="ru-RU" sz="1600" dirty="0" smtClean="0"/>
              <a:t>емь </a:t>
            </a:r>
            <a:r>
              <a:rPr lang="ru-RU" sz="1600" dirty="0" smtClean="0"/>
              <a:t>бананов </a:t>
            </a:r>
            <a:endParaRPr lang="ru-RU" sz="1600" dirty="0" smtClean="0"/>
          </a:p>
          <a:p>
            <a:r>
              <a:rPr lang="ru-RU" sz="1600" dirty="0" smtClean="0"/>
              <a:t>Шесть килограммов картошк</a:t>
            </a:r>
            <a:r>
              <a:rPr lang="ru-RU" sz="1600" dirty="0"/>
              <a:t>и</a:t>
            </a:r>
            <a:r>
              <a:rPr lang="ru-RU" sz="1600" dirty="0" smtClean="0"/>
              <a:t> Пятьсот граммов рис</a:t>
            </a:r>
            <a:r>
              <a:rPr lang="ru-RU" sz="1600" dirty="0"/>
              <a:t>а</a:t>
            </a:r>
            <a:r>
              <a:rPr lang="ru-RU" sz="1600" dirty="0" smtClean="0"/>
              <a:t> </a:t>
            </a:r>
          </a:p>
          <a:p>
            <a:r>
              <a:rPr lang="ru-RU" sz="1600" dirty="0"/>
              <a:t>Д</a:t>
            </a:r>
            <a:r>
              <a:rPr lang="ru-RU" sz="1600" dirty="0" smtClean="0"/>
              <a:t>вести граммов </a:t>
            </a:r>
            <a:r>
              <a:rPr lang="ru-RU" sz="1600" dirty="0" smtClean="0"/>
              <a:t>сметаны</a:t>
            </a:r>
            <a:endParaRPr lang="ru-RU" sz="1600" dirty="0"/>
          </a:p>
          <a:p>
            <a:endParaRPr lang="ru-RU" sz="1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15901" y="772664"/>
            <a:ext cx="2286000" cy="1846659"/>
          </a:xfrm>
        </p:spPr>
        <p:txBody>
          <a:bodyPr/>
          <a:lstStyle/>
          <a:p>
            <a:r>
              <a:rPr lang="ru-RU" sz="2000" i="1" dirty="0" smtClean="0"/>
              <a:t>яблоки – 5 шт.</a:t>
            </a:r>
          </a:p>
          <a:p>
            <a:r>
              <a:rPr lang="ru-RU" sz="2000" i="1" dirty="0"/>
              <a:t>а</a:t>
            </a:r>
            <a:r>
              <a:rPr lang="ru-RU" sz="2000" i="1" dirty="0" smtClean="0"/>
              <a:t>пельсины – 2</a:t>
            </a:r>
          </a:p>
          <a:p>
            <a:r>
              <a:rPr lang="ru-RU" sz="2000" i="1" dirty="0" smtClean="0"/>
              <a:t>бананы – 7</a:t>
            </a:r>
          </a:p>
          <a:p>
            <a:r>
              <a:rPr lang="ru-RU" sz="2000" i="1" dirty="0"/>
              <a:t>к</a:t>
            </a:r>
            <a:r>
              <a:rPr lang="ru-RU" sz="2000" i="1" dirty="0" smtClean="0"/>
              <a:t>артошка – 6 кг</a:t>
            </a:r>
          </a:p>
          <a:p>
            <a:r>
              <a:rPr lang="ru-RU" sz="2000" i="1" dirty="0" smtClean="0"/>
              <a:t>рис – 500гр</a:t>
            </a:r>
          </a:p>
          <a:p>
            <a:r>
              <a:rPr lang="ru-RU" sz="2000" i="1" dirty="0" smtClean="0"/>
              <a:t>сметана – 200гр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124364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Библиотека Александрии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708025"/>
            <a:ext cx="2362200" cy="2215991"/>
          </a:xfrm>
        </p:spPr>
        <p:txBody>
          <a:bodyPr/>
          <a:lstStyle/>
          <a:p>
            <a:r>
              <a:rPr lang="ru-RU" sz="1600" dirty="0"/>
              <a:t>Самая знаменитая библиотека была в городе Александрия Египетская. Здесь переписывали и хранили стихи знаменитых поэтов, труды великих философов. </a:t>
            </a:r>
          </a:p>
        </p:txBody>
      </p:sp>
      <p:pic>
        <p:nvPicPr>
          <p:cNvPr id="1026" name="Picture 2" descr="Александрийская библиотека: сокровищница мудрости, уничтоженная по глуп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708025"/>
            <a:ext cx="3276600" cy="223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2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1723549"/>
          </a:xfrm>
        </p:spPr>
        <p:txBody>
          <a:bodyPr/>
          <a:lstStyle/>
          <a:p>
            <a:r>
              <a:rPr lang="ru-RU" sz="1600" i="1" dirty="0" smtClean="0"/>
              <a:t>Яблоки – 1000 </a:t>
            </a:r>
            <a:r>
              <a:rPr lang="ru-RU" sz="1600" i="1" dirty="0" err="1" smtClean="0"/>
              <a:t>сум</a:t>
            </a:r>
            <a:r>
              <a:rPr lang="ru-RU" sz="1600" i="1" dirty="0" smtClean="0"/>
              <a:t> </a:t>
            </a:r>
            <a:r>
              <a:rPr lang="ru-RU" sz="1600" i="1" dirty="0"/>
              <a:t>апельсины </a:t>
            </a:r>
            <a:r>
              <a:rPr lang="ru-RU" sz="1600" i="1" dirty="0" smtClean="0"/>
              <a:t>- 2000 </a:t>
            </a:r>
            <a:r>
              <a:rPr lang="ru-RU" sz="1600" i="1" dirty="0" err="1" smtClean="0"/>
              <a:t>сум</a:t>
            </a:r>
            <a:r>
              <a:rPr lang="ru-RU" sz="1600" i="1" dirty="0" smtClean="0"/>
              <a:t> </a:t>
            </a:r>
            <a:r>
              <a:rPr lang="ru-RU" sz="1600" i="1" dirty="0"/>
              <a:t>бананы </a:t>
            </a:r>
            <a:r>
              <a:rPr lang="ru-RU" sz="1600" i="1" dirty="0" smtClean="0"/>
              <a:t>– 15000 </a:t>
            </a:r>
            <a:r>
              <a:rPr lang="ru-RU" sz="1600" i="1" dirty="0" err="1" smtClean="0"/>
              <a:t>сум</a:t>
            </a:r>
            <a:r>
              <a:rPr lang="ru-RU" sz="1600" i="1" dirty="0" smtClean="0"/>
              <a:t> </a:t>
            </a:r>
            <a:r>
              <a:rPr lang="ru-RU" sz="1600" i="1" dirty="0" smtClean="0"/>
              <a:t>Картошка - 12000 </a:t>
            </a:r>
            <a:r>
              <a:rPr lang="ru-RU" sz="1600" i="1" dirty="0" err="1" smtClean="0"/>
              <a:t>сум</a:t>
            </a:r>
            <a:endParaRPr lang="ru-RU" sz="1600" i="1" dirty="0" smtClean="0"/>
          </a:p>
          <a:p>
            <a:r>
              <a:rPr lang="ru-RU" sz="1600" i="1" dirty="0" smtClean="0"/>
              <a:t>рис - 3000 </a:t>
            </a:r>
            <a:r>
              <a:rPr lang="ru-RU" sz="1600" i="1" dirty="0" err="1" smtClean="0"/>
              <a:t>сум</a:t>
            </a:r>
            <a:endParaRPr lang="ru-RU" sz="1600" i="1" dirty="0" smtClean="0"/>
          </a:p>
          <a:p>
            <a:r>
              <a:rPr lang="ru-RU" sz="1600" i="1" dirty="0" smtClean="0"/>
              <a:t>сметана – 1000 </a:t>
            </a:r>
            <a:r>
              <a:rPr lang="ru-RU" sz="1600" i="1" dirty="0" err="1" smtClean="0"/>
              <a:t>сум</a:t>
            </a:r>
            <a:r>
              <a:rPr lang="ru-RU" sz="1600" i="1" dirty="0" smtClean="0"/>
              <a:t> </a:t>
            </a:r>
            <a:endParaRPr lang="ru-RU" sz="1600" i="1" dirty="0"/>
          </a:p>
          <a:p>
            <a:endParaRPr lang="ru-RU" sz="1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654301" y="746315"/>
            <a:ext cx="2895600" cy="2154436"/>
          </a:xfrm>
        </p:spPr>
        <p:txBody>
          <a:bodyPr/>
          <a:lstStyle/>
          <a:p>
            <a:r>
              <a:rPr lang="ru-RU" sz="1600" dirty="0"/>
              <a:t>Яблоки стоят </a:t>
            </a:r>
            <a:r>
              <a:rPr lang="ru-RU" sz="1600" dirty="0" smtClean="0"/>
              <a:t>тысяч</a:t>
            </a:r>
            <a:r>
              <a:rPr lang="ru-RU" sz="1600" dirty="0"/>
              <a:t>а</a:t>
            </a:r>
            <a:r>
              <a:rPr lang="ru-RU" sz="1600" dirty="0" smtClean="0"/>
              <a:t> </a:t>
            </a:r>
            <a:r>
              <a:rPr lang="ru-RU" sz="1600" dirty="0" err="1" smtClean="0"/>
              <a:t>сум</a:t>
            </a:r>
            <a:r>
              <a:rPr lang="ru-RU" sz="1600" dirty="0" smtClean="0"/>
              <a:t>, </a:t>
            </a:r>
            <a:r>
              <a:rPr lang="ru-RU" sz="1600" dirty="0"/>
              <a:t>апельсины стоят две </a:t>
            </a:r>
            <a:r>
              <a:rPr lang="ru-RU" sz="1600" dirty="0" smtClean="0"/>
              <a:t>тысяч</a:t>
            </a:r>
            <a:r>
              <a:rPr lang="ru-RU" sz="1600" dirty="0"/>
              <a:t>и</a:t>
            </a:r>
            <a:r>
              <a:rPr lang="ru-RU" sz="1600" dirty="0" smtClean="0"/>
              <a:t> </a:t>
            </a:r>
            <a:r>
              <a:rPr lang="ru-RU" sz="1600" dirty="0" err="1" smtClean="0"/>
              <a:t>сумов</a:t>
            </a:r>
            <a:r>
              <a:rPr lang="ru-RU" sz="1600" dirty="0" smtClean="0"/>
              <a:t>, </a:t>
            </a:r>
            <a:r>
              <a:rPr lang="ru-RU" sz="1600" dirty="0"/>
              <a:t>бананы — пятнадцать </a:t>
            </a:r>
            <a:r>
              <a:rPr lang="ru-RU" sz="1600" dirty="0" smtClean="0"/>
              <a:t>тысяч </a:t>
            </a:r>
            <a:r>
              <a:rPr lang="ru-RU" sz="1600" dirty="0" err="1" smtClean="0"/>
              <a:t>сумов</a:t>
            </a:r>
            <a:r>
              <a:rPr lang="ru-RU" sz="1600" dirty="0" smtClean="0"/>
              <a:t>.</a:t>
            </a:r>
            <a:endParaRPr lang="ru-RU" sz="1600" dirty="0" smtClean="0"/>
          </a:p>
          <a:p>
            <a:r>
              <a:rPr lang="ru-RU" sz="1600" dirty="0" smtClean="0"/>
              <a:t>Картошка </a:t>
            </a:r>
            <a:r>
              <a:rPr lang="ru-RU" sz="1600" dirty="0"/>
              <a:t>стоит двенадцать </a:t>
            </a:r>
            <a:r>
              <a:rPr lang="ru-RU" sz="1600" dirty="0" smtClean="0"/>
              <a:t>тысяч </a:t>
            </a:r>
            <a:r>
              <a:rPr lang="ru-RU" sz="1600" dirty="0" err="1" smtClean="0"/>
              <a:t>сумов</a:t>
            </a:r>
            <a:r>
              <a:rPr lang="ru-RU" sz="1600" dirty="0" smtClean="0"/>
              <a:t>, </a:t>
            </a:r>
            <a:r>
              <a:rPr lang="ru-RU" sz="1600" dirty="0"/>
              <a:t>рис — три </a:t>
            </a:r>
            <a:r>
              <a:rPr lang="ru-RU" sz="1600" dirty="0" smtClean="0"/>
              <a:t>тысячи </a:t>
            </a:r>
            <a:r>
              <a:rPr lang="ru-RU" sz="1600" dirty="0" err="1" smtClean="0"/>
              <a:t>сумов</a:t>
            </a:r>
            <a:r>
              <a:rPr lang="ru-RU" sz="1600" dirty="0" smtClean="0"/>
              <a:t>, </a:t>
            </a:r>
            <a:r>
              <a:rPr lang="ru-RU" sz="1600" dirty="0"/>
              <a:t>сметана стоит </a:t>
            </a:r>
            <a:r>
              <a:rPr lang="ru-RU" sz="1600" dirty="0" smtClean="0"/>
              <a:t>одна тысяча </a:t>
            </a:r>
            <a:r>
              <a:rPr lang="ru-RU" sz="1600" dirty="0" err="1" smtClean="0"/>
              <a:t>сум</a:t>
            </a:r>
            <a:r>
              <a:rPr lang="ru-RU" sz="1600" dirty="0" smtClean="0"/>
              <a:t>.</a:t>
            </a:r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315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899" y="741234"/>
            <a:ext cx="4724401" cy="211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7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555625"/>
            <a:ext cx="3051810" cy="3453122"/>
          </a:xfrm>
        </p:spPr>
        <p:txBody>
          <a:bodyPr/>
          <a:lstStyle/>
          <a:p>
            <a:r>
              <a:rPr lang="ru-RU" b="1" dirty="0"/>
              <a:t>Прочитайте диалог, придумайте свои </a:t>
            </a:r>
            <a:r>
              <a:rPr lang="ru-RU" b="1" dirty="0" smtClean="0"/>
              <a:t>варианты</a:t>
            </a:r>
          </a:p>
          <a:p>
            <a:r>
              <a:rPr lang="ru-RU" sz="1600" dirty="0"/>
              <a:t>— Скажите, пожалуйста, который час. </a:t>
            </a:r>
            <a:endParaRPr lang="ru-RU" sz="1600" dirty="0" smtClean="0"/>
          </a:p>
          <a:p>
            <a:r>
              <a:rPr lang="ru-RU" sz="1600" dirty="0" smtClean="0"/>
              <a:t>— </a:t>
            </a:r>
            <a:r>
              <a:rPr lang="ru-RU" sz="1600" dirty="0"/>
              <a:t>Сейчас пять часов двадцать минут. Вы </a:t>
            </a:r>
            <a:r>
              <a:rPr lang="ru-RU" sz="1600" dirty="0" smtClean="0"/>
              <a:t>спешите?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— Да, мне нужно купить десять яиц. Я буду печь торт. </a:t>
            </a:r>
            <a:endParaRPr lang="ru-RU" sz="1600" dirty="0" smtClean="0"/>
          </a:p>
          <a:p>
            <a:r>
              <a:rPr lang="ru-RU" sz="1600" dirty="0" smtClean="0"/>
              <a:t>— </a:t>
            </a:r>
            <a:r>
              <a:rPr lang="ru-RU" sz="1600" dirty="0"/>
              <a:t>Магазин закрывается в восемь часов. Вы ещё успеете.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3"/>
          </p:nvPr>
        </p:nvPicPr>
        <p:blipFill rotWithShape="1">
          <a:blip r:embed="rId2"/>
          <a:srcRect t="2955" r="166"/>
          <a:stretch/>
        </p:blipFill>
        <p:spPr>
          <a:xfrm>
            <a:off x="3415060" y="741234"/>
            <a:ext cx="2134840" cy="171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70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29" y="698640"/>
            <a:ext cx="5345671" cy="223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2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4025" y="102424"/>
            <a:ext cx="3741022" cy="315471"/>
          </a:xfrm>
        </p:spPr>
        <p:txBody>
          <a:bodyPr/>
          <a:lstStyle/>
          <a:p>
            <a:r>
              <a:rPr lang="ru-RU" dirty="0" smtClean="0"/>
              <a:t>Скороговорки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5109210" cy="1908215"/>
          </a:xfrm>
        </p:spPr>
        <p:txBody>
          <a:bodyPr/>
          <a:lstStyle/>
          <a:p>
            <a:r>
              <a:rPr lang="ru-RU" sz="1600" dirty="0"/>
              <a:t>Три корабля лавировали, лавировали, да и не вылавировали.</a:t>
            </a:r>
          </a:p>
          <a:p>
            <a:r>
              <a:rPr lang="ru-RU" sz="1600" dirty="0"/>
              <a:t>Трое трубачей трубили в трубы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У четырёх черепах по четыре </a:t>
            </a:r>
            <a:r>
              <a:rPr lang="ru-RU" sz="1600" dirty="0" err="1" smtClean="0"/>
              <a:t>черепашонка</a:t>
            </a:r>
            <a:r>
              <a:rPr lang="ru-RU" sz="1600" dirty="0" smtClean="0"/>
              <a:t>.</a:t>
            </a:r>
          </a:p>
          <a:p>
            <a:endParaRPr lang="ru-RU" dirty="0"/>
          </a:p>
        </p:txBody>
      </p:sp>
      <p:pic>
        <p:nvPicPr>
          <p:cNvPr id="21506" name="Picture 2" descr="Четыре чёрненьких чумазеньких чертёнка (Олег Маляренко) / Проза.р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797916"/>
            <a:ext cx="1279525" cy="126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Корабли лавировали, лавировали, да не вылавировали. - 18 Октября 2012 -  Театральная сту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1795312"/>
            <a:ext cx="1814115" cy="128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17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" y="102424"/>
            <a:ext cx="5638800" cy="276999"/>
          </a:xfrm>
        </p:spPr>
        <p:txBody>
          <a:bodyPr/>
          <a:lstStyle/>
          <a:p>
            <a:r>
              <a:rPr lang="ru-RU" sz="1800" dirty="0" smtClean="0"/>
              <a:t>Задание для самостоятельного выполнения 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977900" y="860425"/>
            <a:ext cx="4114800" cy="615553"/>
          </a:xfrm>
        </p:spPr>
        <p:txBody>
          <a:bodyPr/>
          <a:lstStyle/>
          <a:p>
            <a:pPr algn="ctr"/>
            <a:r>
              <a:rPr lang="ru-RU" sz="2000" dirty="0" smtClean="0"/>
              <a:t>Выполнить упражнения 7,  8 </a:t>
            </a:r>
          </a:p>
          <a:p>
            <a:pPr algn="ctr"/>
            <a:r>
              <a:rPr lang="ru-RU" sz="2000" dirty="0" smtClean="0"/>
              <a:t>на странице 87</a:t>
            </a:r>
            <a:endParaRPr lang="ru-RU" sz="2000" dirty="0"/>
          </a:p>
        </p:txBody>
      </p:sp>
      <p:pic>
        <p:nvPicPr>
          <p:cNvPr id="23554" name="Picture 2" descr="Материалы для проведения недели математики (рисунки из цифр и  геометрических фигур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983187"/>
            <a:ext cx="1143000" cy="19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На что похожа цифра 4 в картинках: на что похожи цифры картинки для детей  1,2,3,4,5 летAmelica – Презентация по математике на тему «Число и цифра 4».  — ашаж.рф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1840337"/>
            <a:ext cx="914400" cy="108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Математика: раскраска 10 - из книги Математика детя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1709312"/>
            <a:ext cx="1066800" cy="122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51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555625"/>
            <a:ext cx="2667000" cy="2277547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1800" dirty="0"/>
              <a:t>«Египет — мастерская книг</a:t>
            </a:r>
            <a:r>
              <a:rPr lang="ru-RU" sz="1600" dirty="0"/>
              <a:t>»,— говорили читатели. В книжных мастерских хозяин диктовал, а несколько грамотных рабов </a:t>
            </a:r>
            <a:r>
              <a:rPr lang="ru-RU" sz="1600" dirty="0" smtClean="0"/>
              <a:t>переписывали </a:t>
            </a:r>
            <a:r>
              <a:rPr lang="ru-RU" sz="1600" dirty="0"/>
              <a:t>текст. Потом истории Геродота или поэмы Гомера несли в библиотеку царя Египта. </a:t>
            </a:r>
          </a:p>
        </p:txBody>
      </p:sp>
      <p:pic>
        <p:nvPicPr>
          <p:cNvPr id="2050" name="Picture 2" descr="Александрийская библиотека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51" y="746125"/>
            <a:ext cx="2332895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09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631825"/>
            <a:ext cx="2580513" cy="2699813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1400" dirty="0"/>
              <a:t>Правитель Александрии приказал проверять все корабли из городов Греции и Азии. Если у </a:t>
            </a:r>
            <a:r>
              <a:rPr lang="ru-RU" sz="1400" dirty="0" smtClean="0"/>
              <a:t>путешественника </a:t>
            </a:r>
            <a:r>
              <a:rPr lang="ru-RU" sz="1400" dirty="0"/>
              <a:t>была книга, её переписывали. Копию текста оставляли в городе великого Александра. 700 тысяч книг разных авторов было в библиотеке. А список всех книжек составлял 120 томов! </a:t>
            </a:r>
          </a:p>
        </p:txBody>
      </p:sp>
      <p:pic>
        <p:nvPicPr>
          <p:cNvPr id="3074" name="Picture 2" descr="Александрийская библиотека. Эллинистическая эпоха - online presentation"/>
          <p:cNvPicPr>
            <a:picLocks noGrp="1" noChangeAspect="1" noChangeArrowheads="1"/>
          </p:cNvPicPr>
          <p:nvPr>
            <p:ph sz="half" idx="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4" t="27048" r="5909" b="7264"/>
          <a:stretch/>
        </p:blipFill>
        <p:spPr bwMode="auto">
          <a:xfrm>
            <a:off x="2908043" y="799802"/>
            <a:ext cx="2743200" cy="180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66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555625"/>
            <a:ext cx="2753487" cy="2708434"/>
          </a:xfrm>
        </p:spPr>
        <p:txBody>
          <a:bodyPr/>
          <a:lstStyle/>
          <a:p>
            <a:r>
              <a:rPr lang="ru-RU" sz="1600" dirty="0" smtClean="0"/>
              <a:t> Так весь мир узнал «Звёздные таблицы» великого астронома. Библиотека </a:t>
            </a:r>
            <a:r>
              <a:rPr lang="ru-RU" sz="1600" dirty="0"/>
              <a:t>Александрии погибла много лет назад, </a:t>
            </a:r>
            <a:endParaRPr lang="ru-RU" sz="1600" dirty="0" smtClean="0"/>
          </a:p>
          <a:p>
            <a:r>
              <a:rPr lang="ru-RU" sz="1600" dirty="0" smtClean="0"/>
              <a:t>но </a:t>
            </a:r>
            <a:r>
              <a:rPr lang="ru-RU" sz="1600" dirty="0"/>
              <a:t>в 2002 году здесь построили новую современную Библиотеку Александрина. Города всего мира подарили ей книги.</a:t>
            </a:r>
          </a:p>
          <a:p>
            <a:endParaRPr lang="ru-RU" sz="1600" dirty="0"/>
          </a:p>
        </p:txBody>
      </p:sp>
      <p:pic>
        <p:nvPicPr>
          <p:cNvPr id="4098" name="Picture 2" descr="Штурманская улыбка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387" y="631825"/>
            <a:ext cx="2658347" cy="187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29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Интервью Анвара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555625"/>
            <a:ext cx="2580513" cy="2776013"/>
          </a:xfrm>
        </p:spPr>
        <p:txBody>
          <a:bodyPr/>
          <a:lstStyle/>
          <a:p>
            <a:r>
              <a:rPr lang="ru-RU" sz="1400" dirty="0"/>
              <a:t>— У вас есть </a:t>
            </a:r>
            <a:r>
              <a:rPr lang="ru-RU" sz="1400" dirty="0" smtClean="0"/>
              <a:t>хороший </a:t>
            </a:r>
            <a:r>
              <a:rPr lang="ru-RU" sz="1400" dirty="0"/>
              <a:t>спортивный велосипед? </a:t>
            </a:r>
            <a:endParaRPr lang="ru-RU" sz="1400" dirty="0" smtClean="0"/>
          </a:p>
          <a:p>
            <a:r>
              <a:rPr lang="ru-RU" sz="1400" dirty="0" smtClean="0"/>
              <a:t>— </a:t>
            </a:r>
            <a:r>
              <a:rPr lang="ru-RU" sz="1400" dirty="0"/>
              <a:t>Здесь все велосипеды </a:t>
            </a:r>
            <a:r>
              <a:rPr lang="ru-RU" sz="1400" dirty="0" smtClean="0"/>
              <a:t>хорошие.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— Мы участвуем в веломарафоне. Нам нужно купить два спортивных велосипеда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— Вот </a:t>
            </a:r>
            <a:r>
              <a:rPr lang="ru-RU" sz="1400" dirty="0" smtClean="0"/>
              <a:t>ваш </a:t>
            </a:r>
            <a:r>
              <a:rPr lang="ru-RU" sz="1400" dirty="0"/>
              <a:t>чек. Спасибо за покупку. А это вам две фирменные бейсболки в подарок.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3"/>
          </p:nvPr>
        </p:nvPicPr>
        <p:blipFill>
          <a:blip r:embed="rId2"/>
          <a:stretch>
            <a:fillRect/>
          </a:stretch>
        </p:blipFill>
        <p:spPr>
          <a:xfrm>
            <a:off x="2635831" y="708025"/>
            <a:ext cx="2890117" cy="209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3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1548</TotalTime>
  <Words>1881</Words>
  <Application>Microsoft Office PowerPoint</Application>
  <PresentationFormat>Произвольный</PresentationFormat>
  <Paragraphs>222</Paragraphs>
  <Slides>55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8" baseType="lpstr">
      <vt:lpstr>Arial</vt:lpstr>
      <vt:lpstr>Calibri</vt:lpstr>
      <vt:lpstr>Office Theme</vt:lpstr>
      <vt:lpstr> Русский язык</vt:lpstr>
      <vt:lpstr>Сегодня на уроке мы </vt:lpstr>
      <vt:lpstr>Школьная библиотека</vt:lpstr>
      <vt:lpstr>Упражнение 7(стр. 78)</vt:lpstr>
      <vt:lpstr>Библиотека Александрии</vt:lpstr>
      <vt:lpstr>Презентация PowerPoint</vt:lpstr>
      <vt:lpstr>Презентация PowerPoint</vt:lpstr>
      <vt:lpstr>Презентация PowerPoint</vt:lpstr>
      <vt:lpstr>Интервью Анвара</vt:lpstr>
      <vt:lpstr>Презентация PowerPoint</vt:lpstr>
      <vt:lpstr>Имя числительное (son)</vt:lpstr>
      <vt:lpstr>Посчитаем!</vt:lpstr>
      <vt:lpstr>Презентация PowerPoint</vt:lpstr>
      <vt:lpstr>Имя числительное (son)</vt:lpstr>
      <vt:lpstr>Имя числительное (son)</vt:lpstr>
      <vt:lpstr>Презентация PowerPoint</vt:lpstr>
      <vt:lpstr>Презентация PowerPoint</vt:lpstr>
      <vt:lpstr>Как посчитать предметы</vt:lpstr>
      <vt:lpstr>Упражнение 1</vt:lpstr>
      <vt:lpstr>Упражнение 2</vt:lpstr>
      <vt:lpstr>Упражнение 3</vt:lpstr>
      <vt:lpstr>Презентация PowerPoint</vt:lpstr>
      <vt:lpstr>Упражнение 3</vt:lpstr>
      <vt:lpstr>Упражнение 4</vt:lpstr>
      <vt:lpstr>Упражнение 4</vt:lpstr>
      <vt:lpstr>Упражнение 4</vt:lpstr>
      <vt:lpstr>Упражнение 4</vt:lpstr>
      <vt:lpstr>Упражнение 6</vt:lpstr>
      <vt:lpstr>Отгадайте загадку</vt:lpstr>
      <vt:lpstr>Презентация PowerPoint</vt:lpstr>
      <vt:lpstr>Упражнение 5</vt:lpstr>
      <vt:lpstr>Упражнение 5</vt:lpstr>
      <vt:lpstr>      Задание  Упражнение 7  стр.82 Прочитать стихотворение Усачёва. Выучить пословицы, отгадать загадки.</vt:lpstr>
      <vt:lpstr> Русский язык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супермаркете</vt:lpstr>
      <vt:lpstr>Презентация PowerPoint</vt:lpstr>
      <vt:lpstr>Презентация PowerPoint</vt:lpstr>
      <vt:lpstr>Запомните!</vt:lpstr>
      <vt:lpstr>Упражнение 2</vt:lpstr>
      <vt:lpstr>Проверим!</vt:lpstr>
      <vt:lpstr>Упражнение 3</vt:lpstr>
      <vt:lpstr>Упражнение 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Скороговорки </vt:lpstr>
      <vt:lpstr>Задание для самостоятельного выполнения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cp:lastModifiedBy>Учетная запись Майкрософт</cp:lastModifiedBy>
  <cp:revision>167</cp:revision>
  <dcterms:created xsi:type="dcterms:W3CDTF">2020-04-13T08:06:06Z</dcterms:created>
  <dcterms:modified xsi:type="dcterms:W3CDTF">2020-11-19T09:40:21Z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