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266" r:id="rId2"/>
    <p:sldId id="265" r:id="rId3"/>
    <p:sldId id="511" r:id="rId4"/>
    <p:sldId id="528" r:id="rId5"/>
    <p:sldId id="547" r:id="rId6"/>
    <p:sldId id="529" r:id="rId7"/>
    <p:sldId id="530" r:id="rId8"/>
    <p:sldId id="532" r:id="rId9"/>
    <p:sldId id="533" r:id="rId10"/>
    <p:sldId id="534" r:id="rId11"/>
    <p:sldId id="535" r:id="rId12"/>
    <p:sldId id="536" r:id="rId13"/>
    <p:sldId id="478" r:id="rId14"/>
    <p:sldId id="541" r:id="rId15"/>
    <p:sldId id="513" r:id="rId16"/>
    <p:sldId id="540" r:id="rId17"/>
    <p:sldId id="537" r:id="rId18"/>
    <p:sldId id="538" r:id="rId19"/>
    <p:sldId id="516" r:id="rId20"/>
    <p:sldId id="539" r:id="rId21"/>
    <p:sldId id="500" r:id="rId22"/>
    <p:sldId id="531" r:id="rId23"/>
    <p:sldId id="472" r:id="rId24"/>
    <p:sldId id="548" r:id="rId25"/>
    <p:sldId id="485" r:id="rId26"/>
    <p:sldId id="545" r:id="rId27"/>
    <p:sldId id="543" r:id="rId28"/>
    <p:sldId id="544" r:id="rId29"/>
    <p:sldId id="546" r:id="rId30"/>
    <p:sldId id="549" r:id="rId31"/>
    <p:sldId id="542" r:id="rId32"/>
    <p:sldId id="556" r:id="rId33"/>
    <p:sldId id="551" r:id="rId34"/>
    <p:sldId id="550" r:id="rId35"/>
    <p:sldId id="557" r:id="rId36"/>
    <p:sldId id="572" r:id="rId37"/>
    <p:sldId id="569" r:id="rId38"/>
    <p:sldId id="570" r:id="rId39"/>
    <p:sldId id="571" r:id="rId40"/>
    <p:sldId id="573" r:id="rId41"/>
    <p:sldId id="558" r:id="rId42"/>
    <p:sldId id="559" r:id="rId43"/>
    <p:sldId id="561" r:id="rId44"/>
    <p:sldId id="560" r:id="rId45"/>
    <p:sldId id="523" r:id="rId46"/>
    <p:sldId id="562" r:id="rId47"/>
    <p:sldId id="563" r:id="rId48"/>
    <p:sldId id="564" r:id="rId49"/>
    <p:sldId id="565" r:id="rId50"/>
    <p:sldId id="566" r:id="rId51"/>
    <p:sldId id="567" r:id="rId52"/>
    <p:sldId id="568" r:id="rId53"/>
    <p:sldId id="554" r:id="rId54"/>
    <p:sldId id="555" r:id="rId55"/>
    <p:sldId id="498" r:id="rId5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5" autoAdjust="0"/>
  </p:normalViewPr>
  <p:slideViewPr>
    <p:cSldViewPr>
      <p:cViewPr varScale="1">
        <p:scale>
          <a:sx n="136" d="100"/>
          <a:sy n="136" d="100"/>
        </p:scale>
        <p:origin x="85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095" y="1393825"/>
            <a:ext cx="3367004" cy="1552982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Тема:  </a:t>
            </a:r>
            <a:r>
              <a:rPr lang="ru-RU" sz="2000" b="1" spc="-20" dirty="0">
                <a:solidFill>
                  <a:srgbClr val="2365C7"/>
                </a:solidFill>
                <a:latin typeface="Arial"/>
                <a:cs typeface="Arial"/>
              </a:rPr>
              <a:t>Кому сколько лет</a:t>
            </a:r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?</a:t>
            </a:r>
          </a:p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(</a:t>
            </a:r>
            <a:r>
              <a:rPr lang="ru-RU" sz="2000" b="1" spc="-20" dirty="0">
                <a:solidFill>
                  <a:srgbClr val="2365C7"/>
                </a:solidFill>
                <a:latin typeface="Arial"/>
                <a:cs typeface="Arial"/>
              </a:rPr>
              <a:t>Имена существительные в дательном падеже)</a:t>
            </a:r>
          </a:p>
          <a:p>
            <a:r>
              <a:rPr lang="ru-RU" sz="2000" b="1" spc="-2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КОМУ СКОЛЬКО ЛЕТ? - только честн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t="9235" r="13982" b="4488"/>
          <a:stretch/>
        </p:blipFill>
        <p:spPr bwMode="auto">
          <a:xfrm>
            <a:off x="4213733" y="1248610"/>
            <a:ext cx="1374802" cy="155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788" y="714331"/>
            <a:ext cx="4982221" cy="553998"/>
          </a:xfrm>
        </p:spPr>
        <p:txBody>
          <a:bodyPr/>
          <a:lstStyle/>
          <a:p>
            <a:r>
              <a:rPr lang="ru-RU" sz="1800" dirty="0" smtClean="0"/>
              <a:t>создатель </a:t>
            </a:r>
            <a:r>
              <a:rPr lang="ru-RU" sz="1800" dirty="0"/>
              <a:t>— </a:t>
            </a:r>
            <a:r>
              <a:rPr lang="en-US" sz="1800" dirty="0" err="1"/>
              <a:t>yaratuvchi</a:t>
            </a:r>
            <a:r>
              <a:rPr lang="en-US" sz="1800" dirty="0"/>
              <a:t> </a:t>
            </a:r>
            <a:endParaRPr lang="ru-RU" sz="1800" dirty="0" smtClean="0"/>
          </a:p>
          <a:p>
            <a:r>
              <a:rPr lang="ru-RU" sz="1800" dirty="0" smtClean="0"/>
              <a:t>спаситель </a:t>
            </a:r>
            <a:r>
              <a:rPr lang="ru-RU" sz="1800" dirty="0"/>
              <a:t>— </a:t>
            </a:r>
            <a:r>
              <a:rPr lang="en-US" sz="1800" dirty="0" err="1"/>
              <a:t>qutqaruvchi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752" y="1241425"/>
            <a:ext cx="4023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помолодеть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yosharmoq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повезло—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omad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груда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невзначай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нечаянно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bilmasdan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638810"/>
          </a:xfrm>
        </p:spPr>
        <p:txBody>
          <a:bodyPr/>
          <a:lstStyle/>
          <a:p>
            <a:r>
              <a:rPr lang="ru-RU"/>
              <a:t>Как сказать, кому сколько лет</a:t>
            </a:r>
            <a:br>
              <a:rPr lang="ru-RU"/>
            </a:b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31825"/>
            <a:ext cx="5486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вежливо спросить о возрасте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708025"/>
            <a:ext cx="5486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33910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Прочитайте </a:t>
            </a:r>
            <a:r>
              <a:rPr lang="ru-RU" b="1" dirty="0">
                <a:solidFill>
                  <a:schemeClr val="tx1"/>
                </a:solidFill>
              </a:rPr>
              <a:t>диалог. Спросите у друзей об их возрасте и возрасте их родственников.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— </a:t>
            </a:r>
            <a:r>
              <a:rPr lang="ru-RU" sz="2400" dirty="0" err="1">
                <a:solidFill>
                  <a:schemeClr val="tx1"/>
                </a:solidFill>
              </a:rPr>
              <a:t>Даврон</a:t>
            </a:r>
            <a:r>
              <a:rPr lang="ru-RU" sz="2400" dirty="0">
                <a:solidFill>
                  <a:schemeClr val="tx1"/>
                </a:solidFill>
              </a:rPr>
              <a:t>, сколько тебе лет?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— </a:t>
            </a:r>
            <a:r>
              <a:rPr lang="ru-RU" sz="2400" dirty="0">
                <a:solidFill>
                  <a:schemeClr val="tx1"/>
                </a:solidFill>
              </a:rPr>
              <a:t>Мне двенадцать лет.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— </a:t>
            </a:r>
            <a:r>
              <a:rPr lang="ru-RU" sz="2400" dirty="0">
                <a:solidFill>
                  <a:schemeClr val="tx1"/>
                </a:solidFill>
              </a:rPr>
              <a:t>А сколько лет твоему отцу?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— </a:t>
            </a:r>
            <a:r>
              <a:rPr lang="ru-RU" sz="2400" dirty="0">
                <a:solidFill>
                  <a:schemeClr val="tx1"/>
                </a:solidFill>
              </a:rPr>
              <a:t>Ему сорок два года.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2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339102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 err="1" smtClean="0">
                <a:solidFill>
                  <a:schemeClr val="tx2"/>
                </a:solidFill>
              </a:rPr>
              <a:t>Диёра</a:t>
            </a:r>
            <a:r>
              <a:rPr lang="ru-RU" sz="2400" i="1" dirty="0" smtClean="0">
                <a:solidFill>
                  <a:schemeClr val="tx2"/>
                </a:solidFill>
              </a:rPr>
              <a:t>, </a:t>
            </a:r>
            <a:r>
              <a:rPr lang="ru-RU" sz="2400" i="1" dirty="0">
                <a:solidFill>
                  <a:schemeClr val="tx2"/>
                </a:solidFill>
              </a:rPr>
              <a:t>сколько </a:t>
            </a:r>
            <a:r>
              <a:rPr lang="ru-RU" sz="2400" i="1" dirty="0" smtClean="0">
                <a:solidFill>
                  <a:schemeClr val="tx2"/>
                </a:solidFill>
              </a:rPr>
              <a:t> лет твоему папе?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Ему тридцать два года.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А сколько лет </a:t>
            </a:r>
            <a:r>
              <a:rPr lang="ru-RU" sz="2400" i="1" dirty="0" smtClean="0">
                <a:solidFill>
                  <a:schemeClr val="tx2"/>
                </a:solidFill>
              </a:rPr>
              <a:t>твоей маме?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Ей тридцать лет.</a:t>
            </a:r>
          </a:p>
          <a:p>
            <a:endParaRPr lang="ru-RU" sz="2400" i="1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56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2031325"/>
          </a:xfrm>
        </p:spPr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Прочитайте диалог. Придумайте свои варианты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Куда ты </a:t>
            </a:r>
            <a:r>
              <a:rPr lang="ru-RU" sz="2000" dirty="0" smtClean="0">
                <a:solidFill>
                  <a:schemeClr val="tx1"/>
                </a:solidFill>
              </a:rPr>
              <a:t>идёшь</a:t>
            </a:r>
            <a:r>
              <a:rPr lang="ru-RU" sz="2000" dirty="0">
                <a:solidFill>
                  <a:schemeClr val="tx1"/>
                </a:solidFill>
              </a:rPr>
              <a:t>, Малика?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 — </a:t>
            </a:r>
            <a:r>
              <a:rPr lang="ru-RU" sz="2000" dirty="0">
                <a:solidFill>
                  <a:schemeClr val="tx1"/>
                </a:solidFill>
              </a:rPr>
              <a:t>Сегодня у моей подруги день рождения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Передай ей мои поздравления. А сколько лет ей исполнится</a:t>
            </a:r>
            <a:r>
              <a:rPr lang="ru-RU" sz="2000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Ей будет одиннадцать лет.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1785104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i="1" dirty="0" smtClean="0">
                <a:solidFill>
                  <a:schemeClr val="tx2"/>
                </a:solidFill>
              </a:rPr>
              <a:t>— </a:t>
            </a:r>
            <a:r>
              <a:rPr lang="ru-RU" sz="2000" i="1" dirty="0">
                <a:solidFill>
                  <a:schemeClr val="tx2"/>
                </a:solidFill>
              </a:rPr>
              <a:t>Куда ты </a:t>
            </a:r>
            <a:r>
              <a:rPr lang="ru-RU" sz="2000" i="1" dirty="0" smtClean="0">
                <a:solidFill>
                  <a:schemeClr val="tx2"/>
                </a:solidFill>
              </a:rPr>
              <a:t>идёшь</a:t>
            </a:r>
            <a:r>
              <a:rPr lang="ru-RU" sz="2000" i="1" dirty="0">
                <a:solidFill>
                  <a:schemeClr val="tx2"/>
                </a:solidFill>
              </a:rPr>
              <a:t>, </a:t>
            </a:r>
            <a:r>
              <a:rPr lang="ru-RU" sz="2000" i="1" dirty="0" err="1" smtClean="0">
                <a:solidFill>
                  <a:schemeClr val="tx2"/>
                </a:solidFill>
              </a:rPr>
              <a:t>Азизбек</a:t>
            </a:r>
            <a:r>
              <a:rPr lang="ru-RU" sz="2000" i="1" dirty="0" smtClean="0">
                <a:solidFill>
                  <a:schemeClr val="tx2"/>
                </a:solidFill>
              </a:rPr>
              <a:t>? 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— </a:t>
            </a:r>
            <a:r>
              <a:rPr lang="ru-RU" sz="2000" i="1" dirty="0">
                <a:solidFill>
                  <a:schemeClr val="tx2"/>
                </a:solidFill>
              </a:rPr>
              <a:t>Сегодня у </a:t>
            </a:r>
            <a:r>
              <a:rPr lang="ru-RU" sz="2000" i="1" dirty="0" smtClean="0">
                <a:solidFill>
                  <a:schemeClr val="tx2"/>
                </a:solidFill>
              </a:rPr>
              <a:t>моего брата </a:t>
            </a:r>
            <a:r>
              <a:rPr lang="ru-RU" sz="2000" i="1" dirty="0">
                <a:solidFill>
                  <a:schemeClr val="tx2"/>
                </a:solidFill>
              </a:rPr>
              <a:t>день рождения</a:t>
            </a:r>
            <a:r>
              <a:rPr lang="ru-RU" sz="20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— Передай </a:t>
            </a:r>
            <a:r>
              <a:rPr lang="ru-RU" sz="2000" i="1" dirty="0" smtClean="0">
                <a:solidFill>
                  <a:schemeClr val="tx2"/>
                </a:solidFill>
              </a:rPr>
              <a:t>ему </a:t>
            </a:r>
            <a:r>
              <a:rPr lang="ru-RU" sz="2000" i="1" dirty="0">
                <a:solidFill>
                  <a:schemeClr val="tx2"/>
                </a:solidFill>
              </a:rPr>
              <a:t>мои поздравления. А сколько лет </a:t>
            </a:r>
            <a:r>
              <a:rPr lang="ru-RU" sz="2000" i="1" dirty="0" smtClean="0">
                <a:solidFill>
                  <a:schemeClr val="tx2"/>
                </a:solidFill>
              </a:rPr>
              <a:t>ему </a:t>
            </a:r>
            <a:r>
              <a:rPr lang="ru-RU" sz="2000" i="1" dirty="0">
                <a:solidFill>
                  <a:schemeClr val="tx2"/>
                </a:solidFill>
              </a:rPr>
              <a:t>исполнится</a:t>
            </a:r>
            <a:r>
              <a:rPr lang="ru-RU" sz="2000" i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— </a:t>
            </a:r>
            <a:r>
              <a:rPr lang="ru-RU" sz="2000" i="1" dirty="0" smtClean="0">
                <a:solidFill>
                  <a:schemeClr val="tx2"/>
                </a:solidFill>
              </a:rPr>
              <a:t>Ему будет двадцать один год.</a:t>
            </a:r>
            <a:endParaRPr lang="ru-RU" sz="2000" i="1" dirty="0">
              <a:solidFill>
                <a:schemeClr val="tx2"/>
              </a:solidFill>
            </a:endParaRPr>
          </a:p>
          <a:p>
            <a:endParaRPr lang="ru-RU" sz="16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74625"/>
            <a:ext cx="5011895" cy="315471"/>
          </a:xfrm>
        </p:spPr>
        <p:txBody>
          <a:bodyPr/>
          <a:lstStyle/>
          <a:p>
            <a:r>
              <a:rPr lang="ru-RU" dirty="0" smtClean="0"/>
              <a:t>Упражнение3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325348" cy="1846659"/>
          </a:xfrm>
        </p:spPr>
        <p:txBody>
          <a:bodyPr/>
          <a:lstStyle/>
          <a:p>
            <a:r>
              <a:rPr lang="ru-RU" dirty="0"/>
              <a:t>Ответьте собеседнику отрицательно. </a:t>
            </a:r>
            <a:endParaRPr lang="ru-RU" dirty="0" smtClean="0"/>
          </a:p>
          <a:p>
            <a:r>
              <a:rPr lang="ru-RU" dirty="0" smtClean="0"/>
              <a:t>Образец</a:t>
            </a:r>
            <a:r>
              <a:rPr lang="ru-RU" dirty="0"/>
              <a:t>: — </a:t>
            </a:r>
            <a:r>
              <a:rPr lang="ru-RU" dirty="0" smtClean="0"/>
              <a:t>Твоему </a:t>
            </a:r>
            <a:r>
              <a:rPr lang="ru-RU" dirty="0"/>
              <a:t>брату, наверное, двадцать лет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— Нет, ему уже двадцать три года. (Нет, ему только восемнадцать </a:t>
            </a:r>
            <a:r>
              <a:rPr lang="ru-RU" dirty="0" smtClean="0"/>
              <a:t>лет)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sz="1800" dirty="0" smtClean="0"/>
              <a:t>По-моему</a:t>
            </a:r>
            <a:r>
              <a:rPr lang="ru-RU" sz="1800" dirty="0"/>
              <a:t>, сестре Анвара </a:t>
            </a:r>
            <a:r>
              <a:rPr lang="ru-RU" sz="1800" dirty="0" smtClean="0"/>
              <a:t>шесть </a:t>
            </a:r>
            <a:r>
              <a:rPr lang="ru-RU" sz="1800" dirty="0"/>
              <a:t>лет. Наверное, </a:t>
            </a:r>
            <a:r>
              <a:rPr lang="ru-RU" sz="1800" dirty="0" smtClean="0"/>
              <a:t>нашему </a:t>
            </a:r>
            <a:r>
              <a:rPr lang="ru-RU" sz="1800" dirty="0"/>
              <a:t>учителю сорок лет. Мне кажется, этому учебнику пять лет. Брату Светланы тринадцать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1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901" y="174625"/>
            <a:ext cx="2819400" cy="315471"/>
          </a:xfrm>
        </p:spPr>
        <p:txBody>
          <a:bodyPr/>
          <a:lstStyle/>
          <a:p>
            <a:r>
              <a:rPr lang="ru-RU" dirty="0" smtClean="0"/>
              <a:t>Упражнение3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2100" y="587885"/>
            <a:ext cx="5049769" cy="2677656"/>
          </a:xfrm>
        </p:spPr>
        <p:txBody>
          <a:bodyPr/>
          <a:lstStyle/>
          <a:p>
            <a:r>
              <a:rPr lang="ru-RU" sz="1800" i="1" dirty="0" smtClean="0">
                <a:solidFill>
                  <a:schemeClr val="tx2"/>
                </a:solidFill>
              </a:rPr>
              <a:t>-По-моему</a:t>
            </a:r>
            <a:r>
              <a:rPr lang="ru-RU" sz="1800" i="1" dirty="0">
                <a:solidFill>
                  <a:schemeClr val="tx2"/>
                </a:solidFill>
              </a:rPr>
              <a:t>, сестре Анвара </a:t>
            </a:r>
            <a:r>
              <a:rPr lang="ru-RU" sz="1800" i="1" dirty="0" smtClean="0">
                <a:solidFill>
                  <a:schemeClr val="tx2"/>
                </a:solidFill>
              </a:rPr>
              <a:t>шесть </a:t>
            </a:r>
            <a:r>
              <a:rPr lang="ru-RU" sz="1800" i="1" dirty="0">
                <a:solidFill>
                  <a:schemeClr val="tx2"/>
                </a:solidFill>
              </a:rPr>
              <a:t>лет. </a:t>
            </a:r>
            <a:endParaRPr lang="ru-RU" sz="1800" i="1" dirty="0" smtClean="0">
              <a:solidFill>
                <a:schemeClr val="tx2"/>
              </a:solidFill>
            </a:endParaRPr>
          </a:p>
          <a:p>
            <a:r>
              <a:rPr lang="ru-RU" sz="1800" i="1" dirty="0" smtClean="0">
                <a:solidFill>
                  <a:schemeClr val="tx2"/>
                </a:solidFill>
              </a:rPr>
              <a:t>-Нет, </a:t>
            </a:r>
            <a:r>
              <a:rPr lang="ru-RU" sz="1800" b="1" i="1" dirty="0" smtClean="0">
                <a:solidFill>
                  <a:schemeClr val="tx2"/>
                </a:solidFill>
              </a:rPr>
              <a:t>ей</a:t>
            </a:r>
            <a:r>
              <a:rPr lang="ru-RU" sz="1800" i="1" dirty="0" smtClean="0">
                <a:solidFill>
                  <a:schemeClr val="tx2"/>
                </a:solidFill>
              </a:rPr>
              <a:t> уже восемь лет.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-Наверное</a:t>
            </a:r>
            <a:r>
              <a:rPr lang="ru-RU" sz="1800" i="1" dirty="0">
                <a:solidFill>
                  <a:schemeClr val="tx2"/>
                </a:solidFill>
              </a:rPr>
              <a:t>, </a:t>
            </a:r>
            <a:r>
              <a:rPr lang="ru-RU" sz="1800" i="1" dirty="0" smtClean="0">
                <a:solidFill>
                  <a:schemeClr val="tx2"/>
                </a:solidFill>
              </a:rPr>
              <a:t>нашему </a:t>
            </a:r>
            <a:r>
              <a:rPr lang="ru-RU" sz="1800" i="1" dirty="0">
                <a:solidFill>
                  <a:schemeClr val="tx2"/>
                </a:solidFill>
              </a:rPr>
              <a:t>учителю сорок лет</a:t>
            </a:r>
            <a:r>
              <a:rPr lang="ru-RU" sz="18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-Нет, </a:t>
            </a:r>
            <a:r>
              <a:rPr lang="ru-RU" sz="1800" b="1" i="1" dirty="0" smtClean="0">
                <a:solidFill>
                  <a:schemeClr val="tx2"/>
                </a:solidFill>
              </a:rPr>
              <a:t>ему</a:t>
            </a:r>
            <a:r>
              <a:rPr lang="ru-RU" sz="1800" i="1" dirty="0" smtClean="0">
                <a:solidFill>
                  <a:schemeClr val="tx2"/>
                </a:solidFill>
              </a:rPr>
              <a:t> всего тридцать четыре года.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 -Мне </a:t>
            </a:r>
            <a:r>
              <a:rPr lang="ru-RU" sz="1800" i="1" dirty="0">
                <a:solidFill>
                  <a:schemeClr val="tx2"/>
                </a:solidFill>
              </a:rPr>
              <a:t>кажется, этому учебнику пять лет</a:t>
            </a:r>
            <a:r>
              <a:rPr lang="ru-RU" sz="18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-Нет, </a:t>
            </a:r>
            <a:r>
              <a:rPr lang="ru-RU" sz="1800" b="1" i="1" dirty="0" smtClean="0">
                <a:solidFill>
                  <a:schemeClr val="tx2"/>
                </a:solidFill>
              </a:rPr>
              <a:t>ему</a:t>
            </a:r>
            <a:r>
              <a:rPr lang="ru-RU" sz="1800" i="1" dirty="0" smtClean="0">
                <a:solidFill>
                  <a:schemeClr val="tx2"/>
                </a:solidFill>
              </a:rPr>
              <a:t> еще нет пяти лет.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-Брату </a:t>
            </a:r>
            <a:r>
              <a:rPr lang="ru-RU" sz="1800" i="1" dirty="0">
                <a:solidFill>
                  <a:schemeClr val="tx2"/>
                </a:solidFill>
              </a:rPr>
              <a:t>Светланы тринадцать лет</a:t>
            </a:r>
            <a:r>
              <a:rPr lang="ru-RU" sz="18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- Нет, </a:t>
            </a:r>
            <a:r>
              <a:rPr lang="ru-RU" sz="1800" b="1" i="1" dirty="0" smtClean="0">
                <a:solidFill>
                  <a:schemeClr val="tx2"/>
                </a:solidFill>
              </a:rPr>
              <a:t>ему </a:t>
            </a:r>
            <a:r>
              <a:rPr lang="ru-RU" sz="1800" i="1" dirty="0" smtClean="0">
                <a:solidFill>
                  <a:schemeClr val="tx2"/>
                </a:solidFill>
              </a:rPr>
              <a:t>ещё двенадцати нет. </a:t>
            </a:r>
            <a:r>
              <a:rPr lang="ru-RU" sz="1800" b="1" i="1" dirty="0" smtClean="0">
                <a:solidFill>
                  <a:schemeClr val="tx2"/>
                </a:solidFill>
              </a:rPr>
              <a:t>Ему </a:t>
            </a:r>
            <a:r>
              <a:rPr lang="ru-RU" sz="1800" i="1" dirty="0" smtClean="0">
                <a:solidFill>
                  <a:schemeClr val="tx2"/>
                </a:solidFill>
              </a:rPr>
              <a:t>только одиннадцать.</a:t>
            </a:r>
            <a:endParaRPr lang="ru-RU" sz="1800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7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102424"/>
            <a:ext cx="3572747" cy="315471"/>
          </a:xfrm>
        </p:spPr>
        <p:txBody>
          <a:bodyPr/>
          <a:lstStyle/>
          <a:p>
            <a:r>
              <a:rPr lang="ru-RU" dirty="0" smtClean="0"/>
              <a:t>Упражнение 4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2462213"/>
          </a:xfrm>
        </p:spPr>
        <p:txBody>
          <a:bodyPr/>
          <a:lstStyle/>
          <a:p>
            <a:r>
              <a:rPr lang="ru-RU" sz="2000" dirty="0"/>
              <a:t> </a:t>
            </a:r>
            <a:r>
              <a:rPr lang="ru-RU" b="1" dirty="0"/>
              <a:t>Прочитайте рассказ Анвара, вставляя слова год, года, лет. Расскажите о своей семье, сколько кому лет.</a:t>
            </a:r>
          </a:p>
          <a:p>
            <a:r>
              <a:rPr lang="ru-RU" sz="1600" dirty="0"/>
              <a:t>У нас </a:t>
            </a:r>
            <a:r>
              <a:rPr lang="ru-RU" sz="1600" dirty="0" smtClean="0"/>
              <a:t>большая </a:t>
            </a:r>
            <a:r>
              <a:rPr lang="ru-RU" sz="1600" dirty="0"/>
              <a:t>семья. Моему </a:t>
            </a:r>
            <a:r>
              <a:rPr lang="ru-RU" sz="1600" dirty="0" smtClean="0"/>
              <a:t>дедушке </a:t>
            </a:r>
            <a:r>
              <a:rPr lang="ru-RU" sz="1600" dirty="0" err="1"/>
              <a:t>Кариму</a:t>
            </a:r>
            <a:r>
              <a:rPr lang="ru-RU" sz="1600" dirty="0"/>
              <a:t> </a:t>
            </a:r>
            <a:r>
              <a:rPr lang="ru-RU" sz="1600" dirty="0" smtClean="0"/>
              <a:t>60... </a:t>
            </a:r>
            <a:r>
              <a:rPr lang="ru-RU" sz="1600" dirty="0"/>
              <a:t>.</a:t>
            </a:r>
            <a:r>
              <a:rPr lang="ru-RU" sz="1600" dirty="0" smtClean="0"/>
              <a:t> </a:t>
            </a:r>
            <a:r>
              <a:rPr lang="ru-RU" sz="1600" dirty="0" smtClean="0"/>
              <a:t>  Моей </a:t>
            </a:r>
            <a:r>
              <a:rPr lang="ru-RU" sz="1600" dirty="0" smtClean="0"/>
              <a:t>бабушке </a:t>
            </a:r>
            <a:r>
              <a:rPr lang="ru-RU" sz="1600" dirty="0"/>
              <a:t>Саиде 54 ... . Отцу 38 ... , а маме 33... . Мне исполнилось 12... . Моей </a:t>
            </a:r>
            <a:r>
              <a:rPr lang="ru-RU" sz="1600" dirty="0" smtClean="0"/>
              <a:t>младшей </a:t>
            </a:r>
            <a:r>
              <a:rPr lang="ru-RU" sz="1600" dirty="0"/>
              <a:t>сестрёнке Малике только 9 ... . У меня есть тётя </a:t>
            </a:r>
            <a:r>
              <a:rPr lang="ru-RU" sz="1600" dirty="0" err="1"/>
              <a:t>Нафиса</a:t>
            </a:r>
            <a:r>
              <a:rPr lang="ru-RU" sz="1600" dirty="0"/>
              <a:t>. Ей 42..., а дяде Махмуду 46 ... . Моему двоюродному брату </a:t>
            </a:r>
            <a:r>
              <a:rPr lang="ru-RU" sz="1600" dirty="0" err="1"/>
              <a:t>Даврону</a:t>
            </a:r>
            <a:r>
              <a:rPr lang="ru-RU" sz="1600" dirty="0"/>
              <a:t> </a:t>
            </a:r>
            <a:r>
              <a:rPr lang="ru-RU" sz="1600" dirty="0" smtClean="0"/>
              <a:t>13... </a:t>
            </a:r>
            <a:r>
              <a:rPr lang="ru-RU" sz="1600" dirty="0"/>
              <a:t>. Он </a:t>
            </a:r>
            <a:r>
              <a:rPr lang="ru-RU" sz="1600" dirty="0" smtClean="0"/>
              <a:t>старше </a:t>
            </a:r>
            <a:r>
              <a:rPr lang="ru-RU" sz="1600" dirty="0"/>
              <a:t>меня на 1 ... . Его </a:t>
            </a:r>
            <a:r>
              <a:rPr lang="ru-RU" sz="1600" dirty="0" smtClean="0"/>
              <a:t>старшей </a:t>
            </a:r>
            <a:r>
              <a:rPr lang="ru-RU" sz="1600" dirty="0"/>
              <a:t>сестре </a:t>
            </a:r>
            <a:r>
              <a:rPr lang="ru-RU" sz="1600" dirty="0" err="1"/>
              <a:t>Ферузе</a:t>
            </a:r>
            <a:r>
              <a:rPr lang="ru-RU" sz="1600" dirty="0"/>
              <a:t> уже </a:t>
            </a:r>
            <a:r>
              <a:rPr lang="ru-RU" sz="1600" dirty="0" smtClean="0"/>
              <a:t>19... .</a:t>
            </a:r>
            <a:endParaRPr lang="ru-RU" sz="1600" dirty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7229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640" y="555625"/>
            <a:ext cx="5127859" cy="1846659"/>
          </a:xfrm>
        </p:spPr>
        <p:txBody>
          <a:bodyPr/>
          <a:lstStyle/>
          <a:p>
            <a:pPr algn="l"/>
            <a:r>
              <a:rPr lang="ru-RU" sz="2000" dirty="0" smtClean="0"/>
              <a:t>Узнаем о первом изобретателе телевизора Борисе Грабовском.</a:t>
            </a:r>
          </a:p>
          <a:p>
            <a:pPr algn="l"/>
            <a:r>
              <a:rPr lang="ru-RU" sz="2000" dirty="0" smtClean="0"/>
              <a:t>Побываем в музее Савицкого.</a:t>
            </a:r>
          </a:p>
          <a:p>
            <a:pPr algn="l"/>
            <a:r>
              <a:rPr lang="ru-RU" sz="2000" dirty="0" smtClean="0"/>
              <a:t>Научимся правильно задавать вопрос о возрасте и отвечать на этот вопрос.</a:t>
            </a:r>
          </a:p>
          <a:p>
            <a:pPr algn="l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102424"/>
            <a:ext cx="3572747" cy="315471"/>
          </a:xfrm>
        </p:spPr>
        <p:txBody>
          <a:bodyPr/>
          <a:lstStyle/>
          <a:p>
            <a:r>
              <a:rPr lang="ru-RU" dirty="0" smtClean="0"/>
              <a:t>Упражнение 4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2492990"/>
          </a:xfrm>
        </p:spPr>
        <p:txBody>
          <a:bodyPr/>
          <a:lstStyle/>
          <a:p>
            <a:r>
              <a:rPr lang="ru-RU" sz="1800" i="1" dirty="0" smtClean="0">
                <a:solidFill>
                  <a:schemeClr val="tx2"/>
                </a:solidFill>
              </a:rPr>
              <a:t>У </a:t>
            </a:r>
            <a:r>
              <a:rPr lang="ru-RU" sz="1800" i="1" dirty="0">
                <a:solidFill>
                  <a:schemeClr val="tx2"/>
                </a:solidFill>
              </a:rPr>
              <a:t>нас </a:t>
            </a:r>
            <a:r>
              <a:rPr lang="ru-RU" sz="1800" i="1" dirty="0" smtClean="0">
                <a:solidFill>
                  <a:schemeClr val="tx2"/>
                </a:solidFill>
              </a:rPr>
              <a:t>большая </a:t>
            </a:r>
            <a:r>
              <a:rPr lang="ru-RU" sz="1800" i="1" dirty="0">
                <a:solidFill>
                  <a:schemeClr val="tx2"/>
                </a:solidFill>
              </a:rPr>
              <a:t>семья. Моему </a:t>
            </a:r>
            <a:r>
              <a:rPr lang="ru-RU" sz="1800" i="1" dirty="0" smtClean="0">
                <a:solidFill>
                  <a:schemeClr val="tx2"/>
                </a:solidFill>
              </a:rPr>
              <a:t>дедушке </a:t>
            </a:r>
            <a:r>
              <a:rPr lang="ru-RU" sz="1800" i="1" dirty="0" err="1">
                <a:solidFill>
                  <a:schemeClr val="tx2"/>
                </a:solidFill>
              </a:rPr>
              <a:t>Кариму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smtClean="0">
                <a:solidFill>
                  <a:schemeClr val="tx2"/>
                </a:solidFill>
              </a:rPr>
              <a:t>60 лет. </a:t>
            </a:r>
            <a:r>
              <a:rPr lang="ru-RU" sz="1800" i="1" dirty="0">
                <a:solidFill>
                  <a:schemeClr val="tx2"/>
                </a:solidFill>
              </a:rPr>
              <a:t>Моей </a:t>
            </a:r>
            <a:r>
              <a:rPr lang="ru-RU" sz="1800" i="1" dirty="0" smtClean="0">
                <a:solidFill>
                  <a:schemeClr val="tx2"/>
                </a:solidFill>
              </a:rPr>
              <a:t>бабушке </a:t>
            </a:r>
            <a:r>
              <a:rPr lang="ru-RU" sz="1800" i="1" dirty="0">
                <a:solidFill>
                  <a:schemeClr val="tx2"/>
                </a:solidFill>
              </a:rPr>
              <a:t>Саиде 54 </a:t>
            </a:r>
            <a:r>
              <a:rPr lang="ru-RU" sz="1800" i="1" dirty="0" smtClean="0">
                <a:solidFill>
                  <a:schemeClr val="tx2"/>
                </a:solidFill>
              </a:rPr>
              <a:t>года. </a:t>
            </a:r>
            <a:r>
              <a:rPr lang="ru-RU" sz="1800" i="1" dirty="0">
                <a:solidFill>
                  <a:schemeClr val="tx2"/>
                </a:solidFill>
              </a:rPr>
              <a:t>Отцу 38 </a:t>
            </a:r>
            <a:r>
              <a:rPr lang="ru-RU" sz="1800" i="1" dirty="0" smtClean="0">
                <a:solidFill>
                  <a:schemeClr val="tx2"/>
                </a:solidFill>
              </a:rPr>
              <a:t>лет, </a:t>
            </a:r>
            <a:r>
              <a:rPr lang="ru-RU" sz="1800" i="1" dirty="0">
                <a:solidFill>
                  <a:schemeClr val="tx2"/>
                </a:solidFill>
              </a:rPr>
              <a:t>а маме </a:t>
            </a:r>
            <a:r>
              <a:rPr lang="ru-RU" sz="1800" i="1" dirty="0" smtClean="0">
                <a:solidFill>
                  <a:schemeClr val="tx2"/>
                </a:solidFill>
              </a:rPr>
              <a:t>33 года. </a:t>
            </a:r>
            <a:r>
              <a:rPr lang="ru-RU" sz="1800" i="1" dirty="0">
                <a:solidFill>
                  <a:schemeClr val="tx2"/>
                </a:solidFill>
              </a:rPr>
              <a:t>Мне исполнилось </a:t>
            </a:r>
            <a:r>
              <a:rPr lang="ru-RU" sz="1800" i="1" dirty="0" smtClean="0">
                <a:solidFill>
                  <a:schemeClr val="tx2"/>
                </a:solidFill>
              </a:rPr>
              <a:t>12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smtClean="0">
                <a:solidFill>
                  <a:schemeClr val="tx2"/>
                </a:solidFill>
              </a:rPr>
              <a:t>лет. </a:t>
            </a:r>
            <a:r>
              <a:rPr lang="ru-RU" sz="1800" i="1" dirty="0">
                <a:solidFill>
                  <a:schemeClr val="tx2"/>
                </a:solidFill>
              </a:rPr>
              <a:t>Моей </a:t>
            </a:r>
            <a:r>
              <a:rPr lang="ru-RU" sz="1800" i="1" dirty="0" smtClean="0">
                <a:solidFill>
                  <a:schemeClr val="tx2"/>
                </a:solidFill>
              </a:rPr>
              <a:t>младшей </a:t>
            </a:r>
            <a:r>
              <a:rPr lang="ru-RU" sz="1800" i="1" dirty="0">
                <a:solidFill>
                  <a:schemeClr val="tx2"/>
                </a:solidFill>
              </a:rPr>
              <a:t>сестрёнке Малике только 9 </a:t>
            </a:r>
            <a:r>
              <a:rPr lang="ru-RU" sz="1800" i="1" dirty="0" smtClean="0">
                <a:solidFill>
                  <a:schemeClr val="tx2"/>
                </a:solidFill>
              </a:rPr>
              <a:t>лет. </a:t>
            </a:r>
            <a:r>
              <a:rPr lang="ru-RU" sz="1800" i="1" dirty="0">
                <a:solidFill>
                  <a:schemeClr val="tx2"/>
                </a:solidFill>
              </a:rPr>
              <a:t>У меня есть тётя </a:t>
            </a:r>
            <a:r>
              <a:rPr lang="ru-RU" sz="1800" i="1" dirty="0" err="1">
                <a:solidFill>
                  <a:schemeClr val="tx2"/>
                </a:solidFill>
              </a:rPr>
              <a:t>Нафиса</a:t>
            </a:r>
            <a:r>
              <a:rPr lang="ru-RU" sz="1800" i="1" dirty="0">
                <a:solidFill>
                  <a:schemeClr val="tx2"/>
                </a:solidFill>
              </a:rPr>
              <a:t>. Ей </a:t>
            </a:r>
            <a:r>
              <a:rPr lang="ru-RU" sz="1800" i="1" dirty="0" smtClean="0">
                <a:solidFill>
                  <a:schemeClr val="tx2"/>
                </a:solidFill>
              </a:rPr>
              <a:t>42года, </a:t>
            </a:r>
            <a:r>
              <a:rPr lang="ru-RU" sz="1800" i="1" dirty="0">
                <a:solidFill>
                  <a:schemeClr val="tx2"/>
                </a:solidFill>
              </a:rPr>
              <a:t>а дяде Махмуду 46 </a:t>
            </a:r>
            <a:r>
              <a:rPr lang="ru-RU" sz="1800" i="1" dirty="0" smtClean="0">
                <a:solidFill>
                  <a:schemeClr val="tx2"/>
                </a:solidFill>
              </a:rPr>
              <a:t>лет. </a:t>
            </a:r>
            <a:r>
              <a:rPr lang="ru-RU" sz="1800" i="1" dirty="0">
                <a:solidFill>
                  <a:schemeClr val="tx2"/>
                </a:solidFill>
              </a:rPr>
              <a:t>Моему двоюродному брату </a:t>
            </a:r>
            <a:r>
              <a:rPr lang="ru-RU" sz="1800" i="1" dirty="0" err="1">
                <a:solidFill>
                  <a:schemeClr val="tx2"/>
                </a:solidFill>
              </a:rPr>
              <a:t>Даврону</a:t>
            </a:r>
            <a:r>
              <a:rPr lang="ru-RU" sz="1800" i="1" dirty="0">
                <a:solidFill>
                  <a:schemeClr val="tx2"/>
                </a:solidFill>
              </a:rPr>
              <a:t> </a:t>
            </a:r>
            <a:r>
              <a:rPr lang="ru-RU" sz="1800" i="1" dirty="0" smtClean="0">
                <a:solidFill>
                  <a:schemeClr val="tx2"/>
                </a:solidFill>
              </a:rPr>
              <a:t>13 лет. </a:t>
            </a:r>
            <a:r>
              <a:rPr lang="ru-RU" sz="1800" i="1" dirty="0">
                <a:solidFill>
                  <a:schemeClr val="tx2"/>
                </a:solidFill>
              </a:rPr>
              <a:t>Он </a:t>
            </a:r>
            <a:r>
              <a:rPr lang="ru-RU" sz="1800" i="1" dirty="0" smtClean="0">
                <a:solidFill>
                  <a:schemeClr val="tx2"/>
                </a:solidFill>
              </a:rPr>
              <a:t>старше </a:t>
            </a:r>
            <a:r>
              <a:rPr lang="ru-RU" sz="1800" i="1" dirty="0">
                <a:solidFill>
                  <a:schemeClr val="tx2"/>
                </a:solidFill>
              </a:rPr>
              <a:t>меня на 1 </a:t>
            </a:r>
            <a:r>
              <a:rPr lang="ru-RU" sz="1800" i="1" dirty="0" smtClean="0">
                <a:solidFill>
                  <a:schemeClr val="tx2"/>
                </a:solidFill>
              </a:rPr>
              <a:t>год. </a:t>
            </a:r>
            <a:r>
              <a:rPr lang="ru-RU" sz="1800" i="1" dirty="0">
                <a:solidFill>
                  <a:schemeClr val="tx2"/>
                </a:solidFill>
              </a:rPr>
              <a:t>Его </a:t>
            </a:r>
            <a:r>
              <a:rPr lang="ru-RU" sz="1800" i="1" dirty="0" smtClean="0">
                <a:solidFill>
                  <a:schemeClr val="tx2"/>
                </a:solidFill>
              </a:rPr>
              <a:t>старшей </a:t>
            </a:r>
            <a:r>
              <a:rPr lang="ru-RU" sz="1800" i="1" dirty="0">
                <a:solidFill>
                  <a:schemeClr val="tx2"/>
                </a:solidFill>
              </a:rPr>
              <a:t>сестре </a:t>
            </a:r>
            <a:r>
              <a:rPr lang="ru-RU" sz="1800" i="1" dirty="0" err="1">
                <a:solidFill>
                  <a:schemeClr val="tx2"/>
                </a:solidFill>
              </a:rPr>
              <a:t>Ферузе</a:t>
            </a:r>
            <a:r>
              <a:rPr lang="ru-RU" sz="1800" i="1" dirty="0">
                <a:solidFill>
                  <a:schemeClr val="tx2"/>
                </a:solidFill>
              </a:rPr>
              <a:t> уже </a:t>
            </a:r>
            <a:r>
              <a:rPr lang="ru-RU" sz="1800" i="1" dirty="0" smtClean="0">
                <a:solidFill>
                  <a:schemeClr val="tx2"/>
                </a:solidFill>
              </a:rPr>
              <a:t>19 лет.</a:t>
            </a:r>
            <a:endParaRPr lang="ru-RU" sz="1800" i="1" dirty="0">
              <a:solidFill>
                <a:schemeClr val="tx2"/>
              </a:solidFill>
            </a:endParaRPr>
          </a:p>
          <a:p>
            <a:endParaRPr lang="ru-RU" sz="1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102424"/>
            <a:ext cx="3572747" cy="315471"/>
          </a:xfrm>
        </p:spPr>
        <p:txBody>
          <a:bodyPr/>
          <a:lstStyle/>
          <a:p>
            <a:r>
              <a:rPr lang="ru-RU" dirty="0" smtClean="0"/>
              <a:t>Упражнение 7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210821" cy="861774"/>
          </a:xfrm>
        </p:spPr>
        <p:txBody>
          <a:bodyPr/>
          <a:lstStyle/>
          <a:p>
            <a:r>
              <a:rPr lang="ru-RU" sz="1400" dirty="0"/>
              <a:t>Прочитайте стихотворение В. Орлова «Мамин праздник». Как вы будете поздравлять маму? Что вы можете сделать в этот день?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089025"/>
            <a:ext cx="3962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249147" cy="630942"/>
          </a:xfrm>
        </p:spPr>
        <p:txBody>
          <a:bodyPr/>
          <a:lstStyle/>
          <a:p>
            <a:r>
              <a:rPr lang="ru-RU" dirty="0" smtClean="0"/>
              <a:t>Как поздравить маму, бабушку, сестру?</a:t>
            </a:r>
            <a:endParaRPr lang="ru-RU" dirty="0"/>
          </a:p>
        </p:txBody>
      </p:sp>
      <p:pic>
        <p:nvPicPr>
          <p:cNvPr id="5122" name="Picture 2" descr="Картинки и Открытки с 8 Марта Бабушке - Скачать бесплатно на otkritkiok.ru"/>
          <p:cNvPicPr>
            <a:picLocks noGrp="1" noChangeAspect="1" noChangeArrowheads="1" noCrop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33366"/>
            <a:ext cx="2508250" cy="210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здравление с 8 марта бабушк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733366"/>
            <a:ext cx="2508250" cy="210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аме с 8 Марта! - 8 марта открытки - Анимационные блестящие картинки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88" y="733367"/>
            <a:ext cx="2601284" cy="226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Подарок своими руками на 8 Марта - Домашний hand-made | Детские поделки,  Самодельные открытки, Карты ручной рабо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702404"/>
            <a:ext cx="2581275" cy="221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8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638800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7900" y="639776"/>
            <a:ext cx="4114800" cy="1846659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упражнение 6  </a:t>
            </a:r>
          </a:p>
          <a:p>
            <a:pPr algn="ctr"/>
            <a:r>
              <a:rPr lang="ru-RU" sz="2000" dirty="0" smtClean="0"/>
              <a:t>на странице 106.</a:t>
            </a:r>
          </a:p>
          <a:p>
            <a:pPr algn="ctr"/>
            <a:r>
              <a:rPr lang="ru-RU" sz="2000" dirty="0" smtClean="0"/>
              <a:t>Сделать поздравительные открытки и подписать их.</a:t>
            </a:r>
          </a:p>
          <a:p>
            <a:pPr algn="ctr"/>
            <a:r>
              <a:rPr lang="ru-RU" sz="2000" dirty="0" smtClean="0"/>
              <a:t>Прочитать текст о самых древних деревьях на стр.107.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635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931" y="1165045"/>
            <a:ext cx="3860040" cy="2168535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Тема: Как сказать</a:t>
            </a:r>
          </a:p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об объекте действия?</a:t>
            </a:r>
          </a:p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( </a:t>
            </a:r>
            <a:r>
              <a:rPr lang="ru-RU" sz="2000" b="1" spc="-20" dirty="0" err="1" smtClean="0">
                <a:solidFill>
                  <a:srgbClr val="2365C7"/>
                </a:solidFill>
                <a:latin typeface="Arial"/>
                <a:cs typeface="Arial"/>
              </a:rPr>
              <a:t>В.п</a:t>
            </a:r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. существительных)</a:t>
            </a:r>
          </a:p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Мы любим </a:t>
            </a:r>
          </a:p>
          <a:p>
            <a:pPr algn="ctr"/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русские народные сказки.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algn="ctr"/>
            <a:r>
              <a:rPr lang="ru-RU" sz="2000" b="1" spc="-2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151628" y="1248715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4409" y="2313795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34130" y="1913685"/>
            <a:ext cx="449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 descr="Орден Амира Темура — Википед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Все самые любимые русские народные сказки – скачать fb2, epub, pdf на ЛитРе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007" y="1264485"/>
            <a:ext cx="1157746" cy="1484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02424"/>
            <a:ext cx="4029947" cy="315471"/>
          </a:xfrm>
        </p:spPr>
        <p:txBody>
          <a:bodyPr/>
          <a:lstStyle/>
          <a:p>
            <a:r>
              <a:rPr lang="ru-RU" dirty="0"/>
              <a:t>Сколько им лет?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700" y="555625"/>
            <a:ext cx="3352800" cy="266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Самое древнее дерево на планете — это гигантская секвойя. Это имя дереву дали в честь индейского вождя, который придумал азбуку для индейцев.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другому секвойю ещё называют «мамонтовое дерево». </a:t>
            </a:r>
          </a:p>
        </p:txBody>
      </p:sp>
      <p:pic>
        <p:nvPicPr>
          <p:cNvPr id="6146" name="Picture 2" descr="Секвойя гигантская - самое высокое дерево - Самые интересные и невероятные  факты из жизни человека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39" y="784225"/>
            <a:ext cx="2201147" cy="16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93899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800" dirty="0"/>
              <a:t>Многим секвойям уже исполнилось 3500 лет. Сегодня они остались только в национальных парках США. Высота этой секвойи — 83,6 метра. </a:t>
            </a:r>
          </a:p>
        </p:txBody>
      </p:sp>
      <p:pic>
        <p:nvPicPr>
          <p:cNvPr id="7170" name="Picture 2" descr="Невероятно гигантская секвойя (5 фото)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746125"/>
            <a:ext cx="21336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sz="1800" dirty="0"/>
              <a:t>На Украине самое древнее дерево — дуб в Ровенской области. Ему насчитывают 1300 лет. Недалеко от Запорожья тоже есть старый дуб, которому более 700 лет.</a:t>
            </a:r>
          </a:p>
        </p:txBody>
      </p:sp>
      <p:pic>
        <p:nvPicPr>
          <p:cNvPr id="8194" name="Picture 2" descr="Самый старый дуб • Живая природ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38" y="860425"/>
            <a:ext cx="2742662" cy="197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Дуб описание для детей дошкольного возраста - Рыболовный карава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38" y="860425"/>
            <a:ext cx="2777664" cy="205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384995"/>
          </a:xfrm>
        </p:spPr>
        <p:txBody>
          <a:bodyPr/>
          <a:lstStyle/>
          <a:p>
            <a:r>
              <a:rPr lang="ru-RU" sz="1800" dirty="0"/>
              <a:t>А в Киеве возле Национального музея истории </a:t>
            </a:r>
            <a:r>
              <a:rPr lang="ru-RU" sz="1800" dirty="0" smtClean="0"/>
              <a:t>возвышается </a:t>
            </a:r>
            <a:r>
              <a:rPr lang="ru-RU" sz="1800" dirty="0"/>
              <a:t>липа, которой около 500 лет. </a:t>
            </a:r>
          </a:p>
        </p:txBody>
      </p:sp>
      <p:pic>
        <p:nvPicPr>
          <p:cNvPr id="9218" name="Picture 2" descr="Древняя липа » Интересные места Киева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1" y="860425"/>
            <a:ext cx="2514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емного о липе, липовом чаи и липовом варенье: nastya_chai — LiveJour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860425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969770"/>
          </a:xfrm>
        </p:spPr>
        <p:txBody>
          <a:bodyPr/>
          <a:lstStyle/>
          <a:p>
            <a:r>
              <a:rPr lang="ru-RU" sz="1600" dirty="0"/>
              <a:t>В России и сейчас растут уникальные деревья-долгожители под названием «деревья ягодного тиса». Найти их можно в городе Сочи. Возраст этих деревьев — около 2000 лет!</a:t>
            </a:r>
          </a:p>
        </p:txBody>
      </p:sp>
      <p:pic>
        <p:nvPicPr>
          <p:cNvPr id="10242" name="Picture 2" descr="Тюльпановое дерево, достопримечательность, Россия, Краснодарский край,  Сочи, микрорайон Головинка, Линейная улица — Яндекс.Карты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741234"/>
            <a:ext cx="20574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Фото Тис Ягодный в Соч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89" y="749140"/>
            <a:ext cx="2133287" cy="21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Цветущий Сочи. Осень | Ядовитые растения, Тис ягодный, Необычные цве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98" y="750867"/>
            <a:ext cx="2147378" cy="21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102424"/>
            <a:ext cx="4715747" cy="315471"/>
          </a:xfrm>
        </p:spPr>
        <p:txBody>
          <a:bodyPr/>
          <a:lstStyle/>
          <a:p>
            <a:r>
              <a:rPr lang="ru-RU" dirty="0" smtClean="0"/>
              <a:t>Борис Павлович Грабовский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5486400" cy="492443"/>
          </a:xfrm>
        </p:spPr>
        <p:txBody>
          <a:bodyPr/>
          <a:lstStyle/>
          <a:p>
            <a:r>
              <a:rPr lang="ru-RU" sz="1600" dirty="0" smtClean="0"/>
              <a:t> 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4" name="Picture 2" descr="История телевизора в двух словах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359" y="632191"/>
            <a:ext cx="1314384" cy="11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700" y="442166"/>
            <a:ext cx="419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Первую в мире телепередачу дали посмотреть зрителям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Ташкента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В 1926 году жителям старого города показали, как едет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Ташкенту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трамвай. За изобретение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телефота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весь мир благодарен сыну знаменитого украинского поэта Павла Грабовского, ташкентскому учёному Борису Грабовскому. </a:t>
            </a:r>
          </a:p>
        </p:txBody>
      </p:sp>
      <p:pic>
        <p:nvPicPr>
          <p:cNvPr id="11266" name="Picture 2" descr="Грабовский, Павел Арсеньевич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58" y="632191"/>
            <a:ext cx="1333685" cy="20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Люди нашего города: Борис Грабовский: tobgorod — LiveJou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9" y="543121"/>
            <a:ext cx="3986482" cy="248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Интервью Анвара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308324"/>
          </a:xfrm>
        </p:spPr>
        <p:txBody>
          <a:bodyPr/>
          <a:lstStyle/>
          <a:p>
            <a:r>
              <a:rPr lang="ru-RU" sz="1800" dirty="0"/>
              <a:t>—  Кого рисует мальчик?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Он рисует собак</a:t>
            </a:r>
            <a:r>
              <a:rPr lang="ru-RU" sz="1800" dirty="0">
                <a:solidFill>
                  <a:srgbClr val="FF0000"/>
                </a:solidFill>
              </a:rPr>
              <a:t>у</a:t>
            </a:r>
            <a:r>
              <a:rPr lang="ru-RU" sz="1800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1800" dirty="0"/>
              <a:t>— Что вы читаете?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Мы читаем журнал «</a:t>
            </a:r>
            <a:r>
              <a:rPr lang="ru-RU" sz="1800" dirty="0" err="1" smtClean="0"/>
              <a:t>Гульхан</a:t>
            </a:r>
            <a:r>
              <a:rPr lang="ru-RU" sz="1800" dirty="0"/>
              <a:t>».</a:t>
            </a:r>
          </a:p>
          <a:p>
            <a:endParaRPr lang="ru-RU" sz="1800" dirty="0"/>
          </a:p>
        </p:txBody>
      </p:sp>
      <p:pic>
        <p:nvPicPr>
          <p:cNvPr id="15362" name="Picture 2" descr="Девятилетний арзамасский мальчик меняет рисунки на корм для бездомных  животных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7" y="860425"/>
            <a:ext cx="2508250" cy="18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Yaxshi kitoblar bolalar uchun – HURRIY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860425"/>
            <a:ext cx="2819400" cy="187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7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315471"/>
          </a:xfrm>
        </p:spPr>
        <p:txBody>
          <a:bodyPr/>
          <a:lstStyle/>
          <a:p>
            <a:r>
              <a:rPr lang="ru-RU" dirty="0" smtClean="0"/>
              <a:t>Винительный падеж (Кого? Что?)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700" y="555625"/>
            <a:ext cx="4829821" cy="861774"/>
          </a:xfrm>
        </p:spPr>
        <p:txBody>
          <a:bodyPr/>
          <a:lstStyle/>
          <a:p>
            <a:r>
              <a:rPr lang="ru-RU" sz="1400" dirty="0"/>
              <a:t>Окончания неодушевлённых существительных мужского и среднего рода в винительном падеже совпадают с окончаниями в именительном падеже.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9" y="1232002"/>
            <a:ext cx="4572000" cy="18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2424"/>
            <a:ext cx="4639547" cy="315471"/>
          </a:xfrm>
        </p:spPr>
        <p:txBody>
          <a:bodyPr/>
          <a:lstStyle/>
          <a:p>
            <a:r>
              <a:rPr lang="ru-RU" dirty="0" smtClean="0"/>
              <a:t>Винительный падеж (Кого? Что?)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700" y="555625"/>
            <a:ext cx="4829821" cy="861774"/>
          </a:xfrm>
        </p:spPr>
        <p:txBody>
          <a:bodyPr/>
          <a:lstStyle/>
          <a:p>
            <a:r>
              <a:rPr lang="ru-RU" sz="1400" dirty="0"/>
              <a:t>Окончания одушевлённых существительных мужского рода в винительном падеже совпадают с окончаниями в родительном падеже.</a:t>
            </a:r>
          </a:p>
          <a:p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317625"/>
            <a:ext cx="517294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102424"/>
            <a:ext cx="4182347" cy="315471"/>
          </a:xfrm>
        </p:spPr>
        <p:txBody>
          <a:bodyPr/>
          <a:lstStyle/>
          <a:p>
            <a:r>
              <a:rPr lang="ru-RU" dirty="0" smtClean="0"/>
              <a:t>Винительный падеж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5900" y="662225"/>
            <a:ext cx="2508250" cy="200653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2967622" y="616425"/>
            <a:ext cx="2508250" cy="2052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1700" y="2705816"/>
            <a:ext cx="153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= </a:t>
            </a:r>
            <a:r>
              <a:rPr lang="ru-R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6410" y="2705816"/>
            <a:ext cx="153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= </a:t>
            </a:r>
            <a:r>
              <a:rPr lang="ru-RU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.п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0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6"/>
            <a:ext cx="5134621" cy="196977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Окончите предложения по образцу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i="1" dirty="0">
                <a:solidFill>
                  <a:schemeClr val="tx2"/>
                </a:solidFill>
              </a:rPr>
              <a:t>Образец:</a:t>
            </a:r>
            <a:r>
              <a:rPr lang="ru-RU" b="1" dirty="0"/>
              <a:t> </a:t>
            </a:r>
            <a:r>
              <a:rPr lang="ru-RU" sz="1600" dirty="0"/>
              <a:t>Это </a:t>
            </a:r>
            <a:r>
              <a:rPr lang="ru-RU" sz="1600" dirty="0" smtClean="0"/>
              <a:t>каша</a:t>
            </a:r>
            <a:r>
              <a:rPr lang="ru-RU" sz="1600" dirty="0"/>
              <a:t>. Лиса сварила каш</a:t>
            </a:r>
            <a:r>
              <a:rPr lang="ru-RU" sz="1600" dirty="0">
                <a:solidFill>
                  <a:srgbClr val="FF0000"/>
                </a:solidFill>
              </a:rPr>
              <a:t>у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2000" dirty="0" smtClean="0"/>
              <a:t>1) Это окрошка</a:t>
            </a:r>
            <a:r>
              <a:rPr lang="ru-RU" sz="2000" dirty="0"/>
              <a:t>. Журавль приготовил ... . 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) Вот репка. Дед посадил ... . 3) Стоит в поле теремок. Муха увидела ...  . 4)На дороге лежит зерно. </a:t>
            </a:r>
            <a:r>
              <a:rPr lang="ru-RU" sz="2000" dirty="0" smtClean="0"/>
              <a:t>Петушок </a:t>
            </a:r>
            <a:r>
              <a:rPr lang="ru-RU" sz="2000" dirty="0"/>
              <a:t>клюёт ... . 5) Стоит в лесу </a:t>
            </a:r>
            <a:r>
              <a:rPr lang="ru-RU" sz="2000" dirty="0" smtClean="0"/>
              <a:t>избушка</a:t>
            </a:r>
            <a:r>
              <a:rPr lang="ru-RU" sz="2000" dirty="0"/>
              <a:t>. Заяц построил ... .</a:t>
            </a:r>
          </a:p>
        </p:txBody>
      </p:sp>
    </p:spTree>
    <p:extLst>
      <p:ext uri="{BB962C8B-B14F-4D97-AF65-F5344CB8AC3E}">
        <p14:creationId xmlns:p14="http://schemas.microsoft.com/office/powerpoint/2010/main" val="36142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1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134621" cy="2661524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Окончите предложения по образцу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i="1" dirty="0">
                <a:solidFill>
                  <a:schemeClr val="tx2"/>
                </a:solidFill>
              </a:rPr>
              <a:t>Образец:</a:t>
            </a:r>
            <a:r>
              <a:rPr lang="ru-RU" b="1" dirty="0"/>
              <a:t> </a:t>
            </a:r>
            <a:r>
              <a:rPr lang="ru-RU" sz="1600" dirty="0"/>
              <a:t>Это </a:t>
            </a:r>
            <a:r>
              <a:rPr lang="ru-RU" sz="1600" dirty="0" smtClean="0"/>
              <a:t>каша</a:t>
            </a:r>
            <a:r>
              <a:rPr lang="ru-RU" sz="1600" dirty="0"/>
              <a:t>. Лиса сварила каш</a:t>
            </a:r>
            <a:r>
              <a:rPr lang="ru-RU" sz="1600" dirty="0">
                <a:solidFill>
                  <a:srgbClr val="FF0000"/>
                </a:solidFill>
              </a:rPr>
              <a:t>у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2000" dirty="0" smtClean="0"/>
              <a:t>1) Это окрошка</a:t>
            </a:r>
            <a:r>
              <a:rPr lang="ru-RU" sz="2000" dirty="0"/>
              <a:t>. Журавль приготовил </a:t>
            </a:r>
            <a:r>
              <a:rPr lang="ru-RU" sz="2000" dirty="0" smtClean="0"/>
              <a:t>окрошк</a:t>
            </a:r>
            <a:r>
              <a:rPr lang="ru-RU" sz="2000" dirty="0" smtClean="0">
                <a:solidFill>
                  <a:srgbClr val="FF0000"/>
                </a:solidFill>
              </a:rPr>
              <a:t>у</a:t>
            </a:r>
            <a:r>
              <a:rPr lang="ru-RU" sz="2000" dirty="0" smtClean="0"/>
              <a:t> 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2</a:t>
            </a:r>
            <a:r>
              <a:rPr lang="ru-RU" sz="2000" dirty="0"/>
              <a:t>) Вот репка. Дед посадил </a:t>
            </a:r>
            <a:r>
              <a:rPr lang="ru-RU" sz="2000" dirty="0" smtClean="0"/>
              <a:t>репк</a:t>
            </a:r>
            <a:r>
              <a:rPr lang="ru-RU" sz="2000" dirty="0" smtClean="0">
                <a:solidFill>
                  <a:srgbClr val="FF0000"/>
                </a:solidFill>
              </a:rPr>
              <a:t>у</a:t>
            </a:r>
            <a:r>
              <a:rPr lang="ru-RU" sz="2000" dirty="0" smtClean="0"/>
              <a:t> </a:t>
            </a:r>
            <a:r>
              <a:rPr lang="ru-RU" sz="2000" dirty="0"/>
              <a:t>. 3) Стоит в поле теремок. Муха увидела </a:t>
            </a:r>
            <a:r>
              <a:rPr lang="ru-RU" sz="2000" dirty="0" smtClean="0"/>
              <a:t>теремок  </a:t>
            </a:r>
            <a:r>
              <a:rPr lang="ru-RU" sz="2000" dirty="0"/>
              <a:t>. 4)На дороге лежит зерно. </a:t>
            </a:r>
            <a:r>
              <a:rPr lang="ru-RU" sz="2000" dirty="0" smtClean="0"/>
              <a:t>Петушок </a:t>
            </a:r>
            <a:r>
              <a:rPr lang="ru-RU" sz="2000" dirty="0"/>
              <a:t>клюёт </a:t>
            </a:r>
            <a:r>
              <a:rPr lang="ru-RU" sz="2000" dirty="0" smtClean="0"/>
              <a:t>зерно. </a:t>
            </a:r>
            <a:r>
              <a:rPr lang="ru-RU" sz="2000" dirty="0"/>
              <a:t>5) Стоит в лесу </a:t>
            </a:r>
            <a:r>
              <a:rPr lang="ru-RU" sz="2000" dirty="0" smtClean="0"/>
              <a:t>избушка</a:t>
            </a:r>
            <a:r>
              <a:rPr lang="ru-RU" sz="2000" dirty="0"/>
              <a:t>. Заяц построил </a:t>
            </a:r>
            <a:r>
              <a:rPr lang="ru-RU" sz="2000" dirty="0" smtClean="0"/>
              <a:t>избушк</a:t>
            </a:r>
            <a:r>
              <a:rPr lang="ru-RU" sz="2000" dirty="0" smtClean="0">
                <a:solidFill>
                  <a:srgbClr val="FF0000"/>
                </a:solidFill>
              </a:rPr>
              <a:t>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82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Что приготовил журавль?</a:t>
            </a:r>
            <a:endParaRPr lang="ru-RU" dirty="0"/>
          </a:p>
        </p:txBody>
      </p:sp>
      <p:pic>
        <p:nvPicPr>
          <p:cNvPr id="4098" name="Picture 2" descr="Сказка Лиса и Журавль — Сказки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55625"/>
            <a:ext cx="4648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Что посадил дед?</a:t>
            </a:r>
            <a:endParaRPr lang="ru-RU" dirty="0"/>
          </a:p>
        </p:txBody>
      </p:sp>
      <p:pic>
        <p:nvPicPr>
          <p:cNvPr id="1026" name="Picture 2" descr="Русские народные сказки, текст читать онлайн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555625"/>
            <a:ext cx="4648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700" y="102424"/>
            <a:ext cx="4182347" cy="315471"/>
          </a:xfrm>
        </p:spPr>
        <p:txBody>
          <a:bodyPr/>
          <a:lstStyle/>
          <a:p>
            <a:r>
              <a:rPr lang="ru-RU" dirty="0" smtClean="0"/>
              <a:t>Кого встретил Колобок?</a:t>
            </a:r>
            <a:endParaRPr lang="ru-RU" dirty="0"/>
          </a:p>
        </p:txBody>
      </p:sp>
      <p:pic>
        <p:nvPicPr>
          <p:cNvPr id="2050" name="Picture 2" descr="Костюмы для постановки сказки &quot;Колоб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555625"/>
            <a:ext cx="494136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7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102424"/>
            <a:ext cx="3953747" cy="315471"/>
          </a:xfrm>
        </p:spPr>
        <p:txBody>
          <a:bodyPr/>
          <a:lstStyle/>
          <a:p>
            <a:r>
              <a:rPr lang="ru-RU" dirty="0" smtClean="0"/>
              <a:t>Что снесла курочка?</a:t>
            </a:r>
            <a:endParaRPr lang="ru-RU" dirty="0"/>
          </a:p>
        </p:txBody>
      </p:sp>
      <p:pic>
        <p:nvPicPr>
          <p:cNvPr id="3074" name="Picture 2" descr="Русская народная сказка - Курочка Ряба. Чит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55625"/>
            <a:ext cx="4343400" cy="258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462213"/>
          </a:xfrm>
        </p:spPr>
        <p:txBody>
          <a:bodyPr/>
          <a:lstStyle/>
          <a:p>
            <a:r>
              <a:rPr lang="ru-RU" sz="1600" dirty="0" smtClean="0"/>
              <a:t>Ему </a:t>
            </a:r>
            <a:r>
              <a:rPr lang="ru-RU" sz="1600" dirty="0"/>
              <a:t>удалось передать телесигнал на расстояние. Как радовались ташкентцы первой телепередаче! Теперь каждому человеку легко и просто увидеть весь мир, не выходя из дома.</a:t>
            </a:r>
          </a:p>
          <a:p>
            <a:endParaRPr lang="ru-RU" sz="1600" dirty="0"/>
          </a:p>
        </p:txBody>
      </p:sp>
      <p:pic>
        <p:nvPicPr>
          <p:cNvPr id="12290" name="Picture 2" descr="Телефот Грабовского: dimka_jd — LiveJournal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860425"/>
            <a:ext cx="1884792" cy="14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g-fotki.yandex.ru/get/2914/myg2001.219/0_3f3d8_17f3b53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518" y="741234"/>
            <a:ext cx="2061781" cy="22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300" y="102424"/>
            <a:ext cx="3953747" cy="315471"/>
          </a:xfrm>
        </p:spPr>
        <p:txBody>
          <a:bodyPr/>
          <a:lstStyle/>
          <a:p>
            <a:r>
              <a:rPr lang="ru-RU" dirty="0" smtClean="0"/>
              <a:t>Что увидела муха?</a:t>
            </a:r>
            <a:endParaRPr lang="ru-RU" dirty="0"/>
          </a:p>
        </p:txBody>
      </p:sp>
      <p:pic>
        <p:nvPicPr>
          <p:cNvPr id="5122" name="Picture 2" descr="ТЕРЕМ - ТЕРЕМОК | сказки для детей, сказки Сутеева | UKA - YouTub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r="5100" b="307"/>
          <a:stretch/>
        </p:blipFill>
        <p:spPr bwMode="auto">
          <a:xfrm>
            <a:off x="520700" y="708025"/>
            <a:ext cx="4686299" cy="241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55625"/>
            <a:ext cx="5049769" cy="2369880"/>
          </a:xfrm>
        </p:spPr>
        <p:txBody>
          <a:bodyPr/>
          <a:lstStyle/>
          <a:p>
            <a:r>
              <a:rPr lang="ru-RU" b="1" dirty="0"/>
              <a:t>Прочитайте диалог. Составьте свои варианты по опорным словам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1800" dirty="0"/>
              <a:t>— Малика, ты </a:t>
            </a:r>
            <a:r>
              <a:rPr lang="ru-RU" sz="1800" dirty="0" smtClean="0"/>
              <a:t>любишь </a:t>
            </a:r>
            <a:r>
              <a:rPr lang="ru-RU" sz="1800" dirty="0"/>
              <a:t>сказки</a:t>
            </a:r>
            <a:r>
              <a:rPr lang="ru-RU" sz="1800" dirty="0" smtClean="0"/>
              <a:t>?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— Очень люблю! Я каждый день читаю сказки.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А я </a:t>
            </a:r>
            <a:r>
              <a:rPr lang="ru-RU" sz="1800" dirty="0" smtClean="0"/>
              <a:t>больше </a:t>
            </a:r>
            <a:r>
              <a:rPr lang="ru-RU" sz="1800" dirty="0"/>
              <a:t>люблю спорт. Я каждый день смотрю футбол. </a:t>
            </a:r>
            <a:endParaRPr lang="ru-RU" sz="1800" dirty="0" smtClean="0"/>
          </a:p>
          <a:p>
            <a:r>
              <a:rPr lang="ru-RU" sz="1400" dirty="0" smtClean="0"/>
              <a:t>Слова </a:t>
            </a:r>
            <a:r>
              <a:rPr lang="ru-RU" sz="1400" dirty="0"/>
              <a:t>для справок: мультфильмы, стихи; комедия, цирк; литература, математика.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3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374828" cy="2324457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Анвар, </a:t>
            </a:r>
            <a:r>
              <a:rPr lang="ru-RU" sz="2400" i="1" dirty="0">
                <a:solidFill>
                  <a:schemeClr val="tx2"/>
                </a:solidFill>
              </a:rPr>
              <a:t>ты </a:t>
            </a:r>
            <a:r>
              <a:rPr lang="ru-RU" sz="2400" i="1" dirty="0" smtClean="0">
                <a:solidFill>
                  <a:schemeClr val="tx2"/>
                </a:solidFill>
              </a:rPr>
              <a:t>любишь мультфильмы?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Очень люблю! Я каждый день </a:t>
            </a:r>
            <a:r>
              <a:rPr lang="ru-RU" sz="2400" i="1" dirty="0" smtClean="0">
                <a:solidFill>
                  <a:schemeClr val="tx2"/>
                </a:solidFill>
              </a:rPr>
              <a:t>смотрю мультики.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А я </a:t>
            </a:r>
            <a:r>
              <a:rPr lang="ru-RU" sz="2400" i="1" dirty="0" smtClean="0">
                <a:solidFill>
                  <a:schemeClr val="tx2"/>
                </a:solidFill>
              </a:rPr>
              <a:t>больше </a:t>
            </a:r>
            <a:r>
              <a:rPr lang="ru-RU" sz="2400" i="1" dirty="0">
                <a:solidFill>
                  <a:schemeClr val="tx2"/>
                </a:solidFill>
              </a:rPr>
              <a:t>люблю </a:t>
            </a:r>
            <a:r>
              <a:rPr lang="ru-RU" sz="2400" i="1" dirty="0" smtClean="0">
                <a:solidFill>
                  <a:schemeClr val="tx2"/>
                </a:solidFill>
              </a:rPr>
              <a:t>стихи.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Я </a:t>
            </a:r>
            <a:r>
              <a:rPr lang="ru-RU" sz="2400" i="1" dirty="0">
                <a:solidFill>
                  <a:schemeClr val="tx2"/>
                </a:solidFill>
              </a:rPr>
              <a:t>каждый день </a:t>
            </a:r>
            <a:r>
              <a:rPr lang="ru-RU" sz="2400" i="1" dirty="0" smtClean="0">
                <a:solidFill>
                  <a:schemeClr val="tx2"/>
                </a:solidFill>
              </a:rPr>
              <a:t>читаю стихи.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7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374828" cy="2031325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 err="1" smtClean="0">
                <a:solidFill>
                  <a:schemeClr val="tx2"/>
                </a:solidFill>
              </a:rPr>
              <a:t>Мадина</a:t>
            </a:r>
            <a:r>
              <a:rPr lang="ru-RU" sz="2400" i="1" dirty="0" smtClean="0">
                <a:solidFill>
                  <a:schemeClr val="tx2"/>
                </a:solidFill>
              </a:rPr>
              <a:t>, </a:t>
            </a:r>
            <a:r>
              <a:rPr lang="ru-RU" sz="2400" i="1" dirty="0">
                <a:solidFill>
                  <a:schemeClr val="tx2"/>
                </a:solidFill>
              </a:rPr>
              <a:t>ты </a:t>
            </a:r>
            <a:r>
              <a:rPr lang="ru-RU" sz="2400" i="1" dirty="0" smtClean="0">
                <a:solidFill>
                  <a:schemeClr val="tx2"/>
                </a:solidFill>
              </a:rPr>
              <a:t>любишь комедию?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Очень люблю! Я каждый день </a:t>
            </a:r>
            <a:r>
              <a:rPr lang="ru-RU" sz="2400" i="1" dirty="0" smtClean="0">
                <a:solidFill>
                  <a:schemeClr val="tx2"/>
                </a:solidFill>
              </a:rPr>
              <a:t>смотрю комедию.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— </a:t>
            </a:r>
            <a:r>
              <a:rPr lang="ru-RU" sz="2400" i="1" dirty="0">
                <a:solidFill>
                  <a:schemeClr val="tx2"/>
                </a:solidFill>
              </a:rPr>
              <a:t>А я </a:t>
            </a:r>
            <a:r>
              <a:rPr lang="ru-RU" sz="2400" i="1" dirty="0" smtClean="0">
                <a:solidFill>
                  <a:schemeClr val="tx2"/>
                </a:solidFill>
              </a:rPr>
              <a:t>больше </a:t>
            </a:r>
            <a:r>
              <a:rPr lang="ru-RU" sz="2400" i="1" dirty="0">
                <a:solidFill>
                  <a:schemeClr val="tx2"/>
                </a:solidFill>
              </a:rPr>
              <a:t>люблю </a:t>
            </a:r>
            <a:r>
              <a:rPr lang="ru-RU" sz="2400" i="1" dirty="0" smtClean="0">
                <a:solidFill>
                  <a:schemeClr val="tx2"/>
                </a:solidFill>
              </a:rPr>
              <a:t>цирк. 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Я </a:t>
            </a:r>
            <a:r>
              <a:rPr lang="ru-RU" sz="2400" i="1" dirty="0">
                <a:solidFill>
                  <a:schemeClr val="tx2"/>
                </a:solidFill>
              </a:rPr>
              <a:t>каждый день </a:t>
            </a:r>
            <a:r>
              <a:rPr lang="ru-RU" sz="2400" i="1" dirty="0" smtClean="0">
                <a:solidFill>
                  <a:schemeClr val="tx2"/>
                </a:solidFill>
              </a:rPr>
              <a:t>смотрю цирк.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0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562600" cy="1661993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tx2"/>
                </a:solidFill>
              </a:rPr>
              <a:t>— Санжар, </a:t>
            </a:r>
            <a:r>
              <a:rPr lang="ru-RU" sz="2400" i="1" dirty="0">
                <a:solidFill>
                  <a:schemeClr val="tx2"/>
                </a:solidFill>
              </a:rPr>
              <a:t>ты </a:t>
            </a:r>
            <a:r>
              <a:rPr lang="ru-RU" sz="2400" i="1" dirty="0" smtClean="0">
                <a:solidFill>
                  <a:schemeClr val="tx2"/>
                </a:solidFill>
              </a:rPr>
              <a:t>любишь литературу?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 </a:t>
            </a:r>
            <a:r>
              <a:rPr lang="ru-RU" sz="2400" i="1" dirty="0">
                <a:solidFill>
                  <a:schemeClr val="tx2"/>
                </a:solidFill>
              </a:rPr>
              <a:t>— Л</a:t>
            </a:r>
            <a:r>
              <a:rPr lang="ru-RU" sz="2400" i="1" dirty="0" smtClean="0">
                <a:solidFill>
                  <a:schemeClr val="tx2"/>
                </a:solidFill>
              </a:rPr>
              <a:t>юблю</a:t>
            </a:r>
            <a:r>
              <a:rPr lang="ru-RU" sz="2400" i="1" dirty="0">
                <a:solidFill>
                  <a:schemeClr val="tx2"/>
                </a:solidFill>
              </a:rPr>
              <a:t>! </a:t>
            </a:r>
            <a:r>
              <a:rPr lang="ru-RU" sz="2400" i="1" dirty="0" smtClean="0">
                <a:solidFill>
                  <a:schemeClr val="tx2"/>
                </a:solidFill>
              </a:rPr>
              <a:t>Но больше люблю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 математику. </a:t>
            </a:r>
            <a:r>
              <a:rPr lang="ru-RU" sz="2400" i="1" dirty="0">
                <a:solidFill>
                  <a:schemeClr val="tx2"/>
                </a:solidFill>
              </a:rPr>
              <a:t>Я каждый день </a:t>
            </a:r>
            <a:r>
              <a:rPr lang="ru-RU" sz="2400" i="1" dirty="0" smtClean="0">
                <a:solidFill>
                  <a:schemeClr val="tx2"/>
                </a:solidFill>
              </a:rPr>
              <a:t>решаю  примеры и задачи по математике.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308324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</a:rPr>
              <a:t>Поставьте слова в правильную форму.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Образец</a:t>
            </a:r>
            <a:r>
              <a:rPr lang="ru-RU" sz="1400" b="1" dirty="0">
                <a:solidFill>
                  <a:schemeClr val="tx1"/>
                </a:solidFill>
              </a:rPr>
              <a:t>: Журавль пригласил в гости лису.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1</a:t>
            </a:r>
            <a:r>
              <a:rPr lang="ru-RU" sz="1800" dirty="0">
                <a:solidFill>
                  <a:schemeClr val="tx1"/>
                </a:solidFill>
              </a:rPr>
              <a:t>) Лиса позвала (журавль). 2) Однажды волк увидел в лесу (баран). 3) Внучка позвала (собака Жучка). 4) Заяц, волк и медведь хотели съесть (Колобок). 5) Положил дед (лисица) на санки и поехал </a:t>
            </a:r>
            <a:r>
              <a:rPr lang="ru-RU" sz="1800" dirty="0" smtClean="0">
                <a:solidFill>
                  <a:schemeClr val="tx1"/>
                </a:solidFill>
              </a:rPr>
              <a:t>дальше</a:t>
            </a:r>
            <a:r>
              <a:rPr lang="ru-RU" sz="1800" dirty="0">
                <a:solidFill>
                  <a:schemeClr val="tx1"/>
                </a:solidFill>
              </a:rPr>
              <a:t>. 6) Дед и баба сделали из снега (Снегурочка).</a:t>
            </a: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1877437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1</a:t>
            </a:r>
            <a:r>
              <a:rPr lang="ru-RU" sz="1800" dirty="0">
                <a:solidFill>
                  <a:schemeClr val="tx1"/>
                </a:solidFill>
              </a:rPr>
              <a:t>) Лиса позвала </a:t>
            </a:r>
            <a:r>
              <a:rPr lang="ru-RU" sz="1800" dirty="0" smtClean="0">
                <a:solidFill>
                  <a:schemeClr val="tx1"/>
                </a:solidFill>
              </a:rPr>
              <a:t>журавл</a:t>
            </a:r>
            <a:r>
              <a:rPr lang="ru-RU" sz="1800" dirty="0" smtClean="0">
                <a:solidFill>
                  <a:srgbClr val="FF0000"/>
                </a:solidFill>
              </a:rPr>
              <a:t>я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>
                <a:solidFill>
                  <a:schemeClr val="tx1"/>
                </a:solidFill>
              </a:rPr>
              <a:t>2) Однажды волк увидел в лесу </a:t>
            </a:r>
            <a:r>
              <a:rPr lang="ru-RU" sz="1800" dirty="0" smtClean="0">
                <a:solidFill>
                  <a:schemeClr val="tx1"/>
                </a:solidFill>
              </a:rPr>
              <a:t>баран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>
                <a:solidFill>
                  <a:schemeClr val="tx1"/>
                </a:solidFill>
              </a:rPr>
              <a:t>3) Внучка позвала </a:t>
            </a:r>
            <a:r>
              <a:rPr lang="ru-RU" sz="1800" dirty="0" smtClean="0">
                <a:solidFill>
                  <a:schemeClr val="tx1"/>
                </a:solidFill>
              </a:rPr>
              <a:t>собак</a:t>
            </a:r>
            <a:r>
              <a:rPr lang="ru-RU" sz="1800" dirty="0" smtClean="0">
                <a:solidFill>
                  <a:srgbClr val="FF0000"/>
                </a:solidFill>
              </a:rPr>
              <a:t>у</a:t>
            </a:r>
            <a:r>
              <a:rPr lang="ru-RU" sz="1800" dirty="0" smtClean="0">
                <a:solidFill>
                  <a:schemeClr val="tx1"/>
                </a:solidFill>
              </a:rPr>
              <a:t> Жучк</a:t>
            </a:r>
            <a:r>
              <a:rPr lang="ru-RU" sz="1800" dirty="0" smtClean="0">
                <a:solidFill>
                  <a:srgbClr val="FF0000"/>
                </a:solidFill>
              </a:rPr>
              <a:t>у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>
                <a:solidFill>
                  <a:schemeClr val="tx1"/>
                </a:solidFill>
              </a:rPr>
              <a:t>4) Заяц, волк и медведь хотели съесть </a:t>
            </a:r>
            <a:r>
              <a:rPr lang="ru-RU" sz="1800" dirty="0" smtClean="0">
                <a:solidFill>
                  <a:schemeClr val="tx1"/>
                </a:solidFill>
              </a:rPr>
              <a:t>Колобк</a:t>
            </a: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>
                <a:solidFill>
                  <a:schemeClr val="tx1"/>
                </a:solidFill>
              </a:rPr>
              <a:t>5) Положил дед </a:t>
            </a:r>
            <a:r>
              <a:rPr lang="ru-RU" sz="1800" dirty="0" smtClean="0">
                <a:solidFill>
                  <a:schemeClr val="tx1"/>
                </a:solidFill>
              </a:rPr>
              <a:t>лисиц</a:t>
            </a:r>
            <a:r>
              <a:rPr lang="ru-RU" sz="1800" dirty="0" smtClean="0">
                <a:solidFill>
                  <a:srgbClr val="FF0000"/>
                </a:solidFill>
              </a:rPr>
              <a:t>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на санки и поехал </a:t>
            </a:r>
            <a:r>
              <a:rPr lang="ru-RU" sz="1800" dirty="0" smtClean="0">
                <a:solidFill>
                  <a:schemeClr val="tx1"/>
                </a:solidFill>
              </a:rPr>
              <a:t>дальше</a:t>
            </a:r>
            <a:r>
              <a:rPr lang="ru-RU" sz="1800" dirty="0">
                <a:solidFill>
                  <a:schemeClr val="tx1"/>
                </a:solidFill>
              </a:rPr>
              <a:t>. 6) Дед и баба сделали из снега </a:t>
            </a:r>
            <a:r>
              <a:rPr lang="ru-RU" sz="1800" dirty="0" smtClean="0">
                <a:solidFill>
                  <a:schemeClr val="tx1"/>
                </a:solidFill>
              </a:rPr>
              <a:t>Снегурочк</a:t>
            </a:r>
            <a:r>
              <a:rPr lang="ru-RU" sz="1800" dirty="0" smtClean="0">
                <a:solidFill>
                  <a:srgbClr val="FF0000"/>
                </a:solidFill>
              </a:rPr>
              <a:t>у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134621" cy="264687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Прочитайте диалог. Придумайте по опорным вопросам, как вы будете рассказывать сказку </a:t>
            </a:r>
            <a:r>
              <a:rPr lang="ru-RU" b="1" dirty="0" smtClean="0"/>
              <a:t>младшему </a:t>
            </a:r>
            <a:r>
              <a:rPr lang="ru-RU" b="1" dirty="0"/>
              <a:t>брату или сестре. </a:t>
            </a:r>
            <a:endParaRPr lang="ru-RU" b="1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Как ты </a:t>
            </a:r>
            <a:r>
              <a:rPr lang="ru-RU" sz="1600" dirty="0" smtClean="0"/>
              <a:t>думаешь</a:t>
            </a:r>
            <a:r>
              <a:rPr lang="ru-RU" sz="1600" dirty="0"/>
              <a:t>, кого волк встретил в лесу?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Наверное, зайчика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— Нет, не зайчика.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Может быть, лисичку?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Нет, не лисичку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— А кого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— Волк встретил в лесу Колобка! </a:t>
            </a:r>
            <a:endParaRPr lang="ru-RU" sz="1600" dirty="0" smtClean="0"/>
          </a:p>
          <a:p>
            <a:r>
              <a:rPr lang="ru-RU" dirty="0" smtClean="0"/>
              <a:t>1</a:t>
            </a:r>
            <a:r>
              <a:rPr lang="ru-RU" dirty="0"/>
              <a:t>) Кого лиса позвала в гости? 2) Кого увидела в доме Красная </a:t>
            </a:r>
            <a:r>
              <a:rPr lang="ru-RU" dirty="0" smtClean="0"/>
              <a:t>шапочка</a:t>
            </a:r>
            <a:r>
              <a:rPr lang="ru-RU" dirty="0"/>
              <a:t>? 3) Кого обманула лиса? 4) Кого боится медведь?</a:t>
            </a:r>
          </a:p>
          <a:p>
            <a:endParaRPr lang="ru-RU" dirty="0"/>
          </a:p>
        </p:txBody>
      </p:sp>
      <p:pic>
        <p:nvPicPr>
          <p:cNvPr id="6146" name="Picture 2" descr="Жили-были старик со старухой. Вот и просит старик: — by lyalya-koshka on  emaz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3" t="4407"/>
          <a:stretch/>
        </p:blipFill>
        <p:spPr bwMode="auto">
          <a:xfrm>
            <a:off x="3721100" y="1241425"/>
            <a:ext cx="1235218" cy="12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134621" cy="2400657"/>
          </a:xfrm>
        </p:spPr>
        <p:txBody>
          <a:bodyPr/>
          <a:lstStyle/>
          <a:p>
            <a:r>
              <a:rPr lang="ru-RU" sz="1800" i="1" dirty="0" smtClean="0">
                <a:solidFill>
                  <a:schemeClr val="tx2"/>
                </a:solidFill>
              </a:rPr>
              <a:t>— </a:t>
            </a:r>
            <a:r>
              <a:rPr lang="ru-RU" sz="1800" i="1" dirty="0">
                <a:solidFill>
                  <a:schemeClr val="tx2"/>
                </a:solidFill>
              </a:rPr>
              <a:t>Как ты </a:t>
            </a:r>
            <a:r>
              <a:rPr lang="ru-RU" sz="1800" i="1" dirty="0" smtClean="0">
                <a:solidFill>
                  <a:schemeClr val="tx2"/>
                </a:solidFill>
              </a:rPr>
              <a:t>думаешь</a:t>
            </a:r>
            <a:r>
              <a:rPr lang="ru-RU" sz="1800" i="1" dirty="0">
                <a:solidFill>
                  <a:schemeClr val="tx2"/>
                </a:solidFill>
              </a:rPr>
              <a:t>, </a:t>
            </a:r>
            <a:r>
              <a:rPr lang="ru-RU" sz="1800" i="1" dirty="0" smtClean="0">
                <a:solidFill>
                  <a:schemeClr val="tx2"/>
                </a:solidFill>
              </a:rPr>
              <a:t>кого лиса позвала в гости? 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— </a:t>
            </a:r>
            <a:r>
              <a:rPr lang="ru-RU" sz="1800" i="1" dirty="0">
                <a:solidFill>
                  <a:schemeClr val="tx2"/>
                </a:solidFill>
              </a:rPr>
              <a:t>Наверное, </a:t>
            </a:r>
            <a:r>
              <a:rPr lang="ru-RU" sz="1800" i="1" dirty="0" smtClean="0">
                <a:solidFill>
                  <a:schemeClr val="tx2"/>
                </a:solidFill>
              </a:rPr>
              <a:t>волка?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 </a:t>
            </a:r>
            <a:r>
              <a:rPr lang="ru-RU" sz="1800" i="1" dirty="0">
                <a:solidFill>
                  <a:schemeClr val="tx2"/>
                </a:solidFill>
              </a:rPr>
              <a:t>— Нет, не </a:t>
            </a:r>
            <a:r>
              <a:rPr lang="ru-RU" sz="1800" i="1" dirty="0" smtClean="0">
                <a:solidFill>
                  <a:schemeClr val="tx2"/>
                </a:solidFill>
              </a:rPr>
              <a:t>волка. 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— </a:t>
            </a:r>
            <a:r>
              <a:rPr lang="ru-RU" sz="1800" i="1" dirty="0">
                <a:solidFill>
                  <a:schemeClr val="tx2"/>
                </a:solidFill>
              </a:rPr>
              <a:t>Может быть, </a:t>
            </a:r>
            <a:r>
              <a:rPr lang="ru-RU" sz="1800" i="1" dirty="0" smtClean="0">
                <a:solidFill>
                  <a:schemeClr val="tx2"/>
                </a:solidFill>
              </a:rPr>
              <a:t>медведя? 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— </a:t>
            </a:r>
            <a:r>
              <a:rPr lang="ru-RU" sz="1800" i="1" dirty="0">
                <a:solidFill>
                  <a:schemeClr val="tx2"/>
                </a:solidFill>
              </a:rPr>
              <a:t>Нет, не </a:t>
            </a:r>
            <a:r>
              <a:rPr lang="ru-RU" sz="1800" i="1" dirty="0" smtClean="0">
                <a:solidFill>
                  <a:schemeClr val="tx2"/>
                </a:solidFill>
              </a:rPr>
              <a:t>медведя.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 </a:t>
            </a:r>
            <a:r>
              <a:rPr lang="ru-RU" sz="1800" i="1" dirty="0">
                <a:solidFill>
                  <a:schemeClr val="tx2"/>
                </a:solidFill>
              </a:rPr>
              <a:t>— А кого</a:t>
            </a:r>
            <a:r>
              <a:rPr lang="ru-RU" sz="1800" i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 —Лиса пригласила в гости журавля! </a:t>
            </a:r>
          </a:p>
          <a:p>
            <a:endParaRPr lang="ru-RU" dirty="0"/>
          </a:p>
        </p:txBody>
      </p:sp>
      <p:pic>
        <p:nvPicPr>
          <p:cNvPr id="7170" name="Picture 2" descr="Лиса и журавль русская народная сказка - читать онлай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7" t="2398" r="4765" b="4068"/>
          <a:stretch/>
        </p:blipFill>
        <p:spPr bwMode="auto">
          <a:xfrm>
            <a:off x="3721100" y="936625"/>
            <a:ext cx="164638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1077" y="615187"/>
            <a:ext cx="5134621" cy="2400657"/>
          </a:xfrm>
        </p:spPr>
        <p:txBody>
          <a:bodyPr/>
          <a:lstStyle/>
          <a:p>
            <a:r>
              <a:rPr lang="ru-RU" sz="1800" i="1" dirty="0" smtClean="0">
                <a:solidFill>
                  <a:schemeClr val="tx2"/>
                </a:solidFill>
              </a:rPr>
              <a:t>— </a:t>
            </a:r>
            <a:r>
              <a:rPr lang="ru-RU" sz="1800" i="1" dirty="0">
                <a:solidFill>
                  <a:schemeClr val="tx2"/>
                </a:solidFill>
              </a:rPr>
              <a:t>Как ты </a:t>
            </a:r>
            <a:r>
              <a:rPr lang="ru-RU" sz="1800" i="1" dirty="0" smtClean="0">
                <a:solidFill>
                  <a:schemeClr val="tx2"/>
                </a:solidFill>
              </a:rPr>
              <a:t>думаешь</a:t>
            </a:r>
            <a:r>
              <a:rPr lang="ru-RU" sz="1800" i="1" dirty="0">
                <a:solidFill>
                  <a:schemeClr val="tx2"/>
                </a:solidFill>
              </a:rPr>
              <a:t>, </a:t>
            </a:r>
            <a:r>
              <a:rPr lang="ru-RU" sz="1800" i="1" dirty="0" smtClean="0">
                <a:solidFill>
                  <a:schemeClr val="tx2"/>
                </a:solidFill>
              </a:rPr>
              <a:t>кого увидела в доме Красная шапочка? 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— </a:t>
            </a:r>
            <a:r>
              <a:rPr lang="ru-RU" sz="1800" i="1" dirty="0">
                <a:solidFill>
                  <a:schemeClr val="tx2"/>
                </a:solidFill>
              </a:rPr>
              <a:t>Наверное, </a:t>
            </a:r>
            <a:r>
              <a:rPr lang="ru-RU" sz="1800" i="1" dirty="0" smtClean="0">
                <a:solidFill>
                  <a:schemeClr val="tx2"/>
                </a:solidFill>
              </a:rPr>
              <a:t>бабушку?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 </a:t>
            </a:r>
            <a:r>
              <a:rPr lang="ru-RU" sz="1800" i="1" dirty="0">
                <a:solidFill>
                  <a:schemeClr val="tx2"/>
                </a:solidFill>
              </a:rPr>
              <a:t>— Нет, не </a:t>
            </a:r>
            <a:r>
              <a:rPr lang="ru-RU" sz="1800" i="1" dirty="0" smtClean="0">
                <a:solidFill>
                  <a:schemeClr val="tx2"/>
                </a:solidFill>
              </a:rPr>
              <a:t>бабушку. 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— </a:t>
            </a:r>
            <a:r>
              <a:rPr lang="ru-RU" sz="1800" i="1" dirty="0">
                <a:solidFill>
                  <a:schemeClr val="tx2"/>
                </a:solidFill>
              </a:rPr>
              <a:t>Может </a:t>
            </a:r>
            <a:r>
              <a:rPr lang="ru-RU" sz="1800" i="1" dirty="0" smtClean="0">
                <a:solidFill>
                  <a:schemeClr val="tx2"/>
                </a:solidFill>
              </a:rPr>
              <a:t>быть, дедушку? 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— </a:t>
            </a:r>
            <a:r>
              <a:rPr lang="ru-RU" sz="1800" i="1" dirty="0">
                <a:solidFill>
                  <a:schemeClr val="tx2"/>
                </a:solidFill>
              </a:rPr>
              <a:t>Нет, не </a:t>
            </a:r>
            <a:r>
              <a:rPr lang="ru-RU" sz="1800" i="1" dirty="0" smtClean="0">
                <a:solidFill>
                  <a:schemeClr val="tx2"/>
                </a:solidFill>
              </a:rPr>
              <a:t>дедушку.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 </a:t>
            </a:r>
            <a:r>
              <a:rPr lang="ru-RU" sz="1800" i="1" dirty="0">
                <a:solidFill>
                  <a:schemeClr val="tx2"/>
                </a:solidFill>
              </a:rPr>
              <a:t>— А кого</a:t>
            </a:r>
            <a:r>
              <a:rPr lang="ru-RU" sz="1800" i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 —Красная шапочка увидела в доме волка! </a:t>
            </a:r>
          </a:p>
          <a:p>
            <a:endParaRPr lang="ru-RU" dirty="0"/>
          </a:p>
        </p:txBody>
      </p:sp>
      <p:pic>
        <p:nvPicPr>
          <p:cNvPr id="8194" name="Picture 2" descr="Сказка «Красная Шапочк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919535"/>
            <a:ext cx="1143000" cy="1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Улица Тахтапуль, позже улица Хамзы — Письма о Ташкенте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mytashkent.uz/wp-content/comment-image/2221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746125"/>
            <a:ext cx="22860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8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6100" y="102424"/>
            <a:ext cx="3648947" cy="315471"/>
          </a:xfrm>
        </p:spPr>
        <p:txBody>
          <a:bodyPr/>
          <a:lstStyle/>
          <a:p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400" cy="166199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Продолжите предложения. </a:t>
            </a:r>
            <a:r>
              <a:rPr lang="ru-RU" b="1" dirty="0" smtClean="0"/>
              <a:t>Запишите </a:t>
            </a:r>
            <a:r>
              <a:rPr lang="ru-RU" b="1" dirty="0"/>
              <a:t>в тетрадь. </a:t>
            </a:r>
            <a:endParaRPr lang="ru-RU" b="1" dirty="0" smtClean="0"/>
          </a:p>
          <a:p>
            <a:r>
              <a:rPr lang="ru-RU" sz="1600" dirty="0" smtClean="0"/>
              <a:t>1) Мы </a:t>
            </a:r>
            <a:r>
              <a:rPr lang="ru-RU" sz="1600" dirty="0"/>
              <a:t>читаем в библиотеке книги, ... . </a:t>
            </a:r>
          </a:p>
          <a:p>
            <a:r>
              <a:rPr lang="ru-RU" sz="1600" dirty="0" smtClean="0"/>
              <a:t>2) Моя бабушка </a:t>
            </a:r>
            <a:r>
              <a:rPr lang="ru-RU" sz="1600" dirty="0"/>
              <a:t>любит </a:t>
            </a:r>
            <a:r>
              <a:rPr lang="ru-RU" sz="1600" dirty="0" smtClean="0"/>
              <a:t>готовить </a:t>
            </a:r>
            <a:r>
              <a:rPr lang="ru-RU" sz="1600" dirty="0" err="1"/>
              <a:t>самсу</a:t>
            </a:r>
            <a:r>
              <a:rPr lang="ru-RU" sz="1600" dirty="0"/>
              <a:t>, ... . </a:t>
            </a:r>
          </a:p>
          <a:p>
            <a:r>
              <a:rPr lang="ru-RU" sz="1600" dirty="0" smtClean="0"/>
              <a:t>3) В </a:t>
            </a:r>
            <a:r>
              <a:rPr lang="ru-RU" sz="1600" dirty="0"/>
              <a:t>магазине Малика купила сыр, ... . </a:t>
            </a:r>
          </a:p>
          <a:p>
            <a:r>
              <a:rPr lang="ru-RU" sz="1600" dirty="0" smtClean="0"/>
              <a:t>4) Я    </a:t>
            </a:r>
            <a:r>
              <a:rPr lang="ru-RU" sz="1600" dirty="0"/>
              <a:t>люблю футбол, ... . </a:t>
            </a:r>
          </a:p>
          <a:p>
            <a:r>
              <a:rPr lang="ru-RU" sz="1600" dirty="0" smtClean="0"/>
              <a:t>5) В нашем </a:t>
            </a:r>
            <a:r>
              <a:rPr lang="ru-RU" sz="1600" dirty="0"/>
              <a:t>городе построили завод</a:t>
            </a:r>
            <a:r>
              <a:rPr lang="ru-RU" sz="1600" dirty="0" smtClean="0"/>
              <a:t>,  </a:t>
            </a:r>
            <a:r>
              <a:rPr lang="ru-RU" sz="1600" dirty="0"/>
              <a:t>...  .      </a:t>
            </a:r>
            <a:endParaRPr lang="ru-RU" sz="1600" dirty="0" smtClean="0"/>
          </a:p>
          <a:p>
            <a:r>
              <a:rPr lang="ru-RU" sz="1600" dirty="0" smtClean="0"/>
              <a:t>6</a:t>
            </a:r>
            <a:r>
              <a:rPr lang="ru-RU" sz="1600" dirty="0"/>
              <a:t>) Китайцы придумали бумагу, ...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0100" y="741234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урналы.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0099" y="1219975"/>
            <a:ext cx="1081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колбасу.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9684" y="989797"/>
            <a:ext cx="115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пирожки.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08309" y="1462821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шахматы.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7072" y="1711384"/>
            <a:ext cx="851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школу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5300" y="1963803"/>
            <a:ext cx="114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фарфор.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Местоимения в Винительном падеже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5625"/>
            <a:ext cx="5562600" cy="792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1347882"/>
            <a:ext cx="5562600" cy="17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7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5049769" cy="2308324"/>
          </a:xfrm>
        </p:spPr>
        <p:txBody>
          <a:bodyPr/>
          <a:lstStyle/>
          <a:p>
            <a:r>
              <a:rPr lang="ru-RU" b="1" dirty="0"/>
              <a:t>Прочитайте диалог. Расспросите одноклассников об их занятиях. Придумайте свои варианты диалогов, используя местоимения. </a:t>
            </a:r>
            <a:endParaRPr lang="ru-RU" b="1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Анвар, ты сделал упражнение</a:t>
            </a:r>
            <a:r>
              <a:rPr lang="ru-RU" sz="1800" dirty="0" smtClean="0"/>
              <a:t>?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— Конечно, я сделал его ещё вчера!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А задачу </a:t>
            </a:r>
            <a:r>
              <a:rPr lang="ru-RU" sz="1800" dirty="0" smtClean="0"/>
              <a:t>решил</a:t>
            </a:r>
            <a:r>
              <a:rPr lang="ru-RU" sz="1800" dirty="0"/>
              <a:t>?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Нет, я её не понял. </a:t>
            </a:r>
            <a:endParaRPr lang="ru-RU" sz="1800" dirty="0" smtClean="0"/>
          </a:p>
          <a:p>
            <a:r>
              <a:rPr lang="ru-RU" sz="1800" dirty="0" smtClean="0"/>
              <a:t>— </a:t>
            </a:r>
            <a:r>
              <a:rPr lang="ru-RU" sz="1800" dirty="0"/>
              <a:t>Давай </a:t>
            </a:r>
            <a:r>
              <a:rPr lang="ru-RU" sz="1800" dirty="0" smtClean="0"/>
              <a:t>решим </a:t>
            </a:r>
            <a:r>
              <a:rPr lang="ru-RU" sz="1800" dirty="0"/>
              <a:t>задачу вместе</a:t>
            </a:r>
            <a:r>
              <a:rPr lang="ru-RU" sz="1800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Слова для справок: 1) прочитать, книга, выучить, стихотворение; 2) написать, диктант, проверить, </a:t>
            </a:r>
            <a:r>
              <a:rPr lang="ru-RU" dirty="0" smtClean="0"/>
              <a:t>ошибки</a:t>
            </a:r>
            <a:r>
              <a:rPr lang="ru-RU" dirty="0"/>
              <a:t>; 3) купить, продукты, убрать, комната.</a:t>
            </a:r>
          </a:p>
        </p:txBody>
      </p:sp>
    </p:spTree>
    <p:extLst>
      <p:ext uri="{BB962C8B-B14F-4D97-AF65-F5344CB8AC3E}">
        <p14:creationId xmlns:p14="http://schemas.microsoft.com/office/powerpoint/2010/main" val="414469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Винительный падеж имён существительных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" y="0"/>
            <a:ext cx="5696972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89256"/>
              </p:ext>
            </p:extLst>
          </p:nvPr>
        </p:nvGraphicFramePr>
        <p:xfrm>
          <a:off x="139700" y="1927225"/>
          <a:ext cx="54864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418917105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49657913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110774389"/>
                    </a:ext>
                  </a:extLst>
                </a:gridCol>
              </a:tblGrid>
              <a:tr h="3483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склонение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склонение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склонение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6764645"/>
                  </a:ext>
                </a:extLst>
              </a:tr>
              <a:tr h="87085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 , -ю</a:t>
                      </a:r>
                      <a:endParaRPr lang="ru-RU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-а, -я </a:t>
                      </a: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В.п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.=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Р.п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В.п</a:t>
                      </a: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.= </a:t>
                      </a:r>
                      <a:r>
                        <a:rPr lang="ru-RU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И.п</a:t>
                      </a: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В.п</a:t>
                      </a: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.=</a:t>
                      </a:r>
                      <a:r>
                        <a:rPr lang="ru-RU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И.п</a:t>
                      </a:r>
                      <a:r>
                        <a:rPr lang="ru-RU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684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2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4500" y="735186"/>
            <a:ext cx="2364375" cy="1231106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упражнения 9, 10 на стр.111,112.</a:t>
            </a:r>
          </a:p>
          <a:p>
            <a:pPr algn="ctr"/>
            <a:r>
              <a:rPr lang="ru-RU" sz="2000" dirty="0" smtClean="0"/>
              <a:t>Почитать сказки.</a:t>
            </a:r>
            <a:endParaRPr lang="ru-RU" sz="2000" dirty="0"/>
          </a:p>
        </p:txBody>
      </p:sp>
      <p:pic>
        <p:nvPicPr>
          <p:cNvPr id="9218" name="Picture 2" descr="Книга «Большая книга сказок» Шарль Перро, , , купить на YAKABOO.ua |  978-5-389-14066-0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74" y="746125"/>
            <a:ext cx="1508552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1839" y="2686261"/>
            <a:ext cx="5334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2286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С ПРАЗДНИКОМ НАВРУЗ!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07" y="818845"/>
            <a:ext cx="2508250" cy="20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здравление Навруз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6" y="818846"/>
            <a:ext cx="2151603" cy="195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100" y="102424"/>
            <a:ext cx="3267947" cy="315471"/>
          </a:xfrm>
        </p:spPr>
        <p:txBody>
          <a:bodyPr/>
          <a:lstStyle/>
          <a:p>
            <a:r>
              <a:rPr lang="ru-RU" dirty="0"/>
              <a:t> В музее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08025"/>
            <a:ext cx="2666999" cy="2215991"/>
          </a:xfrm>
        </p:spPr>
        <p:txBody>
          <a:bodyPr/>
          <a:lstStyle/>
          <a:p>
            <a:r>
              <a:rPr lang="ru-RU" sz="1600" dirty="0"/>
              <a:t>— В музее города  Нукуса есть самая </a:t>
            </a:r>
            <a:r>
              <a:rPr lang="ru-RU" sz="1600" dirty="0" smtClean="0"/>
              <a:t>лучшая </a:t>
            </a:r>
            <a:r>
              <a:rPr lang="ru-RU" sz="1600" dirty="0"/>
              <a:t>коллекция картин в Азии. А сколько лет музею?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Каракалпакскому государственному музею искусств имени Игоря Савицкого в 2016 году исполнилось 50 лет. </a:t>
            </a:r>
          </a:p>
        </p:txBody>
      </p:sp>
      <p:pic>
        <p:nvPicPr>
          <p:cNvPr id="1026" name="Picture 2" descr="Государственный музей искусств имени И. В. Савиц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718487"/>
            <a:ext cx="2689511" cy="197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вицкий Игорь Виталье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9" y="432449"/>
            <a:ext cx="1809751" cy="2292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102424"/>
            <a:ext cx="3877547" cy="315471"/>
          </a:xfrm>
        </p:spPr>
        <p:txBody>
          <a:bodyPr/>
          <a:lstStyle/>
          <a:p>
            <a:r>
              <a:rPr lang="ru-RU" dirty="0" smtClean="0"/>
              <a:t>   Лувр в пустыне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823210" cy="2369880"/>
          </a:xfrm>
        </p:spPr>
        <p:txBody>
          <a:bodyPr/>
          <a:lstStyle/>
          <a:p>
            <a:r>
              <a:rPr lang="ru-RU" sz="1400" dirty="0"/>
              <a:t>— Сколько лет было художнику, когда он начал собирать коллекцию</a:t>
            </a:r>
            <a:r>
              <a:rPr lang="ru-RU" sz="1400" dirty="0" smtClean="0"/>
              <a:t>?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— Художнику Игорю Савицкому было 35 лет, когда он приехал из Киева в Каракалпакстан. Здесь он изучал народное искусство. Своё огромное собрание картин Савицкий подарил городу Нукусу. </a:t>
            </a:r>
          </a:p>
        </p:txBody>
      </p:sp>
      <p:pic>
        <p:nvPicPr>
          <p:cNvPr id="2050" name="Picture 2" descr="Государственный музей искусств имени Савицкого, Нукус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784225"/>
            <a:ext cx="22129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Экспонаты музея Савицкого привезут в Москв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32" y="784225"/>
            <a:ext cx="2362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Удивительная земля Каракалпакстан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80513" cy="2576703"/>
          </a:xfrm>
        </p:spPr>
        <p:txBody>
          <a:bodyPr/>
          <a:lstStyle/>
          <a:p>
            <a:r>
              <a:rPr lang="ru-RU" sz="1600" dirty="0"/>
              <a:t>— Какой праздник уже отмечал </a:t>
            </a:r>
            <a:r>
              <a:rPr lang="ru-RU" sz="1600" dirty="0" smtClean="0"/>
              <a:t>ваш </a:t>
            </a:r>
            <a:r>
              <a:rPr lang="ru-RU" sz="1600" dirty="0"/>
              <a:t>музей? </a:t>
            </a:r>
            <a:endParaRPr lang="ru-RU" sz="1600" dirty="0" smtClean="0"/>
          </a:p>
          <a:p>
            <a:r>
              <a:rPr lang="ru-RU" sz="1600" dirty="0" smtClean="0"/>
              <a:t>— </a:t>
            </a:r>
            <a:r>
              <a:rPr lang="ru-RU" sz="1600" dirty="0"/>
              <a:t>В 2015 году мы отмечали </a:t>
            </a:r>
            <a:r>
              <a:rPr lang="ru-RU" sz="1600" dirty="0" smtClean="0"/>
              <a:t>большой </a:t>
            </a:r>
            <a:r>
              <a:rPr lang="ru-RU" sz="1600" dirty="0"/>
              <a:t>юбилей  — 100 лет создателю музея. На его памятнике надпись «Гениальному спасителю красоты от благодарных потомков». </a:t>
            </a:r>
          </a:p>
        </p:txBody>
      </p:sp>
      <p:pic>
        <p:nvPicPr>
          <p:cNvPr id="3074" name="Picture 2" descr="Создатель и первый директор Каракалпакского музея искусств Игорь Витальевич  Савицкий.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52" y="724080"/>
            <a:ext cx="213360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44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98425"/>
            <a:ext cx="5486400" cy="354688"/>
          </a:xfrm>
        </p:spPr>
        <p:txBody>
          <a:bodyPr/>
          <a:lstStyle/>
          <a:p>
            <a:pPr algn="ctr"/>
            <a:r>
              <a:rPr lang="ru-RU" sz="1400" b="0" dirty="0"/>
              <a:t>Савицкий мечтает сохранить все это для будущих поколений, собрать, пока не исчезло.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971800" cy="2585323"/>
          </a:xfrm>
        </p:spPr>
        <p:txBody>
          <a:bodyPr/>
          <a:lstStyle/>
          <a:p>
            <a:r>
              <a:rPr lang="ru-RU" dirty="0"/>
              <a:t>Савицкий называл Каракалпакию удивительной землей, а все вокруг – сады, пустыни, </a:t>
            </a:r>
            <a:r>
              <a:rPr lang="ru-RU" dirty="0" smtClean="0"/>
              <a:t>поля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волнительными и околдовывающими.</a:t>
            </a:r>
          </a:p>
          <a:p>
            <a:r>
              <a:rPr lang="ru-RU" dirty="0"/>
              <a:t>Поездки по дальним аулам </a:t>
            </a:r>
            <a:r>
              <a:rPr lang="ru-RU" dirty="0" smtClean="0"/>
              <a:t> </a:t>
            </a:r>
            <a:r>
              <a:rPr lang="ru-RU" dirty="0"/>
              <a:t>заканчивались не только новыми работами, в них Игорь Витальевич все больше проникался искусством каракалпаков. В украшениях, одежде, домашней утвари он видел не </a:t>
            </a:r>
            <a:r>
              <a:rPr lang="ru-RU" dirty="0" smtClean="0"/>
              <a:t>обычные </a:t>
            </a:r>
            <a:r>
              <a:rPr lang="ru-RU" dirty="0"/>
              <a:t>для жителей предметы, а нечто фантастическое, заслуживающее восхищения.</a:t>
            </a:r>
          </a:p>
          <a:p>
            <a:endParaRPr lang="ru-RU" dirty="0"/>
          </a:p>
        </p:txBody>
      </p:sp>
      <p:pic>
        <p:nvPicPr>
          <p:cNvPr id="4098" name="Picture 2" descr="https://ia-centr.ru/upload/medialibrary/dcc/dcc917d150eb0de100b20f057dd25270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299" y="741235"/>
            <a:ext cx="2060575" cy="19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3637</TotalTime>
  <Words>1955</Words>
  <Application>Microsoft Office PowerPoint</Application>
  <PresentationFormat>Произвольный</PresentationFormat>
  <Paragraphs>219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Arial</vt:lpstr>
      <vt:lpstr>Calibri</vt:lpstr>
      <vt:lpstr>Office Theme</vt:lpstr>
      <vt:lpstr> Русский язык</vt:lpstr>
      <vt:lpstr>Сегодня на уроке мы </vt:lpstr>
      <vt:lpstr>Борис Павлович Грабовский</vt:lpstr>
      <vt:lpstr>Презентация PowerPoint</vt:lpstr>
      <vt:lpstr>Презентация PowerPoint</vt:lpstr>
      <vt:lpstr> В музее</vt:lpstr>
      <vt:lpstr>   Лувр в пустыне</vt:lpstr>
      <vt:lpstr>Удивительная земля Каракалпакстан</vt:lpstr>
      <vt:lpstr>Савицкий мечтает сохранить все это для будущих поколений, собрать, пока не исчезло.</vt:lpstr>
      <vt:lpstr>Словарная работа</vt:lpstr>
      <vt:lpstr>Как сказать, кому сколько лет </vt:lpstr>
      <vt:lpstr>Как вежливо спросить о возрасте </vt:lpstr>
      <vt:lpstr>Упражнение 1</vt:lpstr>
      <vt:lpstr>Упражнение 1</vt:lpstr>
      <vt:lpstr>Упражнение 2</vt:lpstr>
      <vt:lpstr>Упражнение 2</vt:lpstr>
      <vt:lpstr>Упражнение3</vt:lpstr>
      <vt:lpstr>Упражнение3</vt:lpstr>
      <vt:lpstr>Упражнение 4 </vt:lpstr>
      <vt:lpstr>Упражнение 4 </vt:lpstr>
      <vt:lpstr>Упражнение 7  </vt:lpstr>
      <vt:lpstr>Как поздравить маму, бабушку, сестру?</vt:lpstr>
      <vt:lpstr>Задание для самостоятельного выполнения </vt:lpstr>
      <vt:lpstr> Русский язык</vt:lpstr>
      <vt:lpstr>Сколько им лет?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Интервью Анвара</vt:lpstr>
      <vt:lpstr>Винительный падеж (Кого? Что?)</vt:lpstr>
      <vt:lpstr>Винительный падеж (Кого? Что?)</vt:lpstr>
      <vt:lpstr>Винительный падеж</vt:lpstr>
      <vt:lpstr>Упражнение 1</vt:lpstr>
      <vt:lpstr>Упражнение 1</vt:lpstr>
      <vt:lpstr>Что приготовил журавль?</vt:lpstr>
      <vt:lpstr>Что посадил дед?</vt:lpstr>
      <vt:lpstr>Кого встретил Колобок?</vt:lpstr>
      <vt:lpstr>Что снесла курочка?</vt:lpstr>
      <vt:lpstr>Что увидела муха?</vt:lpstr>
      <vt:lpstr>Упражнение 2</vt:lpstr>
      <vt:lpstr>Упражнение 2</vt:lpstr>
      <vt:lpstr>Упражнение 2</vt:lpstr>
      <vt:lpstr>Упражнение 2</vt:lpstr>
      <vt:lpstr>Упражнение 3</vt:lpstr>
      <vt:lpstr>Упражнение 3</vt:lpstr>
      <vt:lpstr>Презентация PowerPoint</vt:lpstr>
      <vt:lpstr>Презентация PowerPoint</vt:lpstr>
      <vt:lpstr>Презентация PowerPoint</vt:lpstr>
      <vt:lpstr>Упражнение 5</vt:lpstr>
      <vt:lpstr>Местоимения в Винительном падеже</vt:lpstr>
      <vt:lpstr>Упражнение 7</vt:lpstr>
      <vt:lpstr>Презентация PowerPoint</vt:lpstr>
      <vt:lpstr>Задание для самостоятельного выполнения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Учетная запись Майкрософт</cp:lastModifiedBy>
  <cp:revision>254</cp:revision>
  <dcterms:created xsi:type="dcterms:W3CDTF">2020-04-13T08:06:06Z</dcterms:created>
  <dcterms:modified xsi:type="dcterms:W3CDTF">2020-12-01T06:15:55Z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