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66" r:id="rId2"/>
    <p:sldId id="265" r:id="rId3"/>
    <p:sldId id="487" r:id="rId4"/>
    <p:sldId id="486" r:id="rId5"/>
    <p:sldId id="475" r:id="rId6"/>
    <p:sldId id="492" r:id="rId7"/>
    <p:sldId id="497" r:id="rId8"/>
    <p:sldId id="493" r:id="rId9"/>
    <p:sldId id="488" r:id="rId10"/>
    <p:sldId id="491" r:id="rId11"/>
    <p:sldId id="499" r:id="rId12"/>
    <p:sldId id="490" r:id="rId13"/>
    <p:sldId id="496" r:id="rId14"/>
    <p:sldId id="494" r:id="rId15"/>
    <p:sldId id="478" r:id="rId16"/>
    <p:sldId id="500" r:id="rId17"/>
    <p:sldId id="495" r:id="rId18"/>
    <p:sldId id="501" r:id="rId19"/>
    <p:sldId id="438" r:id="rId20"/>
    <p:sldId id="502" r:id="rId21"/>
    <p:sldId id="503" r:id="rId22"/>
    <p:sldId id="504" r:id="rId23"/>
    <p:sldId id="479" r:id="rId24"/>
    <p:sldId id="477" r:id="rId25"/>
    <p:sldId id="505" r:id="rId26"/>
    <p:sldId id="506" r:id="rId27"/>
    <p:sldId id="507" r:id="rId28"/>
    <p:sldId id="508" r:id="rId29"/>
    <p:sldId id="509" r:id="rId30"/>
    <p:sldId id="482" r:id="rId31"/>
    <p:sldId id="489" r:id="rId32"/>
    <p:sldId id="485" r:id="rId33"/>
    <p:sldId id="472" r:id="rId34"/>
    <p:sldId id="498" r:id="rId35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25" autoAdjust="0"/>
  </p:normalViewPr>
  <p:slideViewPr>
    <p:cSldViewPr>
      <p:cViewPr varScale="1">
        <p:scale>
          <a:sx n="156" d="100"/>
          <a:sy n="156" d="100"/>
        </p:scale>
        <p:origin x="492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BC234-9311-4826-9728-89C1882C445C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81406-C751-4517-B02A-BE40C6E5A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608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5194" y="1258887"/>
            <a:ext cx="2776907" cy="321876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   </a:t>
            </a:r>
            <a:endParaRPr lang="ru-RU" sz="2000" b="1" spc="-2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4130" y="1913685"/>
            <a:ext cx="449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12128" y="1151277"/>
            <a:ext cx="3016547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 Как сказать об адресате действия?</a:t>
            </a:r>
          </a:p>
          <a:p>
            <a:pPr algn="ctr"/>
            <a:endParaRPr lang="ru-RU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Спешите делать добрые дела!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Мои добрые дела — навык Алисы, голосового помощника от Яндекс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621" y="1248610"/>
            <a:ext cx="1741022" cy="164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897915"/>
            <a:ext cx="2102497" cy="142493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6" name="Picture 4" descr="Воскресная школа при Храме Святой Равноапостольной Марии Магдалины,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723709"/>
            <a:ext cx="2824602" cy="223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Занятие - квест &quot;Добрые дела&quot; в старшей группе ДО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832105"/>
            <a:ext cx="2276193" cy="201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23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ДЕЛАЙ ДОБРО Узбекистан - Home | Facebook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4"/>
            <a:ext cx="250825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С ПРАЗДНИКОМ 8 МАРТА!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47" y="746125"/>
            <a:ext cx="2244406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97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Что такое доброта - МБДОУ &quot;Детский сад № 148&quot; город Красноярс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759"/>
            <a:ext cx="5765800" cy="327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94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1300" y="102424"/>
            <a:ext cx="3953747" cy="315471"/>
          </a:xfrm>
        </p:spPr>
        <p:txBody>
          <a:bodyPr/>
          <a:lstStyle/>
          <a:p>
            <a:r>
              <a:rPr lang="ru-RU" dirty="0" smtClean="0"/>
              <a:t>Интервью Анвара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631825"/>
            <a:ext cx="5194935" cy="1503988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2079625"/>
            <a:ext cx="2667000" cy="1383506"/>
          </a:xfrm>
        </p:spPr>
        <p:txBody>
          <a:bodyPr/>
          <a:lstStyle/>
          <a:p>
            <a:r>
              <a:rPr lang="ru-RU" sz="1600" dirty="0"/>
              <a:t>— Кому вы принесли подарок?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Это </a:t>
            </a:r>
            <a:r>
              <a:rPr lang="ru-RU" sz="1600" dirty="0" smtClean="0"/>
              <a:t>наш </a:t>
            </a:r>
            <a:r>
              <a:rPr lang="ru-RU" sz="1600" dirty="0"/>
              <a:t>подарок бабушке.</a:t>
            </a:r>
          </a:p>
          <a:p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42189" y="2003425"/>
            <a:ext cx="3581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— Кому ветеран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рассказывает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 своём ордене?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Он рассказывает об ордене внукам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804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00" y="102424"/>
            <a:ext cx="4791947" cy="315471"/>
          </a:xfrm>
        </p:spPr>
        <p:txBody>
          <a:bodyPr/>
          <a:lstStyle/>
          <a:p>
            <a:r>
              <a:rPr lang="ru-RU" dirty="0" smtClean="0"/>
              <a:t>Дательный падеж  (Кому? Чему?)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784225"/>
            <a:ext cx="4876800" cy="738664"/>
          </a:xfrm>
        </p:spPr>
        <p:txBody>
          <a:bodyPr/>
          <a:lstStyle/>
          <a:p>
            <a:r>
              <a:rPr lang="ru-RU" sz="1800" dirty="0"/>
              <a:t>На вопрос </a:t>
            </a:r>
            <a:r>
              <a:rPr lang="ru-RU" sz="1800" b="1" dirty="0"/>
              <a:t>кому</a:t>
            </a:r>
            <a:r>
              <a:rPr lang="ru-RU" sz="1800" dirty="0"/>
              <a:t>? (</a:t>
            </a:r>
            <a:r>
              <a:rPr lang="ru-RU" sz="1800" dirty="0" err="1"/>
              <a:t>kimga</a:t>
            </a:r>
            <a:r>
              <a:rPr lang="ru-RU" sz="1800" dirty="0"/>
              <a:t>?) отвечают имена существительные в </a:t>
            </a:r>
            <a:r>
              <a:rPr lang="ru-RU" sz="1800" b="1" i="1" dirty="0"/>
              <a:t>дательном</a:t>
            </a:r>
            <a:r>
              <a:rPr lang="ru-RU" sz="1800" dirty="0"/>
              <a:t> падеже.</a:t>
            </a:r>
          </a:p>
          <a:p>
            <a:endParaRPr lang="ru-RU" dirty="0"/>
          </a:p>
        </p:txBody>
      </p:sp>
      <p:pic>
        <p:nvPicPr>
          <p:cNvPr id="3074" name="Picture 2" descr="Дательный падеж - Презентация 21527-1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2" t="36025" r="1887" b="20226"/>
          <a:stretch/>
        </p:blipFill>
        <p:spPr bwMode="auto">
          <a:xfrm>
            <a:off x="520700" y="1498576"/>
            <a:ext cx="4834373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00" y="1482740"/>
            <a:ext cx="4834373" cy="161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01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1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154436"/>
          </a:xfrm>
        </p:spPr>
        <p:txBody>
          <a:bodyPr/>
          <a:lstStyle/>
          <a:p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1600" b="1" dirty="0">
                <a:solidFill>
                  <a:schemeClr val="tx1"/>
                </a:solidFill>
              </a:rPr>
              <a:t>Скажите по образцу. </a:t>
            </a:r>
            <a:endParaRPr lang="ru-RU" sz="1600" b="1" dirty="0" smtClean="0">
              <a:solidFill>
                <a:schemeClr val="tx1"/>
              </a:solidFill>
            </a:endParaRPr>
          </a:p>
          <a:p>
            <a:r>
              <a:rPr lang="ru-RU" sz="2000" i="1" dirty="0" smtClean="0">
                <a:solidFill>
                  <a:schemeClr val="tx2"/>
                </a:solidFill>
              </a:rPr>
              <a:t>Дарить </a:t>
            </a:r>
            <a:r>
              <a:rPr lang="ru-RU" sz="2000" i="1" dirty="0">
                <a:solidFill>
                  <a:schemeClr val="tx2"/>
                </a:solidFill>
              </a:rPr>
              <a:t>цветы маме, ... (</a:t>
            </a:r>
            <a:r>
              <a:rPr lang="ru-RU" sz="2000" i="1" dirty="0" smtClean="0">
                <a:solidFill>
                  <a:schemeClr val="tx2"/>
                </a:solidFill>
              </a:rPr>
              <a:t>бабушка</a:t>
            </a:r>
            <a:r>
              <a:rPr lang="ru-RU" sz="2000" i="1" dirty="0">
                <a:solidFill>
                  <a:schemeClr val="tx2"/>
                </a:solidFill>
              </a:rPr>
              <a:t>, тётя, сестра, учительница, подруга, Валя). Рассказать брату, ... (друг, приятель, учитель, сосед, учитель, директор). Помогать отцу, ... (товарищ, одноклассник, Санжар, Антон; девочка, </a:t>
            </a:r>
            <a:r>
              <a:rPr lang="ru-RU" sz="2000" i="1" dirty="0" err="1">
                <a:solidFill>
                  <a:schemeClr val="tx2"/>
                </a:solidFill>
              </a:rPr>
              <a:t>Севара</a:t>
            </a:r>
            <a:r>
              <a:rPr lang="ru-RU" sz="2000" i="1" dirty="0">
                <a:solidFill>
                  <a:schemeClr val="tx2"/>
                </a:solidFill>
              </a:rPr>
              <a:t>). </a:t>
            </a:r>
            <a:endParaRPr lang="ru-RU" sz="2000" i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22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741234"/>
            <a:ext cx="4982221" cy="2154436"/>
          </a:xfrm>
        </p:spPr>
        <p:txBody>
          <a:bodyPr/>
          <a:lstStyle/>
          <a:p>
            <a:r>
              <a:rPr lang="ru-RU" sz="2000" i="1" dirty="0">
                <a:solidFill>
                  <a:schemeClr val="tx2"/>
                </a:solidFill>
              </a:rPr>
              <a:t>Советовать ученику, ... (мастер, </a:t>
            </a:r>
            <a:r>
              <a:rPr lang="ru-RU" sz="2000" i="1" dirty="0" smtClean="0">
                <a:solidFill>
                  <a:schemeClr val="tx2"/>
                </a:solidFill>
              </a:rPr>
              <a:t>Виктор); 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ученице, Анне, Виктории. 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Обещать </a:t>
            </a:r>
            <a:r>
              <a:rPr lang="ru-RU" sz="2000" i="1" dirty="0">
                <a:solidFill>
                  <a:schemeClr val="tx2"/>
                </a:solidFill>
              </a:rPr>
              <a:t>ребятам, </a:t>
            </a:r>
            <a:r>
              <a:rPr lang="ru-RU" sz="2000" i="1" dirty="0" smtClean="0">
                <a:solidFill>
                  <a:schemeClr val="tx2"/>
                </a:solidFill>
              </a:rPr>
              <a:t>соседям, друзьям, школьникам, товарищам, спортсменам.</a:t>
            </a:r>
            <a:endParaRPr lang="ru-RU" sz="2000" i="1" dirty="0">
              <a:solidFill>
                <a:schemeClr val="tx2"/>
              </a:solidFill>
            </a:endParaRPr>
          </a:p>
          <a:p>
            <a:endParaRPr lang="ru-RU" sz="2000" i="1" dirty="0">
              <a:solidFill>
                <a:schemeClr val="tx2"/>
              </a:solidFill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0029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100" y="102424"/>
            <a:ext cx="3648947" cy="315471"/>
          </a:xfrm>
        </p:spPr>
        <p:txBody>
          <a:bodyPr/>
          <a:lstStyle/>
          <a:p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631825"/>
            <a:ext cx="5058421" cy="2417733"/>
          </a:xfrm>
        </p:spPr>
        <p:txBody>
          <a:bodyPr/>
          <a:lstStyle/>
          <a:p>
            <a:r>
              <a:rPr lang="ru-RU" b="1" dirty="0"/>
              <a:t>Придумайте диалоги по предложениям. </a:t>
            </a:r>
            <a:endParaRPr lang="ru-RU" b="1" dirty="0" smtClean="0"/>
          </a:p>
          <a:p>
            <a:r>
              <a:rPr lang="ru-RU" dirty="0" smtClean="0"/>
              <a:t>Образец</a:t>
            </a:r>
            <a:r>
              <a:rPr lang="ru-RU" dirty="0"/>
              <a:t>: Анвар звонил по телефону.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— Кому Анвар звонил по телефону</a:t>
            </a:r>
            <a:r>
              <a:rPr lang="ru-RU" dirty="0" smtClean="0"/>
              <a:t>?</a:t>
            </a:r>
          </a:p>
          <a:p>
            <a:r>
              <a:rPr lang="ru-RU" dirty="0" smtClean="0"/>
              <a:t> </a:t>
            </a:r>
            <a:r>
              <a:rPr lang="ru-RU" dirty="0"/>
              <a:t>— Анвар звонил </a:t>
            </a:r>
            <a:r>
              <a:rPr lang="ru-RU" dirty="0" err="1"/>
              <a:t>Даврону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sz="1800" dirty="0" smtClean="0"/>
              <a:t>Мама </a:t>
            </a:r>
            <a:r>
              <a:rPr lang="ru-RU" sz="1800" dirty="0"/>
              <a:t>купила мороженое. Малика дала книгу. Учитель объясняет новые слова. </a:t>
            </a:r>
            <a:r>
              <a:rPr lang="ru-RU" sz="1800" dirty="0" smtClean="0"/>
              <a:t>Таня </a:t>
            </a:r>
            <a:r>
              <a:rPr lang="ru-RU" sz="1800" dirty="0"/>
              <a:t>показала новые рисунки. </a:t>
            </a:r>
            <a:r>
              <a:rPr lang="ru-RU" sz="1800" dirty="0" err="1"/>
              <a:t>Даврон</a:t>
            </a:r>
            <a:r>
              <a:rPr lang="ru-RU" sz="1800" dirty="0"/>
              <a:t> помогает делать уроки. Брат подарил цветы. Ученик обещал не опаздывать.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888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7799" y="555625"/>
            <a:ext cx="5410200" cy="2462213"/>
          </a:xfrm>
        </p:spPr>
        <p:txBody>
          <a:bodyPr/>
          <a:lstStyle/>
          <a:p>
            <a:r>
              <a:rPr lang="ru-RU" sz="2000" i="1" dirty="0" smtClean="0">
                <a:solidFill>
                  <a:schemeClr val="tx2"/>
                </a:solidFill>
              </a:rPr>
              <a:t>-Кому мама </a:t>
            </a:r>
            <a:r>
              <a:rPr lang="ru-RU" sz="2000" i="1" dirty="0">
                <a:solidFill>
                  <a:schemeClr val="tx2"/>
                </a:solidFill>
              </a:rPr>
              <a:t>купила </a:t>
            </a:r>
            <a:r>
              <a:rPr lang="ru-RU" sz="2000" i="1" dirty="0" smtClean="0">
                <a:solidFill>
                  <a:schemeClr val="tx2"/>
                </a:solidFill>
              </a:rPr>
              <a:t>мороженое? 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-Мама купила мороженое мне, брату и себе. </a:t>
            </a:r>
            <a:r>
              <a:rPr lang="ru-RU" sz="2000" i="1" dirty="0">
                <a:solidFill>
                  <a:schemeClr val="tx2"/>
                </a:solidFill>
              </a:rPr>
              <a:t> </a:t>
            </a:r>
            <a:endParaRPr lang="ru-RU" sz="2000" i="1" dirty="0" smtClean="0">
              <a:solidFill>
                <a:schemeClr val="tx2"/>
              </a:solidFill>
            </a:endParaRPr>
          </a:p>
          <a:p>
            <a:r>
              <a:rPr lang="ru-RU" sz="2000" i="1" dirty="0" smtClean="0">
                <a:solidFill>
                  <a:schemeClr val="tx2"/>
                </a:solidFill>
              </a:rPr>
              <a:t>- Кому Малика </a:t>
            </a:r>
            <a:r>
              <a:rPr lang="ru-RU" sz="2000" i="1" dirty="0">
                <a:solidFill>
                  <a:schemeClr val="tx2"/>
                </a:solidFill>
              </a:rPr>
              <a:t>дала </a:t>
            </a:r>
            <a:r>
              <a:rPr lang="ru-RU" sz="2000" i="1" dirty="0" smtClean="0">
                <a:solidFill>
                  <a:schemeClr val="tx2"/>
                </a:solidFill>
              </a:rPr>
              <a:t>книгу?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- Малика дала книгу учителю. 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- Кому учитель </a:t>
            </a:r>
            <a:r>
              <a:rPr lang="ru-RU" sz="2000" i="1" dirty="0">
                <a:solidFill>
                  <a:schemeClr val="tx2"/>
                </a:solidFill>
              </a:rPr>
              <a:t>объясняет новые </a:t>
            </a:r>
            <a:r>
              <a:rPr lang="ru-RU" sz="2000" i="1" dirty="0" smtClean="0">
                <a:solidFill>
                  <a:schemeClr val="tx2"/>
                </a:solidFill>
              </a:rPr>
              <a:t>слова?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- Нам. Учитель объясняет новые слова нашему классу.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45861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200" cy="2369880"/>
          </a:xfrm>
        </p:spPr>
        <p:txBody>
          <a:bodyPr/>
          <a:lstStyle/>
          <a:p>
            <a:r>
              <a:rPr lang="ru-RU" sz="1400" b="1" dirty="0">
                <a:solidFill>
                  <a:schemeClr val="tx1"/>
                </a:solidFill>
              </a:rPr>
              <a:t>Составьте предложения из слов, поставив их в правильную форму. Глаголы поставьте в </a:t>
            </a:r>
            <a:r>
              <a:rPr lang="ru-RU" sz="1400" b="1" dirty="0" smtClean="0">
                <a:solidFill>
                  <a:schemeClr val="tx1"/>
                </a:solidFill>
              </a:rPr>
              <a:t>прошедшем </a:t>
            </a:r>
            <a:r>
              <a:rPr lang="ru-RU" sz="1400" b="1" dirty="0">
                <a:solidFill>
                  <a:schemeClr val="tx1"/>
                </a:solidFill>
              </a:rPr>
              <a:t>времени. </a:t>
            </a:r>
            <a:r>
              <a:rPr lang="ru-RU" sz="1400" b="1" dirty="0" smtClean="0">
                <a:solidFill>
                  <a:schemeClr val="tx1"/>
                </a:solidFill>
              </a:rPr>
              <a:t>Запишите </a:t>
            </a:r>
            <a:r>
              <a:rPr lang="ru-RU" sz="1400" b="1" dirty="0">
                <a:solidFill>
                  <a:schemeClr val="tx1"/>
                </a:solidFill>
              </a:rPr>
              <a:t>в тетрадь</a:t>
            </a:r>
            <a:r>
              <a:rPr lang="ru-RU" sz="14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1600" i="1" dirty="0">
                <a:solidFill>
                  <a:schemeClr val="tx2"/>
                </a:solidFill>
              </a:rPr>
              <a:t>Образец</a:t>
            </a:r>
            <a:r>
              <a:rPr lang="ru-RU" sz="1600" dirty="0">
                <a:solidFill>
                  <a:schemeClr val="tx1"/>
                </a:solidFill>
              </a:rPr>
              <a:t>: Анвар, написать, Сергей. — Анвар написал Серге</a:t>
            </a:r>
            <a:r>
              <a:rPr lang="ru-RU" sz="1600" dirty="0">
                <a:solidFill>
                  <a:srgbClr val="FF0000"/>
                </a:solidFill>
              </a:rPr>
              <a:t>ю</a:t>
            </a:r>
            <a:r>
              <a:rPr lang="ru-RU" sz="1600" dirty="0">
                <a:solidFill>
                  <a:schemeClr val="tx1"/>
                </a:solidFill>
              </a:rPr>
              <a:t>. 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1) </a:t>
            </a:r>
            <a:r>
              <a:rPr lang="ru-RU" sz="1600" dirty="0">
                <a:solidFill>
                  <a:schemeClr val="tx1"/>
                </a:solidFill>
              </a:rPr>
              <a:t>Брат, помогать, сестра. 2) Марина, позвонить, родители. 3) </a:t>
            </a:r>
            <a:r>
              <a:rPr lang="ru-RU" sz="1600" dirty="0" err="1">
                <a:solidFill>
                  <a:schemeClr val="tx1"/>
                </a:solidFill>
              </a:rPr>
              <a:t>Хусан</a:t>
            </a:r>
            <a:r>
              <a:rPr lang="ru-RU" sz="1600" dirty="0">
                <a:solidFill>
                  <a:schemeClr val="tx1"/>
                </a:solidFill>
              </a:rPr>
              <a:t>, звонить, </a:t>
            </a:r>
            <a:r>
              <a:rPr lang="ru-RU" sz="1600" dirty="0" smtClean="0">
                <a:solidFill>
                  <a:schemeClr val="tx1"/>
                </a:solidFill>
              </a:rPr>
              <a:t>дедушка</a:t>
            </a:r>
            <a:r>
              <a:rPr lang="ru-RU" sz="1600" dirty="0">
                <a:solidFill>
                  <a:schemeClr val="tx1"/>
                </a:solidFill>
              </a:rPr>
              <a:t>. 4) Виктор, дать, словарь, друг. 5) Отец, купить, сын, ноутбук. 6) Андрей, верить, друзья.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</p:txBody>
      </p:sp>
      <p:sp>
        <p:nvSpPr>
          <p:cNvPr id="4" name="Половина рамки 3"/>
          <p:cNvSpPr/>
          <p:nvPr/>
        </p:nvSpPr>
        <p:spPr>
          <a:xfrm rot="2475966">
            <a:off x="5187824" y="1267366"/>
            <a:ext cx="114552" cy="10051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53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640" y="555625"/>
            <a:ext cx="5127859" cy="2154436"/>
          </a:xfrm>
        </p:spPr>
        <p:txBody>
          <a:bodyPr/>
          <a:lstStyle/>
          <a:p>
            <a:pPr algn="l"/>
            <a:r>
              <a:rPr lang="ru-RU" sz="2000" dirty="0" smtClean="0"/>
              <a:t> Поговорим о доброте.</a:t>
            </a:r>
          </a:p>
          <a:p>
            <a:pPr algn="l"/>
            <a:r>
              <a:rPr lang="ru-RU" sz="2000" dirty="0" smtClean="0"/>
              <a:t>Какие дела можно назвать добрыми?</a:t>
            </a:r>
          </a:p>
          <a:p>
            <a:pPr algn="l"/>
            <a:r>
              <a:rPr lang="ru-RU" sz="2000" dirty="0" smtClean="0"/>
              <a:t>Узнаем о Дательном падеже имён существительных.</a:t>
            </a:r>
          </a:p>
          <a:p>
            <a:pPr algn="l"/>
            <a:r>
              <a:rPr lang="ru-RU" sz="2000" dirty="0" smtClean="0"/>
              <a:t>На какой вопрос отвечают? </a:t>
            </a:r>
            <a:endParaRPr lang="ru-RU" sz="2000" dirty="0"/>
          </a:p>
          <a:p>
            <a:pPr algn="l"/>
            <a:r>
              <a:rPr lang="ru-RU" sz="2000" dirty="0" smtClean="0"/>
              <a:t>Какие окончания у существительных в </a:t>
            </a:r>
            <a:r>
              <a:rPr lang="ru-RU" sz="2000" dirty="0" err="1" smtClean="0"/>
              <a:t>Д.п</a:t>
            </a:r>
            <a:r>
              <a:rPr lang="ru-RU" sz="2000" dirty="0" smtClean="0"/>
              <a:t>.?</a:t>
            </a:r>
          </a:p>
        </p:txBody>
      </p:sp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 у</a:t>
            </a:r>
            <a:r>
              <a:rPr lang="ru-RU" dirty="0" smtClean="0"/>
              <a:t>пражнение 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200" cy="1723549"/>
          </a:xfrm>
        </p:spPr>
        <p:txBody>
          <a:bodyPr/>
          <a:lstStyle/>
          <a:p>
            <a:pPr marL="342900" indent="-342900">
              <a:buAutoNum type="arabicParenR"/>
            </a:pPr>
            <a:r>
              <a:rPr lang="ru-RU" sz="1600" dirty="0" smtClean="0">
                <a:solidFill>
                  <a:schemeClr val="tx1"/>
                </a:solidFill>
              </a:rPr>
              <a:t>Брат помогал сестр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AutoNum type="arabicParenR"/>
            </a:pPr>
            <a:r>
              <a:rPr lang="ru-RU" sz="1600" dirty="0" smtClean="0">
                <a:solidFill>
                  <a:schemeClr val="tx1"/>
                </a:solidFill>
              </a:rPr>
              <a:t>Марина позвонил</a:t>
            </a:r>
            <a:r>
              <a:rPr lang="ru-RU" sz="1600" dirty="0" smtClean="0">
                <a:solidFill>
                  <a:srgbClr val="FF0000"/>
                </a:solidFill>
              </a:rPr>
              <a:t>а</a:t>
            </a:r>
            <a:r>
              <a:rPr lang="ru-RU" sz="1600" dirty="0" smtClean="0">
                <a:solidFill>
                  <a:schemeClr val="tx1"/>
                </a:solidFill>
              </a:rPr>
              <a:t> родител</a:t>
            </a:r>
            <a:r>
              <a:rPr lang="ru-RU" sz="1600" dirty="0" smtClean="0">
                <a:solidFill>
                  <a:srgbClr val="FF0000"/>
                </a:solidFill>
              </a:rPr>
              <a:t>ям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AutoNum type="arabicParenR"/>
            </a:pPr>
            <a:r>
              <a:rPr lang="ru-RU" sz="1600" dirty="0" err="1" smtClean="0">
                <a:solidFill>
                  <a:schemeClr val="tx1"/>
                </a:solidFill>
              </a:rPr>
              <a:t>Хусан</a:t>
            </a:r>
            <a:r>
              <a:rPr lang="ru-RU" sz="1600" dirty="0" smtClean="0">
                <a:solidFill>
                  <a:schemeClr val="tx1"/>
                </a:solidFill>
              </a:rPr>
              <a:t> звонил дедушк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AutoNum type="arabicParenR"/>
            </a:pPr>
            <a:r>
              <a:rPr lang="ru-RU" sz="1600" dirty="0" smtClean="0">
                <a:solidFill>
                  <a:schemeClr val="tx1"/>
                </a:solidFill>
              </a:rPr>
              <a:t> Виктор дал словарь друг</a:t>
            </a:r>
            <a:r>
              <a:rPr lang="ru-RU" sz="1600" dirty="0" smtClean="0">
                <a:solidFill>
                  <a:srgbClr val="FF0000"/>
                </a:solidFill>
              </a:rPr>
              <a:t>у</a:t>
            </a:r>
            <a:r>
              <a:rPr lang="ru-RU" sz="1600" dirty="0" smtClean="0">
                <a:solidFill>
                  <a:schemeClr val="tx1"/>
                </a:solidFill>
              </a:rPr>
              <a:t>. </a:t>
            </a:r>
            <a:endParaRPr lang="ru-RU" sz="1600" dirty="0">
              <a:solidFill>
                <a:schemeClr val="tx1"/>
              </a:solidFill>
            </a:endParaRPr>
          </a:p>
          <a:p>
            <a:pPr marL="342900" indent="-342900">
              <a:buAutoNum type="arabicParenR"/>
            </a:pPr>
            <a:r>
              <a:rPr lang="ru-RU" sz="1600" dirty="0" smtClean="0">
                <a:solidFill>
                  <a:schemeClr val="tx1"/>
                </a:solidFill>
              </a:rPr>
              <a:t>Отец купил сын</a:t>
            </a:r>
            <a:r>
              <a:rPr lang="ru-RU" sz="1600" dirty="0" smtClean="0">
                <a:solidFill>
                  <a:srgbClr val="FF0000"/>
                </a:solidFill>
              </a:rPr>
              <a:t>у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ноутбук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AutoNum type="arabicParenR"/>
            </a:pPr>
            <a:r>
              <a:rPr lang="ru-RU" sz="1600" dirty="0" smtClean="0">
                <a:solidFill>
                  <a:schemeClr val="tx1"/>
                </a:solidFill>
              </a:rPr>
              <a:t> Андрей верил друзь</a:t>
            </a:r>
            <a:r>
              <a:rPr lang="ru-RU" sz="1600" dirty="0" smtClean="0">
                <a:solidFill>
                  <a:srgbClr val="FF0000"/>
                </a:solidFill>
              </a:rPr>
              <a:t>ям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  <a:endParaRPr lang="ru-RU" sz="1600" dirty="0">
              <a:solidFill>
                <a:schemeClr val="tx1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</p:txBody>
      </p:sp>
      <p:sp>
        <p:nvSpPr>
          <p:cNvPr id="4" name="Половина рамки 3"/>
          <p:cNvSpPr/>
          <p:nvPr/>
        </p:nvSpPr>
        <p:spPr>
          <a:xfrm rot="2475966">
            <a:off x="1758823" y="622067"/>
            <a:ext cx="114552" cy="10051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оловина рамки 4"/>
          <p:cNvSpPr/>
          <p:nvPr/>
        </p:nvSpPr>
        <p:spPr>
          <a:xfrm rot="2475966">
            <a:off x="2139825" y="885721"/>
            <a:ext cx="114552" cy="10051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оловина рамки 5"/>
          <p:cNvSpPr/>
          <p:nvPr/>
        </p:nvSpPr>
        <p:spPr>
          <a:xfrm rot="2475966">
            <a:off x="1733848" y="1114320"/>
            <a:ext cx="114552" cy="10051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оловина рамки 6"/>
          <p:cNvSpPr/>
          <p:nvPr/>
        </p:nvSpPr>
        <p:spPr>
          <a:xfrm rot="2475966">
            <a:off x="1581447" y="1367786"/>
            <a:ext cx="114552" cy="10051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оловина рамки 7"/>
          <p:cNvSpPr/>
          <p:nvPr/>
        </p:nvSpPr>
        <p:spPr>
          <a:xfrm rot="2475966">
            <a:off x="1505247" y="1616726"/>
            <a:ext cx="114552" cy="10051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оловина рамки 8"/>
          <p:cNvSpPr/>
          <p:nvPr/>
        </p:nvSpPr>
        <p:spPr>
          <a:xfrm rot="2475966">
            <a:off x="1835024" y="1876321"/>
            <a:ext cx="114552" cy="10051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420255"/>
              </p:ext>
            </p:extLst>
          </p:nvPr>
        </p:nvGraphicFramePr>
        <p:xfrm>
          <a:off x="999066" y="2104492"/>
          <a:ext cx="3865036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259">
                  <a:extLst>
                    <a:ext uri="{9D8B030D-6E8A-4147-A177-3AD203B41FA5}">
                      <a16:colId xmlns:a16="http://schemas.microsoft.com/office/drawing/2014/main" val="2192196167"/>
                    </a:ext>
                  </a:extLst>
                </a:gridCol>
                <a:gridCol w="966259">
                  <a:extLst>
                    <a:ext uri="{9D8B030D-6E8A-4147-A177-3AD203B41FA5}">
                      <a16:colId xmlns:a16="http://schemas.microsoft.com/office/drawing/2014/main" val="83532596"/>
                    </a:ext>
                  </a:extLst>
                </a:gridCol>
                <a:gridCol w="966259">
                  <a:extLst>
                    <a:ext uri="{9D8B030D-6E8A-4147-A177-3AD203B41FA5}">
                      <a16:colId xmlns:a16="http://schemas.microsoft.com/office/drawing/2014/main" val="3423971862"/>
                    </a:ext>
                  </a:extLst>
                </a:gridCol>
                <a:gridCol w="966259">
                  <a:extLst>
                    <a:ext uri="{9D8B030D-6E8A-4147-A177-3AD203B41FA5}">
                      <a16:colId xmlns:a16="http://schemas.microsoft.com/office/drawing/2014/main" val="1598600659"/>
                    </a:ext>
                  </a:extLst>
                </a:gridCol>
              </a:tblGrid>
              <a:tr h="326312">
                <a:tc>
                  <a:txBody>
                    <a:bodyPr/>
                    <a:lstStyle/>
                    <a:p>
                      <a:r>
                        <a:rPr lang="ru-RU" dirty="0" smtClean="0"/>
                        <a:t>-а,</a:t>
                      </a:r>
                      <a:r>
                        <a:rPr lang="ru-RU" baseline="0" dirty="0" smtClean="0"/>
                        <a:t> -я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-о, -е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Мн.ч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941822"/>
                  </a:ext>
                </a:extLst>
              </a:tr>
              <a:tr h="563222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-е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2400" b="1" i="0" dirty="0" smtClean="0">
                          <a:solidFill>
                            <a:srgbClr val="FF0000"/>
                          </a:solidFill>
                        </a:rPr>
                        <a:t>у,-ю</a:t>
                      </a:r>
                      <a:endParaRPr lang="ru-RU" sz="2400" b="1" i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2400" b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</a:t>
                      </a:r>
                      <a:endParaRPr lang="ru-RU" b="1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-ям</a:t>
                      </a:r>
                      <a:endParaRPr lang="ru-RU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2700127"/>
                  </a:ext>
                </a:extLst>
              </a:tr>
            </a:tbl>
          </a:graphicData>
        </a:graphic>
      </p:graphicFrame>
      <p:sp>
        <p:nvSpPr>
          <p:cNvPr id="12" name="Параллелограмм 11"/>
          <p:cNvSpPr/>
          <p:nvPr/>
        </p:nvSpPr>
        <p:spPr>
          <a:xfrm>
            <a:off x="2640106" y="2228878"/>
            <a:ext cx="229027" cy="161550"/>
          </a:xfrm>
          <a:prstGeom prst="parallelogram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>
            <a:off x="3361266" y="2228878"/>
            <a:ext cx="229027" cy="161550"/>
          </a:xfrm>
          <a:prstGeom prst="parallelogram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4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Дательный падеж в русском языке. Когда и как использовать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86"/>
          <a:stretch/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01900" y="1165225"/>
            <a:ext cx="838200" cy="2308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Д.п</a:t>
            </a: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17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4700" y="102424"/>
            <a:ext cx="3420347" cy="315471"/>
          </a:xfrm>
        </p:spPr>
        <p:txBody>
          <a:bodyPr/>
          <a:lstStyle/>
          <a:p>
            <a:r>
              <a:rPr lang="ru-RU" dirty="0" smtClean="0"/>
              <a:t>Упражнение 4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00" y="555625"/>
            <a:ext cx="4258548" cy="261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06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/>
              <a:t>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1687" y="555626"/>
            <a:ext cx="5410200" cy="2616101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Составьте по картинке предложения со словами нужен, нужна, нужно, нужны. </a:t>
            </a:r>
            <a:r>
              <a:rPr lang="ru-RU" sz="1400" i="1" dirty="0">
                <a:solidFill>
                  <a:schemeClr val="tx2"/>
                </a:solidFill>
              </a:rPr>
              <a:t>Образец: Микроскоп нужен учителю, доктору. </a:t>
            </a:r>
            <a:endParaRPr lang="ru-RU" sz="1400" i="1" dirty="0" smtClean="0">
              <a:solidFill>
                <a:schemeClr val="tx2"/>
              </a:solidFill>
            </a:endParaRPr>
          </a:p>
          <a:p>
            <a:r>
              <a:rPr lang="ru-RU" sz="1800" dirty="0" smtClean="0">
                <a:solidFill>
                  <a:schemeClr val="tx1"/>
                </a:solidFill>
              </a:rPr>
              <a:t>Слова </a:t>
            </a:r>
            <a:r>
              <a:rPr lang="ru-RU" sz="1800" dirty="0">
                <a:solidFill>
                  <a:schemeClr val="tx1"/>
                </a:solidFill>
              </a:rPr>
              <a:t>для справок: учитель, пожарник, </a:t>
            </a:r>
            <a:r>
              <a:rPr lang="ru-RU" sz="1800" dirty="0" smtClean="0">
                <a:solidFill>
                  <a:schemeClr val="tx1"/>
                </a:solidFill>
              </a:rPr>
              <a:t>шофёр</a:t>
            </a:r>
            <a:r>
              <a:rPr lang="ru-RU" sz="1800" dirty="0">
                <a:solidFill>
                  <a:schemeClr val="tx1"/>
                </a:solidFill>
              </a:rPr>
              <a:t>, фермер, художник, инспектор, повар, продавец, доктор, музыкант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Весы нужны продавц</a:t>
            </a:r>
            <a:r>
              <a:rPr lang="ru-RU" sz="1800" i="1" dirty="0" smtClean="0">
                <a:solidFill>
                  <a:srgbClr val="FF0000"/>
                </a:solidFill>
              </a:rPr>
              <a:t>у</a:t>
            </a:r>
            <a:r>
              <a:rPr lang="ru-RU" sz="1800" i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Краски нужны художник</a:t>
            </a:r>
            <a:r>
              <a:rPr lang="ru-RU" sz="1800" i="1" dirty="0" smtClean="0">
                <a:solidFill>
                  <a:srgbClr val="FF0000"/>
                </a:solidFill>
              </a:rPr>
              <a:t>у</a:t>
            </a:r>
            <a:r>
              <a:rPr lang="ru-RU" sz="1800" i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Гитара и микрофон нужны музыкант</a:t>
            </a:r>
            <a:r>
              <a:rPr lang="ru-RU" sz="1800" i="1" dirty="0" smtClean="0">
                <a:solidFill>
                  <a:srgbClr val="FF0000"/>
                </a:solidFill>
              </a:rPr>
              <a:t>у</a:t>
            </a:r>
            <a:r>
              <a:rPr lang="ru-RU" sz="1800" i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Лейка нужна садовник</a:t>
            </a:r>
            <a:r>
              <a:rPr lang="ru-RU" sz="1800" i="1" dirty="0" smtClean="0">
                <a:solidFill>
                  <a:srgbClr val="FF0000"/>
                </a:solidFill>
              </a:rPr>
              <a:t>у</a:t>
            </a:r>
            <a:r>
              <a:rPr lang="ru-RU" sz="1800" i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Нож нужен повар</a:t>
            </a:r>
            <a:r>
              <a:rPr lang="ru-RU" sz="1800" i="1" dirty="0" smtClean="0">
                <a:solidFill>
                  <a:srgbClr val="FF0000"/>
                </a:solidFill>
              </a:rPr>
              <a:t>у</a:t>
            </a:r>
            <a:r>
              <a:rPr lang="ru-RU" sz="1800" i="1" dirty="0" smtClean="0">
                <a:solidFill>
                  <a:schemeClr val="tx2"/>
                </a:solidFill>
              </a:rPr>
              <a:t>.</a:t>
            </a:r>
            <a:endParaRPr lang="ru-RU" sz="1800" i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42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339102"/>
          </a:xfrm>
        </p:spPr>
        <p:txBody>
          <a:bodyPr/>
          <a:lstStyle/>
          <a:p>
            <a:r>
              <a:rPr lang="ru-RU" sz="1400" b="1" dirty="0">
                <a:solidFill>
                  <a:schemeClr val="tx1"/>
                </a:solidFill>
              </a:rPr>
              <a:t> Спросите одноклассников, кому нужны различные предметы. Придумайте свои варианты диалогов. </a:t>
            </a:r>
            <a:endParaRPr lang="ru-RU" sz="1400" b="1" dirty="0" smtClean="0">
              <a:solidFill>
                <a:schemeClr val="tx1"/>
              </a:solidFill>
            </a:endParaRPr>
          </a:p>
          <a:p>
            <a:r>
              <a:rPr lang="ru-RU" sz="1400" i="1" dirty="0" smtClean="0">
                <a:solidFill>
                  <a:schemeClr val="tx1"/>
                </a:solidFill>
              </a:rPr>
              <a:t>Образец</a:t>
            </a:r>
            <a:r>
              <a:rPr lang="ru-RU" sz="1400" i="1" dirty="0">
                <a:solidFill>
                  <a:schemeClr val="tx1"/>
                </a:solidFill>
              </a:rPr>
              <a:t>:</a:t>
            </a:r>
            <a:r>
              <a:rPr lang="ru-RU" sz="1400" b="1" dirty="0">
                <a:solidFill>
                  <a:schemeClr val="tx1"/>
                </a:solidFill>
              </a:rPr>
              <a:t> </a:t>
            </a:r>
            <a:endParaRPr lang="ru-RU" sz="1400" b="1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— </a:t>
            </a:r>
            <a:r>
              <a:rPr lang="ru-RU" sz="1600" dirty="0">
                <a:solidFill>
                  <a:schemeClr val="tx1"/>
                </a:solidFill>
              </a:rPr>
              <a:t>Кому нужен мяч? 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— </a:t>
            </a:r>
            <a:r>
              <a:rPr lang="ru-RU" sz="1600" dirty="0">
                <a:solidFill>
                  <a:schemeClr val="tx1"/>
                </a:solidFill>
              </a:rPr>
              <a:t>Мяч нужен футболисту. 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— </a:t>
            </a:r>
            <a:r>
              <a:rPr lang="ru-RU" sz="1600" dirty="0">
                <a:solidFill>
                  <a:schemeClr val="tx1"/>
                </a:solidFill>
              </a:rPr>
              <a:t>А кому нужны перчатки? 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— </a:t>
            </a:r>
            <a:r>
              <a:rPr lang="ru-RU" sz="1600" dirty="0">
                <a:solidFill>
                  <a:schemeClr val="tx1"/>
                </a:solidFill>
              </a:rPr>
              <a:t>Перчатки нужны вратарю. 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400" i="1" dirty="0" smtClean="0">
                <a:solidFill>
                  <a:schemeClr val="tx1"/>
                </a:solidFill>
              </a:rPr>
              <a:t>Слова </a:t>
            </a:r>
            <a:r>
              <a:rPr lang="ru-RU" sz="1400" i="1" dirty="0">
                <a:solidFill>
                  <a:schemeClr val="tx1"/>
                </a:solidFill>
              </a:rPr>
              <a:t>для справок</a:t>
            </a:r>
            <a:r>
              <a:rPr lang="ru-RU" sz="1400" dirty="0">
                <a:solidFill>
                  <a:schemeClr val="tx1"/>
                </a:solidFill>
              </a:rPr>
              <a:t>: </a:t>
            </a:r>
            <a:r>
              <a:rPr lang="ru-RU" sz="1600" dirty="0">
                <a:solidFill>
                  <a:schemeClr val="tx1"/>
                </a:solidFill>
              </a:rPr>
              <a:t>сковородка, насос; отвёртка, молоток; 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кукла</a:t>
            </a:r>
            <a:r>
              <a:rPr lang="ru-RU" sz="1600" dirty="0">
                <a:solidFill>
                  <a:schemeClr val="tx1"/>
                </a:solidFill>
              </a:rPr>
              <a:t>, </a:t>
            </a:r>
            <a:r>
              <a:rPr lang="ru-RU" sz="1600" dirty="0" smtClean="0">
                <a:solidFill>
                  <a:schemeClr val="tx1"/>
                </a:solidFill>
              </a:rPr>
              <a:t>машинка</a:t>
            </a:r>
            <a:r>
              <a:rPr lang="ru-RU" sz="1600" dirty="0">
                <a:solidFill>
                  <a:schemeClr val="tx1"/>
                </a:solidFill>
              </a:rPr>
              <a:t>; журнал, дневник; краски, фотоаппарат</a:t>
            </a:r>
            <a:r>
              <a:rPr lang="ru-RU" sz="1400" dirty="0">
                <a:solidFill>
                  <a:schemeClr val="tx1"/>
                </a:solidFill>
              </a:rPr>
              <a:t>.</a:t>
            </a:r>
          </a:p>
          <a:p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14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185214"/>
          </a:xfrm>
        </p:spPr>
        <p:txBody>
          <a:bodyPr/>
          <a:lstStyle/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>
                <a:solidFill>
                  <a:schemeClr val="tx2"/>
                </a:solidFill>
              </a:rPr>
              <a:t>Кому </a:t>
            </a:r>
            <a:r>
              <a:rPr lang="ru-RU" sz="2400" i="1" dirty="0" smtClean="0">
                <a:solidFill>
                  <a:schemeClr val="tx2"/>
                </a:solidFill>
              </a:rPr>
              <a:t>нужна сковородка? 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— Сковородка нужна повару</a:t>
            </a:r>
            <a:r>
              <a:rPr lang="ru-RU" sz="2400" i="1" dirty="0">
                <a:solidFill>
                  <a:schemeClr val="tx2"/>
                </a:solidFill>
              </a:rPr>
              <a:t>. </a:t>
            </a:r>
            <a:endParaRPr lang="ru-RU" sz="2400" i="1" dirty="0" smtClean="0">
              <a:solidFill>
                <a:schemeClr val="tx2"/>
              </a:solidFill>
            </a:endParaRPr>
          </a:p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>
                <a:solidFill>
                  <a:schemeClr val="tx2"/>
                </a:solidFill>
              </a:rPr>
              <a:t>А кому </a:t>
            </a:r>
            <a:r>
              <a:rPr lang="ru-RU" sz="2400" i="1" dirty="0" smtClean="0">
                <a:solidFill>
                  <a:schemeClr val="tx2"/>
                </a:solidFill>
              </a:rPr>
              <a:t>нужен насос? 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— Насос нужен механику. </a:t>
            </a:r>
          </a:p>
          <a:p>
            <a:r>
              <a:rPr lang="ru-RU" sz="1400" i="1" dirty="0" smtClean="0">
                <a:solidFill>
                  <a:schemeClr val="tx1"/>
                </a:solidFill>
              </a:rPr>
              <a:t>Слова </a:t>
            </a:r>
            <a:r>
              <a:rPr lang="ru-RU" sz="1400" i="1" dirty="0">
                <a:solidFill>
                  <a:schemeClr val="tx1"/>
                </a:solidFill>
              </a:rPr>
              <a:t>для справок</a:t>
            </a:r>
            <a:r>
              <a:rPr lang="ru-RU" sz="1400" dirty="0">
                <a:solidFill>
                  <a:schemeClr val="tx1"/>
                </a:solidFill>
              </a:rPr>
              <a:t>: </a:t>
            </a:r>
            <a:r>
              <a:rPr lang="ru-RU" sz="1600" dirty="0">
                <a:solidFill>
                  <a:schemeClr val="tx1"/>
                </a:solidFill>
              </a:rPr>
              <a:t>сковородка, насос; отвёртка, молоток; 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кукла</a:t>
            </a:r>
            <a:r>
              <a:rPr lang="ru-RU" sz="1600" dirty="0">
                <a:solidFill>
                  <a:schemeClr val="tx1"/>
                </a:solidFill>
              </a:rPr>
              <a:t>, </a:t>
            </a:r>
            <a:r>
              <a:rPr lang="ru-RU" sz="1600" dirty="0" smtClean="0">
                <a:solidFill>
                  <a:schemeClr val="tx1"/>
                </a:solidFill>
              </a:rPr>
              <a:t>машинка</a:t>
            </a:r>
            <a:r>
              <a:rPr lang="ru-RU" sz="1600" dirty="0">
                <a:solidFill>
                  <a:schemeClr val="tx1"/>
                </a:solidFill>
              </a:rPr>
              <a:t>; журнал, дневник; краски, фотоаппарат</a:t>
            </a:r>
            <a:r>
              <a:rPr lang="ru-RU" sz="1400" dirty="0">
                <a:solidFill>
                  <a:schemeClr val="tx1"/>
                </a:solidFill>
              </a:rPr>
              <a:t>.</a:t>
            </a:r>
          </a:p>
          <a:p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8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185214"/>
          </a:xfrm>
        </p:spPr>
        <p:txBody>
          <a:bodyPr/>
          <a:lstStyle/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>
                <a:solidFill>
                  <a:schemeClr val="tx2"/>
                </a:solidFill>
              </a:rPr>
              <a:t>Кому </a:t>
            </a:r>
            <a:r>
              <a:rPr lang="ru-RU" sz="2400" i="1" dirty="0" smtClean="0">
                <a:solidFill>
                  <a:schemeClr val="tx2"/>
                </a:solidFill>
              </a:rPr>
              <a:t>нужна отвёртка? 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— Отвёртка нужна электрику</a:t>
            </a:r>
            <a:r>
              <a:rPr lang="ru-RU" sz="2400" i="1" dirty="0">
                <a:solidFill>
                  <a:schemeClr val="tx2"/>
                </a:solidFill>
              </a:rPr>
              <a:t>. </a:t>
            </a:r>
            <a:endParaRPr lang="ru-RU" sz="2400" i="1" dirty="0" smtClean="0">
              <a:solidFill>
                <a:schemeClr val="tx2"/>
              </a:solidFill>
            </a:endParaRPr>
          </a:p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>
                <a:solidFill>
                  <a:schemeClr val="tx2"/>
                </a:solidFill>
              </a:rPr>
              <a:t>А кому </a:t>
            </a:r>
            <a:r>
              <a:rPr lang="ru-RU" sz="2400" i="1" dirty="0" smtClean="0">
                <a:solidFill>
                  <a:schemeClr val="tx2"/>
                </a:solidFill>
              </a:rPr>
              <a:t>нужен молоток? 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— Молоток нужен строителю.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отвёртка</a:t>
            </a:r>
            <a:r>
              <a:rPr lang="ru-RU" sz="1600" dirty="0">
                <a:solidFill>
                  <a:schemeClr val="tx1"/>
                </a:solidFill>
              </a:rPr>
              <a:t>, молоток; 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кукла</a:t>
            </a:r>
            <a:r>
              <a:rPr lang="ru-RU" sz="1600" dirty="0">
                <a:solidFill>
                  <a:schemeClr val="tx1"/>
                </a:solidFill>
              </a:rPr>
              <a:t>, </a:t>
            </a:r>
            <a:r>
              <a:rPr lang="ru-RU" sz="1600" dirty="0" smtClean="0">
                <a:solidFill>
                  <a:schemeClr val="tx1"/>
                </a:solidFill>
              </a:rPr>
              <a:t>машинка</a:t>
            </a:r>
            <a:r>
              <a:rPr lang="ru-RU" sz="1600" dirty="0">
                <a:solidFill>
                  <a:schemeClr val="tx1"/>
                </a:solidFill>
              </a:rPr>
              <a:t>; журнал, дневник; краски, фотоаппарат</a:t>
            </a:r>
            <a:r>
              <a:rPr lang="ru-RU" sz="1400" dirty="0">
                <a:solidFill>
                  <a:schemeClr val="tx1"/>
                </a:solidFill>
              </a:rPr>
              <a:t>.</a:t>
            </a:r>
          </a:p>
          <a:p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83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554545"/>
          </a:xfrm>
        </p:spPr>
        <p:txBody>
          <a:bodyPr/>
          <a:lstStyle/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>
                <a:solidFill>
                  <a:schemeClr val="tx2"/>
                </a:solidFill>
              </a:rPr>
              <a:t>Кому </a:t>
            </a:r>
            <a:r>
              <a:rPr lang="ru-RU" sz="2400" i="1" dirty="0" smtClean="0">
                <a:solidFill>
                  <a:schemeClr val="tx2"/>
                </a:solidFill>
              </a:rPr>
              <a:t>нужна кукла? 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— Кукла нужна маленькой девочке. 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>
                <a:solidFill>
                  <a:schemeClr val="tx2"/>
                </a:solidFill>
              </a:rPr>
              <a:t>А кому </a:t>
            </a:r>
            <a:r>
              <a:rPr lang="ru-RU" sz="2400" i="1" dirty="0" smtClean="0">
                <a:solidFill>
                  <a:schemeClr val="tx2"/>
                </a:solidFill>
              </a:rPr>
              <a:t>нужна машинка? 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— Машинка нужна маленькому  мальчику.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кукла</a:t>
            </a:r>
            <a:r>
              <a:rPr lang="ru-RU" sz="1600" dirty="0">
                <a:solidFill>
                  <a:schemeClr val="tx1"/>
                </a:solidFill>
              </a:rPr>
              <a:t>, </a:t>
            </a:r>
            <a:r>
              <a:rPr lang="ru-RU" sz="1600" dirty="0" smtClean="0">
                <a:solidFill>
                  <a:schemeClr val="tx1"/>
                </a:solidFill>
              </a:rPr>
              <a:t>машинка</a:t>
            </a:r>
            <a:r>
              <a:rPr lang="ru-RU" sz="1600" dirty="0">
                <a:solidFill>
                  <a:schemeClr val="tx1"/>
                </a:solidFill>
              </a:rPr>
              <a:t>; 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журнал</a:t>
            </a:r>
            <a:r>
              <a:rPr lang="ru-RU" sz="1600" dirty="0">
                <a:solidFill>
                  <a:schemeClr val="tx1"/>
                </a:solidFill>
              </a:rPr>
              <a:t>, дневник; краски, фотоаппарат</a:t>
            </a:r>
            <a:r>
              <a:rPr lang="ru-RU" sz="1400" dirty="0">
                <a:solidFill>
                  <a:schemeClr val="tx1"/>
                </a:solidFill>
              </a:rPr>
              <a:t>.</a:t>
            </a:r>
          </a:p>
          <a:p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97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554545"/>
          </a:xfrm>
        </p:spPr>
        <p:txBody>
          <a:bodyPr/>
          <a:lstStyle/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>
                <a:solidFill>
                  <a:schemeClr val="tx2"/>
                </a:solidFill>
              </a:rPr>
              <a:t>Кому </a:t>
            </a:r>
            <a:r>
              <a:rPr lang="ru-RU" sz="2400" i="1" dirty="0" smtClean="0">
                <a:solidFill>
                  <a:schemeClr val="tx2"/>
                </a:solidFill>
              </a:rPr>
              <a:t>нужен журнал? 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— Журнал нужен учителю. 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>
                <a:solidFill>
                  <a:schemeClr val="tx2"/>
                </a:solidFill>
              </a:rPr>
              <a:t>А кому </a:t>
            </a:r>
            <a:r>
              <a:rPr lang="ru-RU" sz="2400" i="1" dirty="0" smtClean="0">
                <a:solidFill>
                  <a:schemeClr val="tx2"/>
                </a:solidFill>
              </a:rPr>
              <a:t>нужен дневник? 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— Дневник нужен ученикам.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журнал</a:t>
            </a:r>
            <a:r>
              <a:rPr lang="ru-RU" sz="1600" dirty="0">
                <a:solidFill>
                  <a:schemeClr val="tx1"/>
                </a:solidFill>
              </a:rPr>
              <a:t>, дневник</a:t>
            </a:r>
            <a:r>
              <a:rPr lang="ru-RU" sz="1600" dirty="0" smtClean="0">
                <a:solidFill>
                  <a:schemeClr val="tx1"/>
                </a:solidFill>
              </a:rPr>
              <a:t>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краски, фотоаппарат</a:t>
            </a:r>
            <a:r>
              <a:rPr lang="ru-RU" sz="1400" dirty="0">
                <a:solidFill>
                  <a:schemeClr val="tx1"/>
                </a:solidFill>
              </a:rPr>
              <a:t>.</a:t>
            </a:r>
          </a:p>
          <a:p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91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308324"/>
          </a:xfrm>
        </p:spPr>
        <p:txBody>
          <a:bodyPr/>
          <a:lstStyle/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>
                <a:solidFill>
                  <a:schemeClr val="tx2"/>
                </a:solidFill>
              </a:rPr>
              <a:t>Кому </a:t>
            </a:r>
            <a:r>
              <a:rPr lang="ru-RU" sz="2400" i="1" dirty="0" smtClean="0">
                <a:solidFill>
                  <a:schemeClr val="tx2"/>
                </a:solidFill>
              </a:rPr>
              <a:t>нужны краски? 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— Краски нужны художнику. 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>
                <a:solidFill>
                  <a:schemeClr val="tx2"/>
                </a:solidFill>
              </a:rPr>
              <a:t>А кому </a:t>
            </a:r>
            <a:r>
              <a:rPr lang="ru-RU" sz="2400" i="1" dirty="0" smtClean="0">
                <a:solidFill>
                  <a:schemeClr val="tx2"/>
                </a:solidFill>
              </a:rPr>
              <a:t>нужен фотоаппарат? 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— Фотоаппарат нужен фотографу.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краски</a:t>
            </a:r>
            <a:r>
              <a:rPr lang="ru-RU" sz="1600" dirty="0">
                <a:solidFill>
                  <a:schemeClr val="tx1"/>
                </a:solidFill>
              </a:rPr>
              <a:t>, фотоаппарат</a:t>
            </a:r>
            <a:r>
              <a:rPr lang="ru-RU" sz="1400" dirty="0">
                <a:solidFill>
                  <a:schemeClr val="tx1"/>
                </a:solidFill>
              </a:rPr>
              <a:t>.</a:t>
            </a:r>
          </a:p>
          <a:p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73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8900" y="102424"/>
            <a:ext cx="4106147" cy="315471"/>
          </a:xfrm>
        </p:spPr>
        <p:txBody>
          <a:bodyPr/>
          <a:lstStyle/>
          <a:p>
            <a:r>
              <a:rPr lang="ru-RU" dirty="0" smtClean="0"/>
              <a:t>Проверим упражнение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400657"/>
          </a:xfrm>
        </p:spPr>
        <p:txBody>
          <a:bodyPr/>
          <a:lstStyle/>
          <a:p>
            <a:r>
              <a:rPr lang="ru-RU" dirty="0"/>
              <a:t>1</a:t>
            </a:r>
            <a:r>
              <a:rPr lang="ru-RU" sz="1800" dirty="0"/>
              <a:t>) Кто хочет много знать, тот должен  </a:t>
            </a:r>
            <a:r>
              <a:rPr lang="ru-RU" sz="1800" b="1" dirty="0" smtClean="0"/>
              <a:t>мало </a:t>
            </a:r>
            <a:r>
              <a:rPr lang="ru-RU" sz="1800" dirty="0"/>
              <a:t>спать. 2) </a:t>
            </a:r>
            <a:r>
              <a:rPr lang="ru-RU" sz="1800" dirty="0" smtClean="0"/>
              <a:t>Много  хочешь </a:t>
            </a:r>
            <a:r>
              <a:rPr lang="ru-RU" sz="1800" dirty="0"/>
              <a:t>— </a:t>
            </a:r>
            <a:r>
              <a:rPr lang="ru-RU" sz="1800" b="1" dirty="0"/>
              <a:t>мало </a:t>
            </a:r>
            <a:r>
              <a:rPr lang="ru-RU" sz="1800" dirty="0" smtClean="0"/>
              <a:t>получишь</a:t>
            </a:r>
            <a:r>
              <a:rPr lang="ru-RU" sz="1800" dirty="0"/>
              <a:t>. 3) Много слов, да  </a:t>
            </a:r>
            <a:r>
              <a:rPr lang="ru-RU" sz="1800" b="1" dirty="0"/>
              <a:t>м</a:t>
            </a:r>
            <a:r>
              <a:rPr lang="ru-RU" sz="1800" b="1" dirty="0" smtClean="0"/>
              <a:t>ало</a:t>
            </a:r>
            <a:r>
              <a:rPr lang="ru-RU" sz="1800" dirty="0" smtClean="0"/>
              <a:t> </a:t>
            </a:r>
            <a:r>
              <a:rPr lang="ru-RU" sz="1800" dirty="0"/>
              <a:t>дел. 4) Много леса — не губи, </a:t>
            </a:r>
            <a:r>
              <a:rPr lang="ru-RU" sz="1800" b="1" dirty="0" smtClean="0"/>
              <a:t>мало</a:t>
            </a:r>
            <a:r>
              <a:rPr lang="ru-RU" sz="1800" dirty="0" smtClean="0"/>
              <a:t> </a:t>
            </a:r>
            <a:r>
              <a:rPr lang="ru-RU" sz="1800" dirty="0"/>
              <a:t>леса — береги!</a:t>
            </a:r>
          </a:p>
          <a:p>
            <a:endParaRPr lang="ru-RU" dirty="0"/>
          </a:p>
        </p:txBody>
      </p:sp>
      <p:pic>
        <p:nvPicPr>
          <p:cNvPr id="1026" name="Picture 2" descr="Few, a few, little, a little: как не ошибиться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6" b="32437"/>
          <a:stretch/>
        </p:blipFill>
        <p:spPr bwMode="auto">
          <a:xfrm>
            <a:off x="2756603" y="746315"/>
            <a:ext cx="2717098" cy="952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ew, a few, little, a little: как не ошибитьс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413" y="725613"/>
            <a:ext cx="2753487" cy="171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5" name="TextBox 4"/>
          <p:cNvSpPr txBox="1"/>
          <p:nvPr/>
        </p:nvSpPr>
        <p:spPr>
          <a:xfrm>
            <a:off x="3340100" y="2003425"/>
            <a:ext cx="304800" cy="15240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ru-RU"/>
          </a:p>
        </p:txBody>
      </p:sp>
      <p:sp useBgFill="1">
        <p:nvSpPr>
          <p:cNvPr id="6" name="TextBox 5"/>
          <p:cNvSpPr txBox="1"/>
          <p:nvPr/>
        </p:nvSpPr>
        <p:spPr>
          <a:xfrm>
            <a:off x="4787900" y="1956297"/>
            <a:ext cx="304800" cy="1995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74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/>
              <a:t>8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479425"/>
            <a:ext cx="5486400" cy="2708434"/>
          </a:xfrm>
        </p:spPr>
        <p:txBody>
          <a:bodyPr/>
          <a:lstStyle/>
          <a:p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1400" b="1" dirty="0" smtClean="0">
                <a:solidFill>
                  <a:schemeClr val="tx1"/>
                </a:solidFill>
              </a:rPr>
              <a:t>Допишите </a:t>
            </a:r>
            <a:r>
              <a:rPr lang="ru-RU" sz="1400" b="1" dirty="0">
                <a:solidFill>
                  <a:schemeClr val="tx1"/>
                </a:solidFill>
              </a:rPr>
              <a:t>окончания слов. </a:t>
            </a:r>
            <a:endParaRPr lang="ru-RU" sz="1400" b="1" dirty="0" smtClean="0">
              <a:solidFill>
                <a:schemeClr val="tx1"/>
              </a:solidFill>
            </a:endParaRPr>
          </a:p>
          <a:p>
            <a:r>
              <a:rPr lang="ru-RU" sz="1600" i="1" dirty="0" smtClean="0">
                <a:solidFill>
                  <a:schemeClr val="tx2"/>
                </a:solidFill>
              </a:rPr>
              <a:t>Образец</a:t>
            </a:r>
            <a:r>
              <a:rPr lang="ru-RU" sz="1600" dirty="0">
                <a:solidFill>
                  <a:schemeClr val="tx1"/>
                </a:solidFill>
              </a:rPr>
              <a:t>: Анвар — брат Малики. Он звонит Малике. 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2000" i="1" dirty="0" smtClean="0">
                <a:solidFill>
                  <a:schemeClr val="tx2"/>
                </a:solidFill>
              </a:rPr>
              <a:t>1</a:t>
            </a:r>
            <a:r>
              <a:rPr lang="ru-RU" sz="2000" i="1" dirty="0">
                <a:solidFill>
                  <a:schemeClr val="tx2"/>
                </a:solidFill>
              </a:rPr>
              <a:t>. Это словарь </a:t>
            </a:r>
            <a:r>
              <a:rPr lang="ru-RU" sz="2000" i="1" dirty="0" err="1">
                <a:solidFill>
                  <a:schemeClr val="tx2"/>
                </a:solidFill>
              </a:rPr>
              <a:t>сестр</a:t>
            </a:r>
            <a:r>
              <a:rPr lang="ru-RU" sz="2000" i="1" dirty="0">
                <a:solidFill>
                  <a:schemeClr val="tx2"/>
                </a:solidFill>
              </a:rPr>
              <a:t>... . Друзья подарили словарь </a:t>
            </a:r>
            <a:r>
              <a:rPr lang="ru-RU" sz="2000" i="1" dirty="0" err="1">
                <a:solidFill>
                  <a:schemeClr val="tx2"/>
                </a:solidFill>
              </a:rPr>
              <a:t>сестр</a:t>
            </a:r>
            <a:r>
              <a:rPr lang="ru-RU" sz="2000" i="1" dirty="0">
                <a:solidFill>
                  <a:schemeClr val="tx2"/>
                </a:solidFill>
              </a:rPr>
              <a:t>... . 2. Вот тетрадь </a:t>
            </a:r>
            <a:r>
              <a:rPr lang="ru-RU" sz="2000" i="1" dirty="0" err="1" smtClean="0">
                <a:solidFill>
                  <a:schemeClr val="tx2"/>
                </a:solidFill>
              </a:rPr>
              <a:t>Фарход</a:t>
            </a:r>
            <a:r>
              <a:rPr lang="ru-RU" sz="2000" i="1" dirty="0" smtClean="0">
                <a:solidFill>
                  <a:schemeClr val="tx2"/>
                </a:solidFill>
              </a:rPr>
              <a:t>... </a:t>
            </a:r>
            <a:r>
              <a:rPr lang="ru-RU" sz="2000" i="1" dirty="0">
                <a:solidFill>
                  <a:schemeClr val="tx2"/>
                </a:solidFill>
              </a:rPr>
              <a:t>Нужно отдать тетрадь </a:t>
            </a:r>
            <a:r>
              <a:rPr lang="ru-RU" sz="2000" i="1" dirty="0" err="1" smtClean="0">
                <a:solidFill>
                  <a:schemeClr val="tx2"/>
                </a:solidFill>
              </a:rPr>
              <a:t>Фарход</a:t>
            </a:r>
            <a:r>
              <a:rPr lang="ru-RU" sz="2000" i="1" dirty="0" smtClean="0">
                <a:solidFill>
                  <a:schemeClr val="tx2"/>
                </a:solidFill>
              </a:rPr>
              <a:t>.. </a:t>
            </a:r>
            <a:r>
              <a:rPr lang="ru-RU" sz="2000" i="1" dirty="0">
                <a:solidFill>
                  <a:schemeClr val="tx2"/>
                </a:solidFill>
              </a:rPr>
              <a:t>. 3. Ребята увидели выступление артист... . Они вручили цветы </a:t>
            </a:r>
            <a:r>
              <a:rPr lang="ru-RU" sz="2000" i="1" dirty="0" smtClean="0">
                <a:solidFill>
                  <a:schemeClr val="tx2"/>
                </a:solidFill>
              </a:rPr>
              <a:t>артист… </a:t>
            </a:r>
            <a:r>
              <a:rPr lang="ru-RU" sz="2000" i="1" dirty="0">
                <a:solidFill>
                  <a:schemeClr val="tx2"/>
                </a:solidFill>
              </a:rPr>
              <a:t>. 4.На парте лежит книга </a:t>
            </a:r>
            <a:r>
              <a:rPr lang="ru-RU" sz="2000" i="1" dirty="0" err="1" smtClean="0">
                <a:solidFill>
                  <a:schemeClr val="tx2"/>
                </a:solidFill>
              </a:rPr>
              <a:t>Тан</a:t>
            </a:r>
            <a:r>
              <a:rPr lang="ru-RU" sz="2000" i="1" dirty="0" smtClean="0">
                <a:solidFill>
                  <a:schemeClr val="tx2"/>
                </a:solidFill>
              </a:rPr>
              <a:t>... </a:t>
            </a:r>
            <a:r>
              <a:rPr lang="ru-RU" sz="2000" i="1" dirty="0">
                <a:solidFill>
                  <a:schemeClr val="tx2"/>
                </a:solidFill>
              </a:rPr>
              <a:t>Я отнёс книгу </a:t>
            </a:r>
            <a:r>
              <a:rPr lang="ru-RU" sz="2000" i="1" dirty="0" err="1" smtClean="0">
                <a:solidFill>
                  <a:schemeClr val="tx2"/>
                </a:solidFill>
              </a:rPr>
              <a:t>Тан</a:t>
            </a:r>
            <a:r>
              <a:rPr lang="ru-RU" sz="2000" i="1" dirty="0">
                <a:solidFill>
                  <a:schemeClr val="tx2"/>
                </a:solidFill>
              </a:rPr>
              <a:t>... </a:t>
            </a:r>
            <a:r>
              <a:rPr lang="ru-RU" sz="2000" i="1" dirty="0" smtClean="0">
                <a:solidFill>
                  <a:schemeClr val="tx2"/>
                </a:solidFill>
              </a:rPr>
              <a:t>. </a:t>
            </a:r>
            <a:endParaRPr lang="ru-RU" sz="2000" i="1" dirty="0">
              <a:solidFill>
                <a:schemeClr val="tx2"/>
              </a:solidFill>
            </a:endParaRPr>
          </a:p>
          <a:p>
            <a:endParaRPr lang="ru-RU" sz="2000" i="1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36250" y="124142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16100" y="131762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99997" y="1006897"/>
            <a:ext cx="381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92500" y="215582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0665" y="192722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12175" y="158551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10088" y="2460625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24212" y="2525157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96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Что такое доброта&quot; Караоке. (музыка и голос) 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66" b="12579"/>
          <a:stretch/>
        </p:blipFill>
        <p:spPr bwMode="auto">
          <a:xfrm>
            <a:off x="0" y="102424"/>
            <a:ext cx="57658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13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860425"/>
            <a:ext cx="5153898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66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638800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 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977900" y="860425"/>
            <a:ext cx="4114800" cy="1231106"/>
          </a:xfrm>
        </p:spPr>
        <p:txBody>
          <a:bodyPr/>
          <a:lstStyle/>
          <a:p>
            <a:pPr algn="ctr"/>
            <a:r>
              <a:rPr lang="ru-RU" sz="2000" dirty="0" smtClean="0"/>
              <a:t>Выполнить упражнения </a:t>
            </a:r>
            <a:r>
              <a:rPr lang="ru-RU" sz="2000" dirty="0" smtClean="0"/>
              <a:t>9.10</a:t>
            </a:r>
            <a:r>
              <a:rPr lang="ru-RU" sz="2000" dirty="0" smtClean="0"/>
              <a:t> </a:t>
            </a:r>
            <a:endParaRPr lang="ru-RU" sz="2000" dirty="0" smtClean="0"/>
          </a:p>
          <a:p>
            <a:pPr algn="ctr"/>
            <a:r>
              <a:rPr lang="ru-RU" sz="2000" dirty="0" smtClean="0"/>
              <a:t>на странице </a:t>
            </a:r>
            <a:r>
              <a:rPr lang="ru-RU" sz="2000" dirty="0" smtClean="0"/>
              <a:t>97.</a:t>
            </a:r>
          </a:p>
          <a:p>
            <a:pPr algn="ctr"/>
            <a:r>
              <a:rPr lang="ru-RU" sz="2000" dirty="0" smtClean="0"/>
              <a:t>Прочитать о необычных памятниках на странице 98.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0" y="2107406"/>
            <a:ext cx="3733800" cy="105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51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С ПРАЗДНИКОМ НАВРУЗ!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207" y="818845"/>
            <a:ext cx="2508250" cy="202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Поздравление Навруз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16" y="818846"/>
            <a:ext cx="2151603" cy="195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02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9352"/>
            <a:ext cx="5164295" cy="638810"/>
          </a:xfrm>
        </p:spPr>
        <p:txBody>
          <a:bodyPr/>
          <a:lstStyle/>
          <a:p>
            <a:endParaRPr lang="ru-RU"/>
          </a:p>
        </p:txBody>
      </p:sp>
      <p:pic>
        <p:nvPicPr>
          <p:cNvPr id="3074" name="Picture 2" descr="Что такое доброта?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9" t="9407" r="18295" b="13540"/>
          <a:stretch/>
        </p:blipFill>
        <p:spPr bwMode="auto">
          <a:xfrm>
            <a:off x="2909661" y="635666"/>
            <a:ext cx="2743200" cy="231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к легко быть добрым!: sobirinter — LiveJourna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84225"/>
            <a:ext cx="2508250" cy="2057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398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9900" y="102424"/>
            <a:ext cx="3725147" cy="315471"/>
          </a:xfrm>
        </p:spPr>
        <p:txBody>
          <a:bodyPr/>
          <a:lstStyle/>
          <a:p>
            <a:r>
              <a:rPr lang="ru-RU" dirty="0" smtClean="0"/>
              <a:t>Делись добротой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84225"/>
            <a:ext cx="1523999" cy="2400657"/>
          </a:xfrm>
        </p:spPr>
        <p:txBody>
          <a:bodyPr/>
          <a:lstStyle/>
          <a:p>
            <a:r>
              <a:rPr lang="ru-RU" sz="2000" dirty="0" smtClean="0"/>
              <a:t>Добро</a:t>
            </a:r>
          </a:p>
          <a:p>
            <a:r>
              <a:rPr lang="ru-RU" sz="2000" dirty="0" smtClean="0"/>
              <a:t>Помощь</a:t>
            </a:r>
          </a:p>
          <a:p>
            <a:r>
              <a:rPr lang="ru-RU" sz="2000" dirty="0" smtClean="0"/>
              <a:t>Забота</a:t>
            </a:r>
          </a:p>
          <a:p>
            <a:r>
              <a:rPr lang="ru-RU" sz="2000" dirty="0" smtClean="0"/>
              <a:t>Улыбка</a:t>
            </a:r>
          </a:p>
          <a:p>
            <a:r>
              <a:rPr lang="ru-RU" sz="2000" dirty="0" smtClean="0"/>
              <a:t>Понимание </a:t>
            </a:r>
          </a:p>
          <a:p>
            <a:r>
              <a:rPr lang="ru-RU" sz="2000" dirty="0" smtClean="0"/>
              <a:t>Ласка</a:t>
            </a:r>
          </a:p>
          <a:p>
            <a:r>
              <a:rPr lang="ru-RU" sz="2000" dirty="0" smtClean="0"/>
              <a:t>Терпение</a:t>
            </a:r>
          </a:p>
          <a:p>
            <a:endParaRPr lang="ru-RU" sz="1600" dirty="0"/>
          </a:p>
        </p:txBody>
      </p:sp>
      <p:pic>
        <p:nvPicPr>
          <p:cNvPr id="2050" name="Picture 2" descr="Что такое доброта - МБДОУ &quot;Детский сад № 148&quot; город Красноярск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099" y="876300"/>
            <a:ext cx="2136775" cy="188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87500" y="900757"/>
            <a:ext cx="17525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Уважение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Любовь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Счастье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Мир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8028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Будем делать добро вместе!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71" y="746125"/>
            <a:ext cx="1607157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О добрых поступках картинки – Добрые поступки в картинках для детей (20  фото)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75970"/>
            <a:ext cx="2508250" cy="208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2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Сказк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34" y="741234"/>
            <a:ext cx="2325578" cy="231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Qanday yaxshi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860425"/>
            <a:ext cx="2286000" cy="193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22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ДОБРЫЙ ПОСТУПОК - СОСТАВЛЯЕМ РАССКАЗ ПО КАРТИНКЕ - МЕТОДИЧЕСКАЯ РАБОТА -  Каталог статей - САЙТ ДЛЯ ВОСПИТАТЕЛЕЙ И РОДИТЕЛЕЙ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06" y="555625"/>
            <a:ext cx="2508250" cy="233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Дошкольное воспитание: Тема недели &quot;Этикет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651" y="746125"/>
            <a:ext cx="2260198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34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4" name="Picture 4" descr="Красивые картинки &quot;добрые дела&quot; (26 ФОТО) ⭐ Наслаждайтесь юмором! | Disney  characters, Character, Fictional characters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875" y="741234"/>
            <a:ext cx="2668000" cy="210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Добрые дела на каждый день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41234"/>
            <a:ext cx="2508250" cy="210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5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1828</TotalTime>
  <Words>917</Words>
  <Application>Microsoft Office PowerPoint</Application>
  <PresentationFormat>Произвольный</PresentationFormat>
  <Paragraphs>145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7" baseType="lpstr">
      <vt:lpstr>Arial</vt:lpstr>
      <vt:lpstr>Calibri</vt:lpstr>
      <vt:lpstr>Office Theme</vt:lpstr>
      <vt:lpstr> Русский язык</vt:lpstr>
      <vt:lpstr>Сегодня на уроке мы </vt:lpstr>
      <vt:lpstr>Проверим упражнение </vt:lpstr>
      <vt:lpstr>Презентация PowerPoint</vt:lpstr>
      <vt:lpstr>Делись добротой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Интервью Анвара</vt:lpstr>
      <vt:lpstr>Дательный падеж  (Кому? Чему?)</vt:lpstr>
      <vt:lpstr>Упражнение 1</vt:lpstr>
      <vt:lpstr>Презентация PowerPoint</vt:lpstr>
      <vt:lpstr>Упражнение 2</vt:lpstr>
      <vt:lpstr>Презентация PowerPoint</vt:lpstr>
      <vt:lpstr>Упражнение 3</vt:lpstr>
      <vt:lpstr>Проверим упражнение 3</vt:lpstr>
      <vt:lpstr>Презентация PowerPoint</vt:lpstr>
      <vt:lpstr>Упражнение 4</vt:lpstr>
      <vt:lpstr>Упражнение 4</vt:lpstr>
      <vt:lpstr>Упражнение 5</vt:lpstr>
      <vt:lpstr>Упражнение 5</vt:lpstr>
      <vt:lpstr>Упражнение 5</vt:lpstr>
      <vt:lpstr>Упражнение 5</vt:lpstr>
      <vt:lpstr>Упражнение 5</vt:lpstr>
      <vt:lpstr>Упражнение 5</vt:lpstr>
      <vt:lpstr>Упражнение 8</vt:lpstr>
      <vt:lpstr>Презентация PowerPoint</vt:lpstr>
      <vt:lpstr>Презентация PowerPoint</vt:lpstr>
      <vt:lpstr>Задание для самостоятельного выполнения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WINDOWS 10</cp:lastModifiedBy>
  <cp:revision>197</cp:revision>
  <dcterms:created xsi:type="dcterms:W3CDTF">2020-04-13T08:06:06Z</dcterms:created>
  <dcterms:modified xsi:type="dcterms:W3CDTF">2020-11-24T05:36:46Z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