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66" r:id="rId2"/>
    <p:sldId id="265" r:id="rId3"/>
    <p:sldId id="487" r:id="rId4"/>
    <p:sldId id="486" r:id="rId5"/>
    <p:sldId id="475" r:id="rId6"/>
    <p:sldId id="492" r:id="rId7"/>
    <p:sldId id="497" r:id="rId8"/>
    <p:sldId id="493" r:id="rId9"/>
    <p:sldId id="488" r:id="rId10"/>
    <p:sldId id="491" r:id="rId11"/>
    <p:sldId id="499" r:id="rId12"/>
    <p:sldId id="490" r:id="rId13"/>
    <p:sldId id="496" r:id="rId14"/>
    <p:sldId id="494" r:id="rId15"/>
    <p:sldId id="478" r:id="rId16"/>
    <p:sldId id="500" r:id="rId17"/>
    <p:sldId id="495" r:id="rId18"/>
    <p:sldId id="501" r:id="rId19"/>
    <p:sldId id="438" r:id="rId20"/>
    <p:sldId id="502" r:id="rId21"/>
    <p:sldId id="503" r:id="rId22"/>
    <p:sldId id="504" r:id="rId23"/>
    <p:sldId id="479" r:id="rId24"/>
    <p:sldId id="477" r:id="rId25"/>
    <p:sldId id="505" r:id="rId26"/>
    <p:sldId id="506" r:id="rId27"/>
    <p:sldId id="507" r:id="rId28"/>
    <p:sldId id="508" r:id="rId29"/>
    <p:sldId id="509" r:id="rId30"/>
    <p:sldId id="482" r:id="rId31"/>
    <p:sldId id="489" r:id="rId32"/>
    <p:sldId id="485" r:id="rId33"/>
    <p:sldId id="472" r:id="rId34"/>
    <p:sldId id="498" r:id="rId3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 varScale="1">
        <p:scale>
          <a:sx n="156" d="100"/>
          <a:sy n="156" d="100"/>
        </p:scale>
        <p:origin x="49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128" y="1151277"/>
            <a:ext cx="301654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Как сказать об адресате действия?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Спешите делать добрые дела!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Мои добрые дела — навык Алисы, голосового помощника от Яндек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1" y="1248610"/>
            <a:ext cx="1741022" cy="16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97915"/>
            <a:ext cx="2102497" cy="1424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Воскресная школа при Храме Святой Равноапостольной Марии Магдалины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23709"/>
            <a:ext cx="2824602" cy="22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анятие - квест &quot;Добрые дела&quot; в старшей группе ДО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32105"/>
            <a:ext cx="2276193" cy="20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ЛАЙ ДОБРО Узбекистан - Home | Facebook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 ПРАЗДНИКОМ 8 МАРТА!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7" y="746125"/>
            <a:ext cx="224440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Что такое доброта - МБДОУ &quot;Детский сад № 148&quot; город Краснояр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9"/>
            <a:ext cx="5765800" cy="32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Интервью Анвара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31825"/>
            <a:ext cx="5194935" cy="150398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2079625"/>
            <a:ext cx="2667000" cy="1383506"/>
          </a:xfrm>
        </p:spPr>
        <p:txBody>
          <a:bodyPr/>
          <a:lstStyle/>
          <a:p>
            <a:r>
              <a:rPr lang="ru-RU" sz="1600" dirty="0"/>
              <a:t>— Кому вы принесли подарок?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Это </a:t>
            </a:r>
            <a:r>
              <a:rPr lang="ru-RU" sz="1600" dirty="0" smtClean="0"/>
              <a:t>наш </a:t>
            </a:r>
            <a:r>
              <a:rPr lang="ru-RU" sz="1600" dirty="0"/>
              <a:t>подарок бабушке.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2189" y="2003425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Кому ветеран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рассказывает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своём ордене?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рассказывает об ордене внукам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0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Дательный падеж  (Кому? Чему?)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84225"/>
            <a:ext cx="4876800" cy="738664"/>
          </a:xfrm>
        </p:spPr>
        <p:txBody>
          <a:bodyPr/>
          <a:lstStyle/>
          <a:p>
            <a:r>
              <a:rPr lang="ru-RU" sz="1800" dirty="0"/>
              <a:t>На вопрос </a:t>
            </a:r>
            <a:r>
              <a:rPr lang="ru-RU" sz="1800" b="1" dirty="0"/>
              <a:t>кому</a:t>
            </a:r>
            <a:r>
              <a:rPr lang="ru-RU" sz="1800" dirty="0"/>
              <a:t>? (</a:t>
            </a:r>
            <a:r>
              <a:rPr lang="ru-RU" sz="1800" dirty="0" err="1"/>
              <a:t>kimga</a:t>
            </a:r>
            <a:r>
              <a:rPr lang="ru-RU" sz="1800" dirty="0"/>
              <a:t>?) отвечают имена существительные в </a:t>
            </a:r>
            <a:r>
              <a:rPr lang="ru-RU" sz="1800" b="1" i="1" dirty="0"/>
              <a:t>дательном</a:t>
            </a:r>
            <a:r>
              <a:rPr lang="ru-RU" sz="1800" dirty="0"/>
              <a:t> падеже.</a:t>
            </a:r>
          </a:p>
          <a:p>
            <a:endParaRPr lang="ru-RU" dirty="0"/>
          </a:p>
        </p:txBody>
      </p:sp>
      <p:pic>
        <p:nvPicPr>
          <p:cNvPr id="3074" name="Picture 2" descr="Дательный падеж - Презентация 21527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6025" r="1887" b="20226"/>
          <a:stretch/>
        </p:blipFill>
        <p:spPr bwMode="auto">
          <a:xfrm>
            <a:off x="520700" y="1498576"/>
            <a:ext cx="483437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482740"/>
            <a:ext cx="4834373" cy="1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54436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Скажите по образцу.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Дарить </a:t>
            </a:r>
            <a:r>
              <a:rPr lang="ru-RU" sz="2000" i="1" dirty="0">
                <a:solidFill>
                  <a:schemeClr val="tx2"/>
                </a:solidFill>
              </a:rPr>
              <a:t>цветы маме, ... (</a:t>
            </a:r>
            <a:r>
              <a:rPr lang="ru-RU" sz="2000" i="1" dirty="0" smtClean="0">
                <a:solidFill>
                  <a:schemeClr val="tx2"/>
                </a:solidFill>
              </a:rPr>
              <a:t>бабушка</a:t>
            </a:r>
            <a:r>
              <a:rPr lang="ru-RU" sz="2000" i="1" dirty="0">
                <a:solidFill>
                  <a:schemeClr val="tx2"/>
                </a:solidFill>
              </a:rPr>
              <a:t>, тётя, сестра, учительница, подруга, Валя). Рассказать брату, ... (друг, приятель, учитель, сосед, учитель, директор). Помогать отцу, ... (товарищ, одноклассник, Санжар, Антон; девочка, </a:t>
            </a:r>
            <a:r>
              <a:rPr lang="ru-RU" sz="2000" i="1" dirty="0" err="1">
                <a:solidFill>
                  <a:schemeClr val="tx2"/>
                </a:solidFill>
              </a:rPr>
              <a:t>Севара</a:t>
            </a:r>
            <a:r>
              <a:rPr lang="ru-RU" sz="2000" i="1" dirty="0">
                <a:solidFill>
                  <a:schemeClr val="tx2"/>
                </a:solidFill>
              </a:rPr>
              <a:t>). 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41234"/>
            <a:ext cx="4982221" cy="2154436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Советовать ученику, ... (мастер, </a:t>
            </a:r>
            <a:r>
              <a:rPr lang="ru-RU" sz="2000" i="1" dirty="0" smtClean="0">
                <a:solidFill>
                  <a:schemeClr val="tx2"/>
                </a:solidFill>
              </a:rPr>
              <a:t>Виктор);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ученице, Анне, Виктории.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Обещать </a:t>
            </a:r>
            <a:r>
              <a:rPr lang="ru-RU" sz="2000" i="1" dirty="0">
                <a:solidFill>
                  <a:schemeClr val="tx2"/>
                </a:solidFill>
              </a:rPr>
              <a:t>ребятам, </a:t>
            </a:r>
            <a:r>
              <a:rPr lang="ru-RU" sz="2000" i="1" dirty="0" smtClean="0">
                <a:solidFill>
                  <a:schemeClr val="tx2"/>
                </a:solidFill>
              </a:rPr>
              <a:t>соседям, друзьям, школьникам, товарищам, спортсменам.</a:t>
            </a:r>
            <a:endParaRPr lang="ru-RU" sz="2000" i="1" dirty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0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2417733"/>
          </a:xfrm>
        </p:spPr>
        <p:txBody>
          <a:bodyPr/>
          <a:lstStyle/>
          <a:p>
            <a:r>
              <a:rPr lang="ru-RU" b="1" dirty="0"/>
              <a:t>Придумайте диалоги по предложениям. </a:t>
            </a:r>
            <a:endParaRPr lang="ru-RU" b="1" dirty="0" smtClean="0"/>
          </a:p>
          <a:p>
            <a:r>
              <a:rPr lang="ru-RU" dirty="0" smtClean="0"/>
              <a:t>Образец</a:t>
            </a:r>
            <a:r>
              <a:rPr lang="ru-RU" dirty="0"/>
              <a:t>: Анвар звонил по телефону.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— Кому Анвар звонил по телефону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— Анвар звонил </a:t>
            </a:r>
            <a:r>
              <a:rPr lang="ru-RU" dirty="0" err="1"/>
              <a:t>Даврону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sz="1800" dirty="0" smtClean="0"/>
              <a:t>Мама </a:t>
            </a:r>
            <a:r>
              <a:rPr lang="ru-RU" sz="1800" dirty="0"/>
              <a:t>купила мороженое. Малика дала книгу. Учитель объясняет новые слова. </a:t>
            </a:r>
            <a:r>
              <a:rPr lang="ru-RU" sz="1800" dirty="0" smtClean="0"/>
              <a:t>Таня </a:t>
            </a:r>
            <a:r>
              <a:rPr lang="ru-RU" sz="1800" dirty="0"/>
              <a:t>показала новые рисунки. </a:t>
            </a:r>
            <a:r>
              <a:rPr lang="ru-RU" sz="1800" dirty="0" err="1"/>
              <a:t>Даврон</a:t>
            </a:r>
            <a:r>
              <a:rPr lang="ru-RU" sz="1800" dirty="0"/>
              <a:t> помогает делать уроки. Брат подарил цветы. Ученик обещал не опаздывать.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99" y="555625"/>
            <a:ext cx="5410200" cy="2462213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-Кому мама </a:t>
            </a:r>
            <a:r>
              <a:rPr lang="ru-RU" sz="2000" i="1" dirty="0">
                <a:solidFill>
                  <a:schemeClr val="tx2"/>
                </a:solidFill>
              </a:rPr>
              <a:t>купила </a:t>
            </a:r>
            <a:r>
              <a:rPr lang="ru-RU" sz="2000" i="1" dirty="0" smtClean="0">
                <a:solidFill>
                  <a:schemeClr val="tx2"/>
                </a:solidFill>
              </a:rPr>
              <a:t>мороженое?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-Мама купила мороженое мне, брату и себе. 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- Кому Малика </a:t>
            </a:r>
            <a:r>
              <a:rPr lang="ru-RU" sz="2000" i="1" dirty="0">
                <a:solidFill>
                  <a:schemeClr val="tx2"/>
                </a:solidFill>
              </a:rPr>
              <a:t>дала </a:t>
            </a:r>
            <a:r>
              <a:rPr lang="ru-RU" sz="2000" i="1" dirty="0" smtClean="0">
                <a:solidFill>
                  <a:schemeClr val="tx2"/>
                </a:solidFill>
              </a:rPr>
              <a:t>книгу?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- Малика дала книгу учителю.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- Кому учитель </a:t>
            </a:r>
            <a:r>
              <a:rPr lang="ru-RU" sz="2000" i="1" dirty="0">
                <a:solidFill>
                  <a:schemeClr val="tx2"/>
                </a:solidFill>
              </a:rPr>
              <a:t>объясняет новые </a:t>
            </a:r>
            <a:r>
              <a:rPr lang="ru-RU" sz="2000" i="1" dirty="0" smtClean="0">
                <a:solidFill>
                  <a:schemeClr val="tx2"/>
                </a:solidFill>
              </a:rPr>
              <a:t>слова?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- Нам. Учитель объясняет новые слова нашему классу.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58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2369880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Составьте предложения из слов, поставив их в правильную форму. Глаголы поставьте в </a:t>
            </a:r>
            <a:r>
              <a:rPr lang="ru-RU" sz="1400" b="1" dirty="0" smtClean="0">
                <a:solidFill>
                  <a:schemeClr val="tx1"/>
                </a:solidFill>
              </a:rPr>
              <a:t>прошедшем </a:t>
            </a:r>
            <a:r>
              <a:rPr lang="ru-RU" sz="1400" b="1" dirty="0">
                <a:solidFill>
                  <a:schemeClr val="tx1"/>
                </a:solidFill>
              </a:rPr>
              <a:t>времени. </a:t>
            </a:r>
            <a:r>
              <a:rPr lang="ru-RU" sz="1400" b="1" dirty="0" smtClean="0">
                <a:solidFill>
                  <a:schemeClr val="tx1"/>
                </a:solidFill>
              </a:rPr>
              <a:t>Запишите </a:t>
            </a:r>
            <a:r>
              <a:rPr lang="ru-RU" sz="1400" b="1" dirty="0">
                <a:solidFill>
                  <a:schemeClr val="tx1"/>
                </a:solidFill>
              </a:rPr>
              <a:t>в тетрадь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i="1" dirty="0">
                <a:solidFill>
                  <a:schemeClr val="tx2"/>
                </a:solidFill>
              </a:rPr>
              <a:t>Образец</a:t>
            </a:r>
            <a:r>
              <a:rPr lang="ru-RU" sz="1600" dirty="0">
                <a:solidFill>
                  <a:schemeClr val="tx1"/>
                </a:solidFill>
              </a:rPr>
              <a:t>: Анвар, написать, Сергей. — Анвар написал Серге</a:t>
            </a:r>
            <a:r>
              <a:rPr lang="ru-RU" sz="1600" dirty="0">
                <a:solidFill>
                  <a:srgbClr val="FF0000"/>
                </a:solidFill>
              </a:rPr>
              <a:t>ю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1) </a:t>
            </a:r>
            <a:r>
              <a:rPr lang="ru-RU" sz="1600" dirty="0">
                <a:solidFill>
                  <a:schemeClr val="tx1"/>
                </a:solidFill>
              </a:rPr>
              <a:t>Брат, помогать, сестра. 2) Марина, позвонить, родители. 3) </a:t>
            </a:r>
            <a:r>
              <a:rPr lang="ru-RU" sz="1600" dirty="0" err="1">
                <a:solidFill>
                  <a:schemeClr val="tx1"/>
                </a:solidFill>
              </a:rPr>
              <a:t>Хусан</a:t>
            </a:r>
            <a:r>
              <a:rPr lang="ru-RU" sz="1600" dirty="0">
                <a:solidFill>
                  <a:schemeClr val="tx1"/>
                </a:solidFill>
              </a:rPr>
              <a:t>, звонить, </a:t>
            </a:r>
            <a:r>
              <a:rPr lang="ru-RU" sz="1600" dirty="0" smtClean="0">
                <a:solidFill>
                  <a:schemeClr val="tx1"/>
                </a:solidFill>
              </a:rPr>
              <a:t>дедушка</a:t>
            </a:r>
            <a:r>
              <a:rPr lang="ru-RU" sz="1600" dirty="0">
                <a:solidFill>
                  <a:schemeClr val="tx1"/>
                </a:solidFill>
              </a:rPr>
              <a:t>. 4) Виктор, дать, словарь, друг. 5) Отец, купить, сын, ноутбук. 6) Андрей, верить, друзья.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2475966">
            <a:off x="5187824" y="1267366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0" y="555625"/>
            <a:ext cx="5127859" cy="2154436"/>
          </a:xfrm>
        </p:spPr>
        <p:txBody>
          <a:bodyPr/>
          <a:lstStyle/>
          <a:p>
            <a:pPr algn="l"/>
            <a:r>
              <a:rPr lang="ru-RU" sz="2000" dirty="0" smtClean="0"/>
              <a:t> Поговорим о доброте.</a:t>
            </a:r>
          </a:p>
          <a:p>
            <a:pPr algn="l"/>
            <a:r>
              <a:rPr lang="ru-RU" sz="2000" dirty="0" smtClean="0"/>
              <a:t>Какие дела можно назвать добрыми?</a:t>
            </a:r>
          </a:p>
          <a:p>
            <a:pPr algn="l"/>
            <a:r>
              <a:rPr lang="ru-RU" sz="2000" dirty="0" smtClean="0"/>
              <a:t>Узнаем о Дательном падеже имён существительных.</a:t>
            </a:r>
          </a:p>
          <a:p>
            <a:pPr algn="l"/>
            <a:r>
              <a:rPr lang="ru-RU" sz="2000" dirty="0" smtClean="0"/>
              <a:t>На какой вопрос отвечают? </a:t>
            </a:r>
            <a:endParaRPr lang="ru-RU" sz="2000" dirty="0"/>
          </a:p>
          <a:p>
            <a:pPr algn="l"/>
            <a:r>
              <a:rPr lang="ru-RU" sz="2000" dirty="0" smtClean="0"/>
              <a:t>Какие окончания у существительных в </a:t>
            </a:r>
            <a:r>
              <a:rPr lang="ru-RU" sz="2000" dirty="0" err="1" smtClean="0"/>
              <a:t>Д.п</a:t>
            </a:r>
            <a:r>
              <a:rPr lang="ru-RU" sz="2000" dirty="0" smtClean="0"/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</a:t>
            </a:r>
            <a:r>
              <a:rPr lang="ru-RU" dirty="0" smtClean="0"/>
              <a:t>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1723549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tx1"/>
                </a:solidFill>
              </a:rPr>
              <a:t>Брат помогал сестр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tx1"/>
                </a:solidFill>
              </a:rPr>
              <a:t>Марина позвонил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 родител</a:t>
            </a:r>
            <a:r>
              <a:rPr lang="ru-RU" sz="1600" dirty="0" smtClean="0">
                <a:solidFill>
                  <a:srgbClr val="FF0000"/>
                </a:solidFill>
              </a:rPr>
              <a:t>ям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600" dirty="0" err="1" smtClean="0">
                <a:solidFill>
                  <a:schemeClr val="tx1"/>
                </a:solidFill>
              </a:rPr>
              <a:t>Хусан</a:t>
            </a:r>
            <a:r>
              <a:rPr lang="ru-RU" sz="1600" dirty="0" smtClean="0">
                <a:solidFill>
                  <a:schemeClr val="tx1"/>
                </a:solidFill>
              </a:rPr>
              <a:t> звонил дедушк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tx1"/>
                </a:solidFill>
              </a:rPr>
              <a:t> Виктор дал словарь друг</a:t>
            </a:r>
            <a:r>
              <a:rPr lang="ru-RU" sz="1600" dirty="0" smtClean="0">
                <a:solidFill>
                  <a:srgbClr val="FF0000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tx1"/>
                </a:solidFill>
              </a:rPr>
              <a:t>Отец купил сын</a:t>
            </a:r>
            <a:r>
              <a:rPr lang="ru-RU" sz="1600" dirty="0" smtClean="0">
                <a:solidFill>
                  <a:srgbClr val="FF0000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ноутбук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tx1"/>
                </a:solidFill>
              </a:rPr>
              <a:t> Андрей верил друзь</a:t>
            </a:r>
            <a:r>
              <a:rPr lang="ru-RU" sz="1600" dirty="0" smtClean="0">
                <a:solidFill>
                  <a:srgbClr val="FF0000"/>
                </a:solidFill>
              </a:rPr>
              <a:t>ям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2475966">
            <a:off x="1758823" y="622067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2475966">
            <a:off x="2139825" y="885721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2475966">
            <a:off x="1733848" y="1114320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475966">
            <a:off x="1581447" y="1367786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475966">
            <a:off x="1505247" y="1616726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2475966">
            <a:off x="1835024" y="1876321"/>
            <a:ext cx="114552" cy="10051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20255"/>
              </p:ext>
            </p:extLst>
          </p:nvPr>
        </p:nvGraphicFramePr>
        <p:xfrm>
          <a:off x="999066" y="2104492"/>
          <a:ext cx="38650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259">
                  <a:extLst>
                    <a:ext uri="{9D8B030D-6E8A-4147-A177-3AD203B41FA5}">
                      <a16:colId xmlns:a16="http://schemas.microsoft.com/office/drawing/2014/main" val="2192196167"/>
                    </a:ext>
                  </a:extLst>
                </a:gridCol>
                <a:gridCol w="966259">
                  <a:extLst>
                    <a:ext uri="{9D8B030D-6E8A-4147-A177-3AD203B41FA5}">
                      <a16:colId xmlns:a16="http://schemas.microsoft.com/office/drawing/2014/main" val="83532596"/>
                    </a:ext>
                  </a:extLst>
                </a:gridCol>
                <a:gridCol w="966259">
                  <a:extLst>
                    <a:ext uri="{9D8B030D-6E8A-4147-A177-3AD203B41FA5}">
                      <a16:colId xmlns:a16="http://schemas.microsoft.com/office/drawing/2014/main" val="3423971862"/>
                    </a:ext>
                  </a:extLst>
                </a:gridCol>
                <a:gridCol w="966259">
                  <a:extLst>
                    <a:ext uri="{9D8B030D-6E8A-4147-A177-3AD203B41FA5}">
                      <a16:colId xmlns:a16="http://schemas.microsoft.com/office/drawing/2014/main" val="1598600659"/>
                    </a:ext>
                  </a:extLst>
                </a:gridCol>
              </a:tblGrid>
              <a:tr h="326312">
                <a:tc>
                  <a:txBody>
                    <a:bodyPr/>
                    <a:lstStyle/>
                    <a:p>
                      <a:r>
                        <a:rPr lang="ru-RU" dirty="0" smtClean="0"/>
                        <a:t>-а,</a:t>
                      </a:r>
                      <a:r>
                        <a:rPr lang="ru-RU" baseline="0" dirty="0" smtClean="0"/>
                        <a:t> 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-о, -е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Мн.ч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1822"/>
                  </a:ext>
                </a:extLst>
              </a:tr>
              <a:tr h="56322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b="1" i="0" dirty="0" smtClean="0">
                          <a:solidFill>
                            <a:srgbClr val="FF0000"/>
                          </a:solidFill>
                        </a:rPr>
                        <a:t>у,-ю</a:t>
                      </a:r>
                      <a:endParaRPr lang="ru-RU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ru-RU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-ям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00127"/>
                  </a:ext>
                </a:extLst>
              </a:tr>
            </a:tbl>
          </a:graphicData>
        </a:graphic>
      </p:graphicFrame>
      <p:sp>
        <p:nvSpPr>
          <p:cNvPr id="12" name="Параллелограмм 11"/>
          <p:cNvSpPr/>
          <p:nvPr/>
        </p:nvSpPr>
        <p:spPr>
          <a:xfrm>
            <a:off x="2640106" y="2228878"/>
            <a:ext cx="229027" cy="16155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3361266" y="2228878"/>
            <a:ext cx="229027" cy="16155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ательный падеж в русском языке. Когда и как использова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/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1900" y="1165225"/>
            <a:ext cx="838200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02424"/>
            <a:ext cx="3420347" cy="315471"/>
          </a:xfrm>
        </p:spPr>
        <p:txBody>
          <a:bodyPr/>
          <a:lstStyle/>
          <a:p>
            <a:r>
              <a:rPr lang="ru-RU" dirty="0" smtClean="0"/>
              <a:t>Упражнение 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55625"/>
            <a:ext cx="4258548" cy="26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687" y="555626"/>
            <a:ext cx="5410200" cy="261610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Составьте по картинке предложения со словами нужен, нужна, нужно, нужны. </a:t>
            </a:r>
            <a:r>
              <a:rPr lang="ru-RU" sz="1400" i="1" dirty="0">
                <a:solidFill>
                  <a:schemeClr val="tx2"/>
                </a:solidFill>
              </a:rPr>
              <a:t>Образец: Микроскоп нужен учителю, доктору.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Слова </a:t>
            </a:r>
            <a:r>
              <a:rPr lang="ru-RU" sz="1800" dirty="0">
                <a:solidFill>
                  <a:schemeClr val="tx1"/>
                </a:solidFill>
              </a:rPr>
              <a:t>для справок: учитель, пожарник, </a:t>
            </a:r>
            <a:r>
              <a:rPr lang="ru-RU" sz="1800" dirty="0" smtClean="0">
                <a:solidFill>
                  <a:schemeClr val="tx1"/>
                </a:solidFill>
              </a:rPr>
              <a:t>шофёр</a:t>
            </a:r>
            <a:r>
              <a:rPr lang="ru-RU" sz="1800" dirty="0">
                <a:solidFill>
                  <a:schemeClr val="tx1"/>
                </a:solidFill>
              </a:rPr>
              <a:t>, фермер, художник, инспектор, повар, продавец, доктор, музыкант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Весы нужны продавц</a:t>
            </a:r>
            <a:r>
              <a:rPr lang="ru-RU" sz="1800" i="1" dirty="0" smtClean="0">
                <a:solidFill>
                  <a:srgbClr val="FF0000"/>
                </a:solidFill>
              </a:rPr>
              <a:t>у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Краски нужны художник</a:t>
            </a:r>
            <a:r>
              <a:rPr lang="ru-RU" sz="1800" i="1" dirty="0" smtClean="0">
                <a:solidFill>
                  <a:srgbClr val="FF0000"/>
                </a:solidFill>
              </a:rPr>
              <a:t>у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Гитара и микрофон нужны музыкант</a:t>
            </a:r>
            <a:r>
              <a:rPr lang="ru-RU" sz="1800" i="1" dirty="0" smtClean="0">
                <a:solidFill>
                  <a:srgbClr val="FF0000"/>
                </a:solidFill>
              </a:rPr>
              <a:t>у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Лейка нужна садовник</a:t>
            </a:r>
            <a:r>
              <a:rPr lang="ru-RU" sz="1800" i="1" dirty="0" smtClean="0">
                <a:solidFill>
                  <a:srgbClr val="FF0000"/>
                </a:solidFill>
              </a:rPr>
              <a:t>у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Нож нужен повар</a:t>
            </a:r>
            <a:r>
              <a:rPr lang="ru-RU" sz="1800" i="1" dirty="0" smtClean="0">
                <a:solidFill>
                  <a:srgbClr val="FF0000"/>
                </a:solidFill>
              </a:rPr>
              <a:t>у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  <a:endParaRPr lang="ru-RU" sz="1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339102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 Спросите одноклассников, кому нужны различные предметы. Придумайте свои варианты диалогов.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Образец</a:t>
            </a:r>
            <a:r>
              <a:rPr lang="ru-RU" sz="1400" i="1" dirty="0">
                <a:solidFill>
                  <a:schemeClr val="tx1"/>
                </a:solidFill>
              </a:rPr>
              <a:t>: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>
                <a:solidFill>
                  <a:schemeClr val="tx1"/>
                </a:solidFill>
              </a:rPr>
              <a:t>Кому нужен мяч?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>
                <a:solidFill>
                  <a:schemeClr val="tx1"/>
                </a:solidFill>
              </a:rPr>
              <a:t>Мяч нужен футболисту.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>
                <a:solidFill>
                  <a:schemeClr val="tx1"/>
                </a:solidFill>
              </a:rPr>
              <a:t>А кому нужны перчатки?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>
                <a:solidFill>
                  <a:schemeClr val="tx1"/>
                </a:solidFill>
              </a:rPr>
              <a:t>Перчатки нужны вратарю.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Слова </a:t>
            </a:r>
            <a:r>
              <a:rPr lang="ru-RU" sz="1400" i="1" dirty="0">
                <a:solidFill>
                  <a:schemeClr val="tx1"/>
                </a:solidFill>
              </a:rPr>
              <a:t>для справок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сковородка, насос; отвёртка, молоток;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кукла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машинка</a:t>
            </a:r>
            <a:r>
              <a:rPr lang="ru-RU" sz="1600" dirty="0">
                <a:solidFill>
                  <a:schemeClr val="tx1"/>
                </a:solidFill>
              </a:rPr>
              <a:t>; журнал, дневник; краски, фотоаппарат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8521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нужна сковородка?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Сковородка нужна повару</a:t>
            </a:r>
            <a:r>
              <a:rPr lang="ru-RU" sz="2400" i="1" dirty="0">
                <a:solidFill>
                  <a:schemeClr val="tx2"/>
                </a:solidFill>
              </a:rPr>
              <a:t>.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нужен насос?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Насос нужен механику. 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Слова </a:t>
            </a:r>
            <a:r>
              <a:rPr lang="ru-RU" sz="1400" i="1" dirty="0">
                <a:solidFill>
                  <a:schemeClr val="tx1"/>
                </a:solidFill>
              </a:rPr>
              <a:t>для справок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сковородка, насос; отвёртка, молоток;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кукла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машинка</a:t>
            </a:r>
            <a:r>
              <a:rPr lang="ru-RU" sz="1600" dirty="0">
                <a:solidFill>
                  <a:schemeClr val="tx1"/>
                </a:solidFill>
              </a:rPr>
              <a:t>; журнал, дневник; краски, фотоаппарат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8521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нужна отвёртка?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Отвёртка нужна электрику</a:t>
            </a:r>
            <a:r>
              <a:rPr lang="ru-RU" sz="2400" i="1" dirty="0">
                <a:solidFill>
                  <a:schemeClr val="tx2"/>
                </a:solidFill>
              </a:rPr>
              <a:t>.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нужен молоток?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Молоток нужен строителю.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отвёртка</a:t>
            </a:r>
            <a:r>
              <a:rPr lang="ru-RU" sz="1600" dirty="0">
                <a:solidFill>
                  <a:schemeClr val="tx1"/>
                </a:solidFill>
              </a:rPr>
              <a:t>, молоток;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кукла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машинка</a:t>
            </a:r>
            <a:r>
              <a:rPr lang="ru-RU" sz="1600" dirty="0">
                <a:solidFill>
                  <a:schemeClr val="tx1"/>
                </a:solidFill>
              </a:rPr>
              <a:t>; журнал, дневник; краски, фотоаппарат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554545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нужна кукла?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Кукла нужна маленькой девочке.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нужна машинка?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Машинка нужна маленькому  мальчику.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кукла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машинка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журнал</a:t>
            </a:r>
            <a:r>
              <a:rPr lang="ru-RU" sz="1600" dirty="0">
                <a:solidFill>
                  <a:schemeClr val="tx1"/>
                </a:solidFill>
              </a:rPr>
              <a:t>, дневник; краски, фотоаппарат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554545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нужен журнал?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Журнал нужен учителю.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нужен дневник?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Дневник нужен ученикам.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журнал</a:t>
            </a:r>
            <a:r>
              <a:rPr lang="ru-RU" sz="1600" dirty="0">
                <a:solidFill>
                  <a:schemeClr val="tx1"/>
                </a:solidFill>
              </a:rPr>
              <a:t>, дневник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краски, фотоаппарат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30832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нужны краски?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Краски нужны художнику.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кому </a:t>
            </a:r>
            <a:r>
              <a:rPr lang="ru-RU" sz="2400" i="1" dirty="0" smtClean="0">
                <a:solidFill>
                  <a:schemeClr val="tx2"/>
                </a:solidFill>
              </a:rPr>
              <a:t>нужен фотоаппарат?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Фотоаппарат нужен фотографу.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краски</a:t>
            </a:r>
            <a:r>
              <a:rPr lang="ru-RU" sz="1600" dirty="0">
                <a:solidFill>
                  <a:schemeClr val="tx1"/>
                </a:solidFill>
              </a:rPr>
              <a:t>, фотоаппарат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02424"/>
            <a:ext cx="4106147" cy="315471"/>
          </a:xfrm>
        </p:spPr>
        <p:txBody>
          <a:bodyPr/>
          <a:lstStyle/>
          <a:p>
            <a:r>
              <a:rPr lang="ru-RU" dirty="0" smtClean="0"/>
              <a:t>Проверим упражнение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00657"/>
          </a:xfrm>
        </p:spPr>
        <p:txBody>
          <a:bodyPr/>
          <a:lstStyle/>
          <a:p>
            <a:r>
              <a:rPr lang="ru-RU" dirty="0"/>
              <a:t>1</a:t>
            </a:r>
            <a:r>
              <a:rPr lang="ru-RU" sz="1800" dirty="0"/>
              <a:t>) Кто хочет много знать, тот должен  </a:t>
            </a:r>
            <a:r>
              <a:rPr lang="ru-RU" sz="1800" b="1" dirty="0" smtClean="0"/>
              <a:t>мало </a:t>
            </a:r>
            <a:r>
              <a:rPr lang="ru-RU" sz="1800" dirty="0"/>
              <a:t>спать. 2) </a:t>
            </a:r>
            <a:r>
              <a:rPr lang="ru-RU" sz="1800" dirty="0" smtClean="0"/>
              <a:t>Много  хочешь </a:t>
            </a:r>
            <a:r>
              <a:rPr lang="ru-RU" sz="1800" dirty="0"/>
              <a:t>— </a:t>
            </a:r>
            <a:r>
              <a:rPr lang="ru-RU" sz="1800" b="1" dirty="0"/>
              <a:t>мало </a:t>
            </a:r>
            <a:r>
              <a:rPr lang="ru-RU" sz="1800" dirty="0" smtClean="0"/>
              <a:t>получишь</a:t>
            </a:r>
            <a:r>
              <a:rPr lang="ru-RU" sz="1800" dirty="0"/>
              <a:t>. 3) Много слов, да  </a:t>
            </a:r>
            <a:r>
              <a:rPr lang="ru-RU" sz="1800" b="1" dirty="0"/>
              <a:t>м</a:t>
            </a:r>
            <a:r>
              <a:rPr lang="ru-RU" sz="1800" b="1" dirty="0" smtClean="0"/>
              <a:t>ало</a:t>
            </a:r>
            <a:r>
              <a:rPr lang="ru-RU" sz="1800" dirty="0" smtClean="0"/>
              <a:t> </a:t>
            </a:r>
            <a:r>
              <a:rPr lang="ru-RU" sz="1800" dirty="0"/>
              <a:t>дел. 4) Много леса — не губи, </a:t>
            </a:r>
            <a:r>
              <a:rPr lang="ru-RU" sz="1800" b="1" dirty="0" smtClean="0"/>
              <a:t>мало</a:t>
            </a:r>
            <a:r>
              <a:rPr lang="ru-RU" sz="1800" dirty="0" smtClean="0"/>
              <a:t> </a:t>
            </a:r>
            <a:r>
              <a:rPr lang="ru-RU" sz="1800" dirty="0"/>
              <a:t>леса — береги!</a:t>
            </a:r>
          </a:p>
          <a:p>
            <a:endParaRPr lang="ru-RU" dirty="0"/>
          </a:p>
        </p:txBody>
      </p:sp>
      <p:pic>
        <p:nvPicPr>
          <p:cNvPr id="1026" name="Picture 2" descr="Few, a few, little, a little: как не ошибиться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" b="32437"/>
          <a:stretch/>
        </p:blipFill>
        <p:spPr bwMode="auto">
          <a:xfrm>
            <a:off x="2756603" y="746315"/>
            <a:ext cx="2717098" cy="9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w, a few, little, a little: как не ошибить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3" y="725613"/>
            <a:ext cx="2753487" cy="17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Box 4"/>
          <p:cNvSpPr txBox="1"/>
          <p:nvPr/>
        </p:nvSpPr>
        <p:spPr>
          <a:xfrm>
            <a:off x="3340100" y="2003425"/>
            <a:ext cx="304800" cy="152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/>
          </a:p>
        </p:txBody>
      </p:sp>
      <p:sp useBgFill="1">
        <p:nvSpPr>
          <p:cNvPr id="6" name="TextBox 5"/>
          <p:cNvSpPr txBox="1"/>
          <p:nvPr/>
        </p:nvSpPr>
        <p:spPr>
          <a:xfrm>
            <a:off x="4787900" y="1956297"/>
            <a:ext cx="304800" cy="1995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/>
              <a:t>8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400" cy="2708434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Допишите </a:t>
            </a:r>
            <a:r>
              <a:rPr lang="ru-RU" sz="1400" b="1" dirty="0">
                <a:solidFill>
                  <a:schemeClr val="tx1"/>
                </a:solidFill>
              </a:rPr>
              <a:t>окончания слов.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600" i="1" dirty="0" smtClean="0">
                <a:solidFill>
                  <a:schemeClr val="tx2"/>
                </a:solidFill>
              </a:rPr>
              <a:t>Образец</a:t>
            </a:r>
            <a:r>
              <a:rPr lang="ru-RU" sz="1600" dirty="0">
                <a:solidFill>
                  <a:schemeClr val="tx1"/>
                </a:solidFill>
              </a:rPr>
              <a:t>: Анвар — брат Малики. Он звонит Малике.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</a:t>
            </a:r>
            <a:r>
              <a:rPr lang="ru-RU" sz="2000" i="1" dirty="0">
                <a:solidFill>
                  <a:schemeClr val="tx2"/>
                </a:solidFill>
              </a:rPr>
              <a:t>. Это словарь </a:t>
            </a:r>
            <a:r>
              <a:rPr lang="ru-RU" sz="2000" i="1" dirty="0" err="1">
                <a:solidFill>
                  <a:schemeClr val="tx2"/>
                </a:solidFill>
              </a:rPr>
              <a:t>сестр</a:t>
            </a:r>
            <a:r>
              <a:rPr lang="ru-RU" sz="2000" i="1" dirty="0">
                <a:solidFill>
                  <a:schemeClr val="tx2"/>
                </a:solidFill>
              </a:rPr>
              <a:t>... . Друзья подарили словарь </a:t>
            </a:r>
            <a:r>
              <a:rPr lang="ru-RU" sz="2000" i="1" dirty="0" err="1">
                <a:solidFill>
                  <a:schemeClr val="tx2"/>
                </a:solidFill>
              </a:rPr>
              <a:t>сестр</a:t>
            </a:r>
            <a:r>
              <a:rPr lang="ru-RU" sz="2000" i="1" dirty="0">
                <a:solidFill>
                  <a:schemeClr val="tx2"/>
                </a:solidFill>
              </a:rPr>
              <a:t>... . 2. Вот тетрадь </a:t>
            </a:r>
            <a:r>
              <a:rPr lang="ru-RU" sz="2000" i="1" dirty="0" err="1" smtClean="0">
                <a:solidFill>
                  <a:schemeClr val="tx2"/>
                </a:solidFill>
              </a:rPr>
              <a:t>Фарход</a:t>
            </a:r>
            <a:r>
              <a:rPr lang="ru-RU" sz="2000" i="1" dirty="0" smtClean="0">
                <a:solidFill>
                  <a:schemeClr val="tx2"/>
                </a:solidFill>
              </a:rPr>
              <a:t>... </a:t>
            </a:r>
            <a:r>
              <a:rPr lang="ru-RU" sz="2000" i="1" dirty="0">
                <a:solidFill>
                  <a:schemeClr val="tx2"/>
                </a:solidFill>
              </a:rPr>
              <a:t>Нужно отдать тетрадь </a:t>
            </a:r>
            <a:r>
              <a:rPr lang="ru-RU" sz="2000" i="1" dirty="0" err="1" smtClean="0">
                <a:solidFill>
                  <a:schemeClr val="tx2"/>
                </a:solidFill>
              </a:rPr>
              <a:t>Фарход</a:t>
            </a:r>
            <a:r>
              <a:rPr lang="ru-RU" sz="2000" i="1" dirty="0" smtClean="0">
                <a:solidFill>
                  <a:schemeClr val="tx2"/>
                </a:solidFill>
              </a:rPr>
              <a:t>.. </a:t>
            </a:r>
            <a:r>
              <a:rPr lang="ru-RU" sz="2000" i="1" dirty="0">
                <a:solidFill>
                  <a:schemeClr val="tx2"/>
                </a:solidFill>
              </a:rPr>
              <a:t>. 3. Ребята увидели выступление артист... . Они вручили цветы </a:t>
            </a:r>
            <a:r>
              <a:rPr lang="ru-RU" sz="2000" i="1" dirty="0" smtClean="0">
                <a:solidFill>
                  <a:schemeClr val="tx2"/>
                </a:solidFill>
              </a:rPr>
              <a:t>артист… </a:t>
            </a:r>
            <a:r>
              <a:rPr lang="ru-RU" sz="2000" i="1" dirty="0">
                <a:solidFill>
                  <a:schemeClr val="tx2"/>
                </a:solidFill>
              </a:rPr>
              <a:t>. 4.На парте лежит книга </a:t>
            </a:r>
            <a:r>
              <a:rPr lang="ru-RU" sz="2000" i="1" dirty="0" err="1" smtClean="0">
                <a:solidFill>
                  <a:schemeClr val="tx2"/>
                </a:solidFill>
              </a:rPr>
              <a:t>Тан</a:t>
            </a:r>
            <a:r>
              <a:rPr lang="ru-RU" sz="2000" i="1" dirty="0" smtClean="0">
                <a:solidFill>
                  <a:schemeClr val="tx2"/>
                </a:solidFill>
              </a:rPr>
              <a:t>... </a:t>
            </a:r>
            <a:r>
              <a:rPr lang="ru-RU" sz="2000" i="1" dirty="0">
                <a:solidFill>
                  <a:schemeClr val="tx2"/>
                </a:solidFill>
              </a:rPr>
              <a:t>Я отнёс книгу </a:t>
            </a:r>
            <a:r>
              <a:rPr lang="ru-RU" sz="2000" i="1" dirty="0" err="1" smtClean="0">
                <a:solidFill>
                  <a:schemeClr val="tx2"/>
                </a:solidFill>
              </a:rPr>
              <a:t>Тан</a:t>
            </a:r>
            <a:r>
              <a:rPr lang="ru-RU" sz="2000" i="1" dirty="0">
                <a:solidFill>
                  <a:schemeClr val="tx2"/>
                </a:solidFill>
              </a:rPr>
              <a:t>... </a:t>
            </a:r>
            <a:r>
              <a:rPr lang="ru-RU" sz="2000" i="1" dirty="0" smtClean="0">
                <a:solidFill>
                  <a:schemeClr val="tx2"/>
                </a:solidFill>
              </a:rPr>
              <a:t>. </a:t>
            </a:r>
            <a:endParaRPr lang="ru-RU" sz="2000" i="1" dirty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6250" y="12414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6100" y="13176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997" y="1006897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500" y="2155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0665" y="19272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2175" y="158551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0088" y="246062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4212" y="252515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Что такое доброта&quot; Караоке. (музыка и голос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2579"/>
          <a:stretch/>
        </p:blipFill>
        <p:spPr bwMode="auto">
          <a:xfrm>
            <a:off x="0" y="102424"/>
            <a:ext cx="576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860425"/>
            <a:ext cx="51538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7900" y="860425"/>
            <a:ext cx="4114800" cy="1231106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</a:t>
            </a:r>
            <a:r>
              <a:rPr lang="ru-RU" sz="2000" dirty="0" smtClean="0"/>
              <a:t>9.10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на странице </a:t>
            </a:r>
            <a:r>
              <a:rPr lang="ru-RU" sz="2000" dirty="0" smtClean="0"/>
              <a:t>97.</a:t>
            </a:r>
          </a:p>
          <a:p>
            <a:pPr algn="ctr"/>
            <a:r>
              <a:rPr lang="ru-RU" sz="2000" dirty="0" smtClean="0"/>
              <a:t>Прочитать о необычных памятниках на странице 98.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107406"/>
            <a:ext cx="3733800" cy="10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07" y="818845"/>
            <a:ext cx="2508250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здравление Навру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6" y="818846"/>
            <a:ext cx="2151603" cy="19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9352"/>
            <a:ext cx="5164295" cy="63881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Что такое доброта?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t="9407" r="18295" b="13540"/>
          <a:stretch/>
        </p:blipFill>
        <p:spPr bwMode="auto">
          <a:xfrm>
            <a:off x="2909661" y="635666"/>
            <a:ext cx="2743200" cy="2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к легко быть добрым!: sobirinter — LiveJour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84225"/>
            <a:ext cx="250825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02424"/>
            <a:ext cx="3725147" cy="315471"/>
          </a:xfrm>
        </p:spPr>
        <p:txBody>
          <a:bodyPr/>
          <a:lstStyle/>
          <a:p>
            <a:r>
              <a:rPr lang="ru-RU" dirty="0" smtClean="0"/>
              <a:t>Делись добротой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84225"/>
            <a:ext cx="1523999" cy="2400657"/>
          </a:xfrm>
        </p:spPr>
        <p:txBody>
          <a:bodyPr/>
          <a:lstStyle/>
          <a:p>
            <a:r>
              <a:rPr lang="ru-RU" sz="2000" dirty="0" smtClean="0"/>
              <a:t>Добро</a:t>
            </a:r>
          </a:p>
          <a:p>
            <a:r>
              <a:rPr lang="ru-RU" sz="2000" dirty="0" smtClean="0"/>
              <a:t>Помощь</a:t>
            </a:r>
          </a:p>
          <a:p>
            <a:r>
              <a:rPr lang="ru-RU" sz="2000" dirty="0" smtClean="0"/>
              <a:t>Забота</a:t>
            </a:r>
          </a:p>
          <a:p>
            <a:r>
              <a:rPr lang="ru-RU" sz="2000" dirty="0" smtClean="0"/>
              <a:t>Улыбка</a:t>
            </a:r>
          </a:p>
          <a:p>
            <a:r>
              <a:rPr lang="ru-RU" sz="2000" dirty="0" smtClean="0"/>
              <a:t>Понимание </a:t>
            </a:r>
          </a:p>
          <a:p>
            <a:r>
              <a:rPr lang="ru-RU" sz="2000" dirty="0" smtClean="0"/>
              <a:t>Ласка</a:t>
            </a:r>
          </a:p>
          <a:p>
            <a:r>
              <a:rPr lang="ru-RU" sz="2000" dirty="0" smtClean="0"/>
              <a:t>Терпение</a:t>
            </a:r>
          </a:p>
          <a:p>
            <a:endParaRPr lang="ru-RU" sz="1600" dirty="0"/>
          </a:p>
        </p:txBody>
      </p:sp>
      <p:pic>
        <p:nvPicPr>
          <p:cNvPr id="2050" name="Picture 2" descr="Что такое доброта - МБДОУ &quot;Детский сад № 148&quot; город Красноярск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99" y="876300"/>
            <a:ext cx="2136775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7500" y="900757"/>
            <a:ext cx="1752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Уважение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Счастье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Мир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0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Будем делать добро вместе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" y="746125"/>
            <a:ext cx="1607157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 добрых поступках картинки – Добрые поступки в картинках для детей (20  фото)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75970"/>
            <a:ext cx="2508250" cy="20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Сказ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4" y="741234"/>
            <a:ext cx="2325578" cy="23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Qanday yaxs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860425"/>
            <a:ext cx="22860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ДОБРЫЙ ПОСТУПОК - СОСТАВЛЯЕМ РАССКАЗ ПО КАРТИНКЕ - МЕТОДИЧЕСКАЯ РАБОТА -  Каталог статей - САЙТ ДЛЯ ВОСПИТАТЕЛЕЙ И РОДИТЕЛ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6" y="555625"/>
            <a:ext cx="250825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ошкольное воспитание: Тема недели &quot;Этикет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51" y="746125"/>
            <a:ext cx="226019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Красивые картинки &quot;добрые дела&quot; (26 ФОТО) ⭐ Наслаждайтесь юмором! | Disney  characters, Character, Fictional characters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75" y="741234"/>
            <a:ext cx="266800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обрые дела на каждый де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917</Words>
  <Application>Microsoft Office PowerPoint</Application>
  <PresentationFormat>Произвольный</PresentationFormat>
  <Paragraphs>145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 Русский язык</vt:lpstr>
      <vt:lpstr>Сегодня на уроке мы </vt:lpstr>
      <vt:lpstr>Проверим упражнение </vt:lpstr>
      <vt:lpstr>Презентация PowerPoint</vt:lpstr>
      <vt:lpstr>Делись добротой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Интервью Анвара</vt:lpstr>
      <vt:lpstr>Дательный падеж  (Кому? Чему?)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Проверим упражнение 3</vt:lpstr>
      <vt:lpstr>Презентация PowerPoint</vt:lpstr>
      <vt:lpstr>Упражнение 4</vt:lpstr>
      <vt:lpstr>Упражнение 4</vt:lpstr>
      <vt:lpstr>Упражнение 5</vt:lpstr>
      <vt:lpstr>Упражнение 5</vt:lpstr>
      <vt:lpstr>Упражнение 5</vt:lpstr>
      <vt:lpstr>Упражнение 5</vt:lpstr>
      <vt:lpstr>Упражнение 5</vt:lpstr>
      <vt:lpstr>Упражнение 5</vt:lpstr>
      <vt:lpstr>Упражнение 8</vt:lpstr>
      <vt:lpstr>Презентация PowerPoint</vt:lpstr>
      <vt:lpstr>Презентация PowerPoint</vt:lpstr>
      <vt:lpstr>Задание для самостоятельного выполнения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197</cp:revision>
  <dcterms:created xsi:type="dcterms:W3CDTF">2020-04-13T08:06:06Z</dcterms:created>
  <dcterms:modified xsi:type="dcterms:W3CDTF">2020-11-24T05:36:46Z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