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66" r:id="rId2"/>
    <p:sldId id="265" r:id="rId3"/>
    <p:sldId id="577" r:id="rId4"/>
    <p:sldId id="578" r:id="rId5"/>
    <p:sldId id="563" r:id="rId6"/>
    <p:sldId id="566" r:id="rId7"/>
    <p:sldId id="565" r:id="rId8"/>
    <p:sldId id="569" r:id="rId9"/>
    <p:sldId id="579" r:id="rId10"/>
    <p:sldId id="580" r:id="rId11"/>
    <p:sldId id="581" r:id="rId12"/>
    <p:sldId id="582" r:id="rId13"/>
    <p:sldId id="583" r:id="rId14"/>
    <p:sldId id="584" r:id="rId15"/>
    <p:sldId id="537" r:id="rId16"/>
    <p:sldId id="585" r:id="rId17"/>
    <p:sldId id="562" r:id="rId18"/>
    <p:sldId id="586" r:id="rId19"/>
    <p:sldId id="570" r:id="rId20"/>
    <p:sldId id="587" r:id="rId21"/>
    <p:sldId id="540" r:id="rId22"/>
    <p:sldId id="588" r:id="rId23"/>
    <p:sldId id="572" r:id="rId24"/>
    <p:sldId id="571" r:id="rId25"/>
    <p:sldId id="589" r:id="rId26"/>
    <p:sldId id="564" r:id="rId27"/>
    <p:sldId id="575" r:id="rId28"/>
    <p:sldId id="574" r:id="rId29"/>
    <p:sldId id="555" r:id="rId30"/>
    <p:sldId id="576" r:id="rId31"/>
    <p:sldId id="534" r:id="rId32"/>
    <p:sldId id="536" r:id="rId33"/>
    <p:sldId id="538" r:id="rId34"/>
    <p:sldId id="516" r:id="rId35"/>
    <p:sldId id="539" r:id="rId36"/>
    <p:sldId id="559" r:id="rId37"/>
    <p:sldId id="498" r:id="rId3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1406-C751-4517-B02A-BE40C6E5A9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094" y="1393825"/>
            <a:ext cx="3900405" cy="937429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Тема: Как сказать об орудии действия?</a:t>
            </a:r>
          </a:p>
          <a:p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02424"/>
            <a:ext cx="3801347" cy="315471"/>
          </a:xfrm>
        </p:spPr>
        <p:txBody>
          <a:bodyPr/>
          <a:lstStyle/>
          <a:p>
            <a:r>
              <a:rPr lang="ru-RU" dirty="0"/>
              <a:t>Женщины Востока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631825"/>
            <a:ext cx="4906021" cy="923330"/>
          </a:xfrm>
        </p:spPr>
        <p:txBody>
          <a:bodyPr/>
          <a:lstStyle/>
          <a:p>
            <a:r>
              <a:rPr lang="ru-RU" dirty="0"/>
              <a:t>В Узбекистане можно увидеть много замечательных памятников, которые прославляют женщин. Все мы знаем древнюю крепость </a:t>
            </a:r>
            <a:r>
              <a:rPr lang="ru-RU" dirty="0" err="1"/>
              <a:t>Кырк</a:t>
            </a:r>
            <a:r>
              <a:rPr lang="ru-RU" dirty="0"/>
              <a:t> - </a:t>
            </a:r>
            <a:r>
              <a:rPr lang="ru-RU" dirty="0" err="1"/>
              <a:t>Кыз</a:t>
            </a:r>
            <a:r>
              <a:rPr lang="ru-RU" dirty="0"/>
              <a:t> в Сурхандарье. О ней рассказывают старинную легенду. В этой крепости </a:t>
            </a:r>
            <a:r>
              <a:rPr lang="ru-RU" dirty="0" err="1"/>
              <a:t>Гаухар</a:t>
            </a:r>
            <a:r>
              <a:rPr lang="ru-RU" dirty="0"/>
              <a:t> и сорок её подруг победили иностранных врагов-захватчиков.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Фото мавзолей Ат-Термези и дворец Кырк-Кыз близ Терме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0" y="1587494"/>
            <a:ext cx="4695179" cy="156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102424"/>
            <a:ext cx="4791947" cy="315471"/>
          </a:xfrm>
        </p:spPr>
        <p:txBody>
          <a:bodyPr/>
          <a:lstStyle/>
          <a:p>
            <a:r>
              <a:rPr lang="ru-RU" dirty="0" smtClean="0"/>
              <a:t>Мечеть </a:t>
            </a:r>
            <a:r>
              <a:rPr lang="ru-RU" dirty="0" err="1" smtClean="0"/>
              <a:t>Биби</a:t>
            </a:r>
            <a:r>
              <a:rPr lang="ru-RU" dirty="0" smtClean="0"/>
              <a:t> - </a:t>
            </a:r>
            <a:r>
              <a:rPr lang="ru-RU" dirty="0" err="1" smtClean="0"/>
              <a:t>Ханум</a:t>
            </a:r>
            <a:r>
              <a:rPr lang="ru-RU" dirty="0" smtClean="0"/>
              <a:t>. Самарканд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2723078"/>
          </a:xfrm>
        </p:spPr>
        <p:txBody>
          <a:bodyPr/>
          <a:lstStyle/>
          <a:p>
            <a:r>
              <a:rPr lang="ru-RU" sz="1600" dirty="0"/>
              <a:t>Со временем на этом месте построили «женскую академию». В этой академии учились </a:t>
            </a:r>
            <a:r>
              <a:rPr lang="ru-RU" sz="1600" dirty="0" smtClean="0"/>
              <a:t>девушки </a:t>
            </a:r>
            <a:r>
              <a:rPr lang="ru-RU" sz="1600" dirty="0"/>
              <a:t>из многих стран. Они сдавали много экзаменов. Студентки должны были знать много языков, </a:t>
            </a:r>
            <a:r>
              <a:rPr lang="ru-RU" sz="1600" dirty="0" smtClean="0"/>
              <a:t>высшую </a:t>
            </a:r>
            <a:r>
              <a:rPr lang="ru-RU" sz="1600" dirty="0"/>
              <a:t>математику, астрологию, медицину. </a:t>
            </a:r>
            <a:endParaRPr lang="ru-RU" sz="1600" dirty="0" smtClean="0"/>
          </a:p>
          <a:p>
            <a:r>
              <a:rPr lang="ru-RU" sz="1600" dirty="0"/>
              <a:t>Среди знаменитых памятников, о которых мы знаем, есть и знаменитая мечеть </a:t>
            </a:r>
            <a:r>
              <a:rPr lang="ru-RU" sz="1600" dirty="0" err="1"/>
              <a:t>Бибиханум</a:t>
            </a:r>
            <a:r>
              <a:rPr lang="ru-RU" sz="1600" dirty="0"/>
              <a:t> и комплекс Шахи - </a:t>
            </a:r>
            <a:r>
              <a:rPr lang="ru-RU" sz="1600" dirty="0" err="1"/>
              <a:t>Зинда</a:t>
            </a:r>
            <a:r>
              <a:rPr lang="ru-RU" sz="1600" dirty="0"/>
              <a:t> в Самарканде, медресе </a:t>
            </a:r>
            <a:r>
              <a:rPr lang="ru-RU" sz="1600" dirty="0" err="1"/>
              <a:t>Модарихан</a:t>
            </a:r>
            <a:r>
              <a:rPr lang="ru-RU" sz="1600" dirty="0"/>
              <a:t> в Бухаре. Все эти постройки воспевают прекрасных женщин </a:t>
            </a:r>
            <a:r>
              <a:rPr lang="ru-RU" sz="1600" dirty="0" smtClean="0"/>
              <a:t>нашей </a:t>
            </a:r>
            <a:r>
              <a:rPr lang="ru-RU" sz="1600" dirty="0"/>
              <a:t>страны.</a:t>
            </a:r>
          </a:p>
          <a:p>
            <a:endParaRPr lang="ru-RU" dirty="0"/>
          </a:p>
        </p:txBody>
      </p:sp>
      <p:pic>
        <p:nvPicPr>
          <p:cNvPr id="11266" name="Picture 2" descr="Мечеть Биби-Ханым в Самаркан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555625"/>
            <a:ext cx="5486401" cy="25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249147" cy="315471"/>
          </a:xfrm>
        </p:spPr>
        <p:txBody>
          <a:bodyPr/>
          <a:lstStyle/>
          <a:p>
            <a:r>
              <a:rPr lang="ru-RU" dirty="0" smtClean="0"/>
              <a:t>Медресе́ </a:t>
            </a:r>
            <a:r>
              <a:rPr lang="ru-RU" dirty="0" err="1" smtClean="0"/>
              <a:t>Модарихо́н</a:t>
            </a:r>
            <a:r>
              <a:rPr lang="ru-RU" dirty="0" smtClean="0"/>
              <a:t> </a:t>
            </a:r>
            <a:r>
              <a:rPr lang="ru-RU" b="0" dirty="0" smtClean="0"/>
              <a:t>в Бухаре 1566 -1567</a:t>
            </a:r>
            <a:endParaRPr lang="ru-RU" dirty="0"/>
          </a:p>
        </p:txBody>
      </p:sp>
      <p:sp>
        <p:nvSpPr>
          <p:cNvPr id="4" name="AutoShape 2" descr="Медресе Модарихо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Медресе Модарихон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29857"/>
            <a:ext cx="2516037" cy="22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900" y="708025"/>
            <a:ext cx="2701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Здание возведено и названо в честь матери могущественного 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хана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Абдуллахана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102424"/>
            <a:ext cx="4944347" cy="315471"/>
          </a:xfrm>
        </p:spPr>
        <p:txBody>
          <a:bodyPr/>
          <a:lstStyle/>
          <a:p>
            <a:r>
              <a:rPr lang="ru-RU" dirty="0" smtClean="0"/>
              <a:t>Мавзолей Ходжи Ахмеда </a:t>
            </a:r>
            <a:r>
              <a:rPr lang="ru-RU" dirty="0" err="1" smtClean="0"/>
              <a:t>Яссави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299" y="631825"/>
            <a:ext cx="1981201" cy="861774"/>
          </a:xfrm>
        </p:spPr>
        <p:txBody>
          <a:bodyPr/>
          <a:lstStyle/>
          <a:p>
            <a:r>
              <a:rPr lang="ru-RU" sz="1800" dirty="0"/>
              <a:t>Мавзолей </a:t>
            </a:r>
            <a:r>
              <a:rPr lang="ru-RU" sz="1800" dirty="0" err="1"/>
              <a:t>Рабии</a:t>
            </a:r>
            <a:r>
              <a:rPr lang="ru-RU" sz="1800" dirty="0"/>
              <a:t> Султан </a:t>
            </a:r>
            <a:r>
              <a:rPr lang="ru-RU" sz="1800" dirty="0" err="1" smtClean="0"/>
              <a:t>Бегим</a:t>
            </a:r>
            <a:r>
              <a:rPr lang="ru-RU" sz="1800" dirty="0" smtClean="0"/>
              <a:t> </a:t>
            </a:r>
          </a:p>
          <a:p>
            <a:r>
              <a:rPr lang="ru-RU" sz="2000" dirty="0" smtClean="0"/>
              <a:t>  (1430-1485)</a:t>
            </a:r>
            <a:endParaRPr lang="ru-RU" sz="2000" dirty="0"/>
          </a:p>
        </p:txBody>
      </p:sp>
      <p:pic>
        <p:nvPicPr>
          <p:cNvPr id="2050" name="Picture 2" descr="https://el.kz/upload/storage_el/fd/fd184d0819206e9b3eb30e6782bef8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741234"/>
            <a:ext cx="2971800" cy="225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900" y="1516697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"/>
              </a:rPr>
              <a:t>Д</a:t>
            </a:r>
            <a:r>
              <a:rPr lang="ru-RU" dirty="0" smtClean="0">
                <a:solidFill>
                  <a:srgbClr val="333333"/>
                </a:solidFill>
                <a:latin typeface="Montserrat"/>
              </a:rPr>
              <a:t>очь </a:t>
            </a:r>
            <a:r>
              <a:rPr lang="ru-RU" dirty="0">
                <a:solidFill>
                  <a:srgbClr val="333333"/>
                </a:solidFill>
                <a:latin typeface="Montserrat"/>
              </a:rPr>
              <a:t>знаменитого </a:t>
            </a:r>
            <a:r>
              <a:rPr lang="ru-RU" dirty="0" err="1">
                <a:solidFill>
                  <a:srgbClr val="333333"/>
                </a:solidFill>
                <a:latin typeface="Montserrat"/>
              </a:rPr>
              <a:t>Тимурида</a:t>
            </a:r>
            <a:r>
              <a:rPr lang="ru-RU" dirty="0">
                <a:solidFill>
                  <a:srgbClr val="333333"/>
                </a:solidFill>
                <a:latin typeface="Montserra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Montserrat"/>
              </a:rPr>
              <a:t>Мирзо</a:t>
            </a:r>
            <a:r>
              <a:rPr lang="ru-RU" dirty="0">
                <a:solidFill>
                  <a:srgbClr val="333333"/>
                </a:solidFill>
                <a:latin typeface="Montserrat"/>
              </a:rPr>
              <a:t> Улугбека, являлась самой красивой </a:t>
            </a:r>
            <a:r>
              <a:rPr lang="ru-RU" b="1" dirty="0">
                <a:solidFill>
                  <a:srgbClr val="333333"/>
                </a:solidFill>
                <a:latin typeface="Montserrat"/>
              </a:rPr>
              <a:t>женщиной</a:t>
            </a:r>
            <a:r>
              <a:rPr lang="ru-RU" dirty="0">
                <a:solidFill>
                  <a:srgbClr val="333333"/>
                </a:solidFill>
                <a:latin typeface="Montserrat"/>
              </a:rPr>
              <a:t> Востока.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1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102424"/>
            <a:ext cx="3725147" cy="315471"/>
          </a:xfrm>
        </p:spPr>
        <p:txBody>
          <a:bodyPr/>
          <a:lstStyle/>
          <a:p>
            <a:r>
              <a:rPr lang="ru-RU" b="0" dirty="0"/>
              <a:t>Мавзолей </a:t>
            </a:r>
            <a:r>
              <a:rPr lang="ru-RU" b="0" dirty="0" err="1" smtClean="0"/>
              <a:t>Гаухар-ана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2133600" cy="2154437"/>
          </a:xfrm>
        </p:spPr>
        <p:txBody>
          <a:bodyPr/>
          <a:lstStyle/>
          <a:p>
            <a:r>
              <a:rPr lang="ru-RU" sz="1400" dirty="0"/>
              <a:t>Это мавзолей, в котором захоронена дочь Ходжи Ахмеда </a:t>
            </a:r>
            <a:r>
              <a:rPr lang="ru-RU" sz="1400" dirty="0" err="1"/>
              <a:t>Яссави</a:t>
            </a:r>
            <a:r>
              <a:rPr lang="ru-RU" sz="1400" dirty="0"/>
              <a:t> – </a:t>
            </a:r>
            <a:r>
              <a:rPr lang="ru-RU" sz="1400" dirty="0" err="1" smtClean="0"/>
              <a:t>Гаухар</a:t>
            </a:r>
            <a:r>
              <a:rPr lang="ru-RU" sz="1400" dirty="0" smtClean="0"/>
              <a:t> </a:t>
            </a:r>
            <a:r>
              <a:rPr lang="ru-RU" sz="1400" dirty="0" err="1" smtClean="0"/>
              <a:t>ана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  <a:r>
              <a:rPr lang="ru-RU" sz="1400" dirty="0" smtClean="0"/>
              <a:t>Славилась </a:t>
            </a:r>
            <a:r>
              <a:rPr lang="ru-RU" sz="1400" dirty="0" err="1"/>
              <a:t>Гаухар</a:t>
            </a:r>
            <a:r>
              <a:rPr lang="ru-RU" sz="1400" dirty="0"/>
              <a:t> </a:t>
            </a:r>
            <a:r>
              <a:rPr lang="ru-RU" sz="1400" b="1" dirty="0"/>
              <a:t>даром исцеления.</a:t>
            </a:r>
            <a:r>
              <a:rPr lang="ru-RU" sz="1400" dirty="0"/>
              <a:t> Со всех окрестностей люди приходили к ней </a:t>
            </a:r>
            <a:r>
              <a:rPr lang="ru-RU" sz="1400" b="1" dirty="0"/>
              <a:t>за помощью </a:t>
            </a:r>
            <a:r>
              <a:rPr lang="ru-RU" sz="1400" dirty="0"/>
              <a:t>от </a:t>
            </a:r>
            <a:r>
              <a:rPr lang="ru-RU" sz="1400" dirty="0" smtClean="0"/>
              <a:t>различных болезней.</a:t>
            </a:r>
            <a:endParaRPr lang="ru-RU" sz="1400" b="1" dirty="0"/>
          </a:p>
        </p:txBody>
      </p:sp>
      <p:pic>
        <p:nvPicPr>
          <p:cNvPr id="3074" name="Picture 2" descr="https://el.kz/upload/storage_el/5e/5e00db8b817f864354825b0d74180c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38673"/>
            <a:ext cx="3276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74625"/>
            <a:ext cx="5011895" cy="315471"/>
          </a:xfrm>
        </p:spPr>
        <p:txBody>
          <a:bodyPr/>
          <a:lstStyle/>
          <a:p>
            <a:r>
              <a:rPr lang="ru-RU" dirty="0" smtClean="0"/>
              <a:t>Интервью </a:t>
            </a:r>
            <a:r>
              <a:rPr lang="ru-RU" dirty="0"/>
              <a:t>А</a:t>
            </a:r>
            <a:r>
              <a:rPr lang="ru-RU" dirty="0" smtClean="0"/>
              <a:t>нвара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555625"/>
            <a:ext cx="2362200" cy="2286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08025"/>
            <a:ext cx="2438400" cy="1384995"/>
          </a:xfrm>
        </p:spPr>
        <p:txBody>
          <a:bodyPr/>
          <a:lstStyle/>
          <a:p>
            <a:r>
              <a:rPr lang="ru-RU" sz="1800" dirty="0"/>
              <a:t>— Это мяч. </a:t>
            </a:r>
            <a:r>
              <a:rPr lang="ru-RU" sz="1800" dirty="0" err="1"/>
              <a:t>Шавкат</a:t>
            </a:r>
            <a:r>
              <a:rPr lang="ru-RU" sz="1800" dirty="0"/>
              <a:t> играет </a:t>
            </a:r>
            <a:r>
              <a:rPr lang="ru-RU" sz="1800" b="1" dirty="0"/>
              <a:t>мячом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en-US" sz="1800" dirty="0"/>
              <a:t>Bu </a:t>
            </a:r>
            <a:r>
              <a:rPr lang="en-US" sz="1800" dirty="0" err="1"/>
              <a:t>to‘p</a:t>
            </a:r>
            <a:r>
              <a:rPr lang="en-US" sz="1800" dirty="0"/>
              <a:t>. </a:t>
            </a:r>
            <a:r>
              <a:rPr lang="en-US" sz="1800" dirty="0" err="1"/>
              <a:t>Shavkat</a:t>
            </a:r>
            <a:r>
              <a:rPr lang="en-US" sz="1800" dirty="0"/>
              <a:t> </a:t>
            </a:r>
            <a:r>
              <a:rPr lang="en-US" sz="1800" b="1" dirty="0" err="1"/>
              <a:t>to‘p</a:t>
            </a:r>
            <a:r>
              <a:rPr lang="en-US" sz="1800" b="1" dirty="0"/>
              <a:t> </a:t>
            </a:r>
            <a:r>
              <a:rPr lang="en-US" sz="1800" b="1" dirty="0" err="1"/>
              <a:t>bilan</a:t>
            </a:r>
            <a:r>
              <a:rPr lang="en-US" sz="1800" b="1" dirty="0"/>
              <a:t> </a:t>
            </a:r>
            <a:r>
              <a:rPr lang="en-US" sz="1800" dirty="0" err="1"/>
              <a:t>o‘ynaydi</a:t>
            </a:r>
            <a:r>
              <a:rPr lang="en-US" sz="1800" dirty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941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74625"/>
            <a:ext cx="5011895" cy="315471"/>
          </a:xfrm>
        </p:spPr>
        <p:txBody>
          <a:bodyPr/>
          <a:lstStyle/>
          <a:p>
            <a:r>
              <a:rPr lang="ru-RU" dirty="0" smtClean="0"/>
              <a:t>Интервью </a:t>
            </a:r>
            <a:r>
              <a:rPr lang="ru-RU" dirty="0"/>
              <a:t>А</a:t>
            </a:r>
            <a:r>
              <a:rPr lang="ru-RU" dirty="0" smtClean="0"/>
              <a:t>нвара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60425"/>
            <a:ext cx="2971800" cy="1661993"/>
          </a:xfrm>
        </p:spPr>
        <p:txBody>
          <a:bodyPr/>
          <a:lstStyle/>
          <a:p>
            <a:r>
              <a:rPr lang="ru-RU" sz="1800" dirty="0"/>
              <a:t>— Это кисть и краски. </a:t>
            </a:r>
            <a:r>
              <a:rPr lang="ru-RU" sz="1800" dirty="0" err="1"/>
              <a:t>Вазира</a:t>
            </a:r>
            <a:r>
              <a:rPr lang="ru-RU" sz="1800" dirty="0"/>
              <a:t> рисует </a:t>
            </a:r>
            <a:r>
              <a:rPr lang="ru-RU" sz="1800" b="1" dirty="0"/>
              <a:t>кистью и красками. </a:t>
            </a:r>
            <a:endParaRPr lang="ru-RU" sz="1800" b="1" dirty="0" smtClean="0"/>
          </a:p>
          <a:p>
            <a:r>
              <a:rPr lang="ru-RU" sz="1800" dirty="0" smtClean="0"/>
              <a:t>— </a:t>
            </a:r>
            <a:r>
              <a:rPr lang="en-US" sz="1800" dirty="0"/>
              <a:t>Bu </a:t>
            </a:r>
            <a:r>
              <a:rPr lang="en-US" sz="1800" dirty="0" err="1"/>
              <a:t>mo‘yqalam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bo‘yoqlar</a:t>
            </a:r>
            <a:r>
              <a:rPr lang="en-US" sz="1800" dirty="0"/>
              <a:t>. </a:t>
            </a:r>
            <a:r>
              <a:rPr lang="en-US" sz="1800" dirty="0" err="1"/>
              <a:t>Vazira</a:t>
            </a:r>
            <a:r>
              <a:rPr lang="en-US" sz="1800" dirty="0"/>
              <a:t> </a:t>
            </a:r>
            <a:r>
              <a:rPr lang="en-US" sz="1800" b="1" dirty="0" err="1"/>
              <a:t>mo‘yqalam</a:t>
            </a:r>
            <a:r>
              <a:rPr lang="en-US" sz="1800" b="1" dirty="0"/>
              <a:t> </a:t>
            </a:r>
            <a:r>
              <a:rPr lang="en-US" sz="1800" b="1" dirty="0" err="1"/>
              <a:t>va</a:t>
            </a:r>
            <a:r>
              <a:rPr lang="en-US" sz="1800" b="1" dirty="0"/>
              <a:t> </a:t>
            </a:r>
            <a:r>
              <a:rPr lang="en-US" sz="1800" b="1" dirty="0" err="1"/>
              <a:t>bo‘yoqlar</a:t>
            </a:r>
            <a:r>
              <a:rPr lang="en-US" sz="1800" b="1" dirty="0"/>
              <a:t> </a:t>
            </a:r>
            <a:r>
              <a:rPr lang="en-US" sz="1800" b="1" dirty="0" err="1"/>
              <a:t>bilan</a:t>
            </a:r>
            <a:r>
              <a:rPr lang="en-US" sz="1800" dirty="0"/>
              <a:t> </a:t>
            </a:r>
            <a:r>
              <a:rPr lang="en-US" sz="1800" dirty="0" err="1"/>
              <a:t>chizadi</a:t>
            </a:r>
            <a:r>
              <a:rPr lang="en-US" sz="1800" dirty="0"/>
              <a:t>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708025"/>
            <a:ext cx="24193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Творительный падеж (Кем? Чем?)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752" y="741234"/>
            <a:ext cx="5249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вопрос чем?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nimada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?) отвечают имена существительные в творительном падеже.</a:t>
            </a:r>
          </a:p>
        </p:txBody>
      </p:sp>
    </p:spTree>
    <p:extLst>
      <p:ext uri="{BB962C8B-B14F-4D97-AF65-F5344CB8AC3E}">
        <p14:creationId xmlns:p14="http://schemas.microsoft.com/office/powerpoint/2010/main" val="10854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78" y="102424"/>
            <a:ext cx="5287022" cy="430887"/>
          </a:xfrm>
        </p:spPr>
        <p:txBody>
          <a:bodyPr/>
          <a:lstStyle/>
          <a:p>
            <a:r>
              <a:rPr lang="ru-RU" sz="1400" dirty="0"/>
              <a:t>Окончания существительных в творительном падеже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5"/>
            <a:ext cx="54959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10200" cy="184666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548188"/>
            <a:ext cx="56260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фломастер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нож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ключ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топор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Сверло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сверл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мыл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лекарств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плеч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Молоток 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молотк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порошк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кипятк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перц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Циркуль — циркул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портфел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шампун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гвозд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Полотенце — полотенц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01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640" y="555625"/>
            <a:ext cx="5127859" cy="1538883"/>
          </a:xfrm>
        </p:spPr>
        <p:txBody>
          <a:bodyPr/>
          <a:lstStyle/>
          <a:p>
            <a:pPr algn="l"/>
            <a:r>
              <a:rPr lang="ru-RU" sz="2000" dirty="0" smtClean="0"/>
              <a:t>Поговорим о правилах этикета.</a:t>
            </a:r>
          </a:p>
          <a:p>
            <a:pPr algn="l"/>
            <a:r>
              <a:rPr lang="ru-RU" sz="2000" dirty="0" smtClean="0"/>
              <a:t>Повторим окончания прилагательных  в Винительном падеже.</a:t>
            </a:r>
          </a:p>
          <a:p>
            <a:pPr algn="l"/>
            <a:r>
              <a:rPr lang="ru-RU" sz="2000" dirty="0" smtClean="0"/>
              <a:t>Узнаем окончания существительных в Творительном падеже.</a:t>
            </a:r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631825"/>
            <a:ext cx="525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Ложка — ложк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вилк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кружк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ручк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тряпк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щётк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вод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салфетк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дрель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соль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акварель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гуашь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тушь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кисть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5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307777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1600" i="1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479425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Раскройте скобки и прочитайте предложения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Образец: Мясо едят ножом и вилкой.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Мясо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едят (нож и вилка). Суп надо есть (ложка). Салат заправляют (соль и уксус). Волосы моют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(шампунь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Гвоздик забивают (молоток). Рот вытирают (салфетка). Пуговицу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пришивают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(иголка). На доске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пишут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(мел). Отверстия сверлят (дрель). Дверь открывают (ключ). Дерево и металл пилят (ножовка). В альбоме рисуют (акварель 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гуашь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281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307777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1600" i="1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479425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Мясо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едят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нож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вилк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Суп надо есть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ложк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Салат заправляют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соль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уксус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Волосы моют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шампун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Гвоздик забивают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молотк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Рот вытирают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салфетк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Пуговицу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пришивают иголк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доске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пишут мел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Отверстия сверлят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дрель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Дверь открывают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ключ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Дерево и металл пилят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ножовк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альбоме рисуют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акварель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гуашь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307777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endParaRPr lang="ru-RU" sz="1600" i="1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2" y="548961"/>
            <a:ext cx="5486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Вставьте подходящие слова. Запомните эти выражения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1)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Некрасиво показывать на человека ....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Папа помахал нам ...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уехал. 3) Я так устал, не могу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пошевелить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...       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Не нужно вертеть ...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уроке. 5) Почему 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пожимаешь                 разве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можешь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вопрос? 6) Она улыбается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...  , 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глаза у неё серьёзные.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справок: ногой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пальцем, рукой, губами, головой.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7867" y="985993"/>
            <a:ext cx="943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рук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54500" y="708000"/>
            <a:ext cx="1108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пальцем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1025" y="1297983"/>
            <a:ext cx="87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ог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0600" y="1269705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рук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3401" y="1297983"/>
            <a:ext cx="1118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49121" y="1858694"/>
            <a:ext cx="116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48944" y="2139189"/>
            <a:ext cx="96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губ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175432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Продолжите предложения, добавляя подходящие по смыслу слова.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) Я рисую </a:t>
            </a:r>
            <a:r>
              <a:rPr lang="ru-RU" sz="2000" dirty="0" smtClean="0">
                <a:solidFill>
                  <a:schemeClr val="tx1"/>
                </a:solidFill>
              </a:rPr>
              <a:t>карандашом</a:t>
            </a:r>
            <a:r>
              <a:rPr lang="ru-RU" sz="2000" dirty="0">
                <a:solidFill>
                  <a:schemeClr val="tx1"/>
                </a:solidFill>
              </a:rPr>
              <a:t>, ... . 2) </a:t>
            </a:r>
            <a:r>
              <a:rPr lang="ru-RU" sz="2000" dirty="0" smtClean="0">
                <a:solidFill>
                  <a:schemeClr val="tx1"/>
                </a:solidFill>
              </a:rPr>
              <a:t>Малыш </a:t>
            </a:r>
            <a:r>
              <a:rPr lang="ru-RU" sz="2000" dirty="0">
                <a:solidFill>
                  <a:schemeClr val="tx1"/>
                </a:solidFill>
              </a:rPr>
              <a:t>играет куклой, ... .  3) Одежду стирают </a:t>
            </a:r>
            <a:r>
              <a:rPr lang="ru-RU" sz="2000" dirty="0" smtClean="0">
                <a:solidFill>
                  <a:schemeClr val="tx1"/>
                </a:solidFill>
              </a:rPr>
              <a:t>порошком</a:t>
            </a:r>
            <a:r>
              <a:rPr lang="ru-RU" sz="2000" dirty="0">
                <a:solidFill>
                  <a:schemeClr val="tx1"/>
                </a:solidFill>
              </a:rPr>
              <a:t>, ... . 4) Стену красят валиком, ...  .  5) Т</a:t>
            </a:r>
            <a:r>
              <a:rPr lang="ru-RU" sz="2000" dirty="0" smtClean="0">
                <a:solidFill>
                  <a:schemeClr val="tx1"/>
                </a:solidFill>
              </a:rPr>
              <a:t>аня </a:t>
            </a:r>
            <a:r>
              <a:rPr lang="ru-RU" sz="2000" dirty="0">
                <a:solidFill>
                  <a:schemeClr val="tx1"/>
                </a:solidFill>
              </a:rPr>
              <a:t>интересуется математикой, ... .</a:t>
            </a:r>
            <a:endParaRPr lang="ru-RU" sz="16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06210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Продолжите предложения, добавляя подходящие по смыслу слова.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) Я рисую </a:t>
            </a:r>
            <a:r>
              <a:rPr lang="ru-RU" sz="2000" dirty="0" smtClean="0">
                <a:solidFill>
                  <a:schemeClr val="tx1"/>
                </a:solidFill>
              </a:rPr>
              <a:t>карандашом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красками. </a:t>
            </a:r>
            <a:r>
              <a:rPr lang="ru-RU" sz="2000" dirty="0">
                <a:solidFill>
                  <a:schemeClr val="tx1"/>
                </a:solidFill>
              </a:rPr>
              <a:t>2) </a:t>
            </a:r>
            <a:r>
              <a:rPr lang="ru-RU" sz="2000" dirty="0" smtClean="0">
                <a:solidFill>
                  <a:schemeClr val="tx1"/>
                </a:solidFill>
              </a:rPr>
              <a:t>Малыш </a:t>
            </a:r>
            <a:r>
              <a:rPr lang="ru-RU" sz="2000" dirty="0">
                <a:solidFill>
                  <a:schemeClr val="tx1"/>
                </a:solidFill>
              </a:rPr>
              <a:t>играет куклой, </a:t>
            </a:r>
            <a:r>
              <a:rPr lang="ru-RU" sz="2000" dirty="0" smtClean="0">
                <a:solidFill>
                  <a:schemeClr val="tx1"/>
                </a:solidFill>
              </a:rPr>
              <a:t>кубиками </a:t>
            </a:r>
            <a:r>
              <a:rPr lang="ru-RU" sz="2000" dirty="0">
                <a:solidFill>
                  <a:schemeClr val="tx1"/>
                </a:solidFill>
              </a:rPr>
              <a:t>.  3) Одежду стирают </a:t>
            </a:r>
            <a:r>
              <a:rPr lang="ru-RU" sz="2000" dirty="0" smtClean="0">
                <a:solidFill>
                  <a:schemeClr val="tx1"/>
                </a:solidFill>
              </a:rPr>
              <a:t>порошком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мылом. </a:t>
            </a:r>
            <a:r>
              <a:rPr lang="ru-RU" sz="2000" dirty="0">
                <a:solidFill>
                  <a:schemeClr val="tx1"/>
                </a:solidFill>
              </a:rPr>
              <a:t>4) Стену красят валиком, </a:t>
            </a:r>
            <a:r>
              <a:rPr lang="ru-RU" sz="2000" dirty="0" smtClean="0">
                <a:solidFill>
                  <a:schemeClr val="tx1"/>
                </a:solidFill>
              </a:rPr>
              <a:t>кистью </a:t>
            </a:r>
            <a:r>
              <a:rPr lang="ru-RU" sz="2000" dirty="0">
                <a:solidFill>
                  <a:schemeClr val="tx1"/>
                </a:solidFill>
              </a:rPr>
              <a:t>.  5) Т</a:t>
            </a:r>
            <a:r>
              <a:rPr lang="ru-RU" sz="2000" dirty="0" smtClean="0">
                <a:solidFill>
                  <a:schemeClr val="tx1"/>
                </a:solidFill>
              </a:rPr>
              <a:t>аня </a:t>
            </a:r>
            <a:r>
              <a:rPr lang="ru-RU" sz="2000" dirty="0">
                <a:solidFill>
                  <a:schemeClr val="tx1"/>
                </a:solidFill>
              </a:rPr>
              <a:t>интересуется математикой, </a:t>
            </a:r>
            <a:r>
              <a:rPr lang="ru-RU" sz="2000" dirty="0" smtClean="0">
                <a:solidFill>
                  <a:schemeClr val="tx1"/>
                </a:solidFill>
              </a:rPr>
              <a:t>русским языком  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sz="16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102424"/>
            <a:ext cx="3725147" cy="315471"/>
          </a:xfrm>
        </p:spPr>
        <p:txBody>
          <a:bodyPr/>
          <a:lstStyle/>
          <a:p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700" y="479425"/>
            <a:ext cx="5325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Расскажите, кто чем пользуется. Правильно поставьте окончания.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Фермер пользуется трактором.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165225"/>
            <a:ext cx="3886200" cy="181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02424"/>
            <a:ext cx="3801347" cy="315471"/>
          </a:xfrm>
        </p:spPr>
        <p:txBody>
          <a:bodyPr/>
          <a:lstStyle/>
          <a:p>
            <a:r>
              <a:rPr lang="ru-RU" dirty="0" smtClean="0"/>
              <a:t>Упражнение 7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289" y="555625"/>
            <a:ext cx="3509011" cy="2314348"/>
          </a:xfrm>
        </p:spPr>
        <p:txBody>
          <a:bodyPr/>
          <a:lstStyle/>
          <a:p>
            <a:r>
              <a:rPr lang="ru-RU" dirty="0"/>
              <a:t> Прочитайте </a:t>
            </a:r>
            <a:r>
              <a:rPr lang="ru-RU" dirty="0" smtClean="0"/>
              <a:t>шуточное </a:t>
            </a:r>
            <a:r>
              <a:rPr lang="ru-RU" dirty="0"/>
              <a:t>стихотворение детского поэта </a:t>
            </a:r>
            <a:r>
              <a:rPr lang="ru-RU" dirty="0" err="1"/>
              <a:t>А.Усачёва</a:t>
            </a:r>
            <a:r>
              <a:rPr lang="ru-RU" dirty="0"/>
              <a:t> «О птичках». Как чистит зубы бегемот? Почему не пользуется зубочисткой или щёткой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sz="1800" dirty="0"/>
              <a:t>По вечерам в пасть к бегемоту </a:t>
            </a:r>
            <a:endParaRPr lang="ru-RU" sz="1800" dirty="0" smtClean="0"/>
          </a:p>
          <a:p>
            <a:r>
              <a:rPr lang="ru-RU" sz="1800" dirty="0" smtClean="0"/>
              <a:t>Летает </a:t>
            </a:r>
            <a:r>
              <a:rPr lang="ru-RU" sz="1800" dirty="0"/>
              <a:t>птичка на работу. </a:t>
            </a:r>
            <a:endParaRPr lang="ru-RU" sz="1800" dirty="0" smtClean="0"/>
          </a:p>
          <a:p>
            <a:r>
              <a:rPr lang="ru-RU" sz="1800" dirty="0" smtClean="0"/>
              <a:t>Удобней </a:t>
            </a:r>
            <a:r>
              <a:rPr lang="ru-RU" sz="1800" dirty="0"/>
              <a:t>чистить зубы птичкой, </a:t>
            </a:r>
            <a:endParaRPr lang="ru-RU" sz="1800" dirty="0" smtClean="0"/>
          </a:p>
          <a:p>
            <a:r>
              <a:rPr lang="ru-RU" sz="1800" dirty="0" smtClean="0"/>
              <a:t>Чем </a:t>
            </a:r>
            <a:r>
              <a:rPr lang="ru-RU" sz="1800" dirty="0"/>
              <a:t>зубочисткой или спичкой!</a:t>
            </a:r>
          </a:p>
          <a:p>
            <a:endParaRPr lang="ru-RU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3797300" y="1003504"/>
            <a:ext cx="1730552" cy="14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699" y="102424"/>
            <a:ext cx="2971801" cy="315471"/>
          </a:xfrm>
        </p:spPr>
        <p:txBody>
          <a:bodyPr/>
          <a:lstStyle/>
          <a:p>
            <a:r>
              <a:rPr lang="ru-RU" dirty="0" smtClean="0"/>
              <a:t>Отгадайте загадку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3886200" cy="1384995"/>
          </a:xfrm>
        </p:spPr>
        <p:txBody>
          <a:bodyPr/>
          <a:lstStyle/>
          <a:p>
            <a:r>
              <a:rPr lang="ru-RU" sz="1800" dirty="0"/>
              <a:t>Она приходит с ласкою </a:t>
            </a:r>
            <a:endParaRPr lang="ru-RU" sz="1800" dirty="0" smtClean="0"/>
          </a:p>
          <a:p>
            <a:r>
              <a:rPr lang="ru-RU" sz="1800" dirty="0" smtClean="0"/>
              <a:t>И </a:t>
            </a:r>
            <a:r>
              <a:rPr lang="ru-RU" sz="1800" dirty="0"/>
              <a:t>со своею </a:t>
            </a:r>
            <a:r>
              <a:rPr lang="ru-RU" sz="1800" dirty="0" err="1"/>
              <a:t>сказкою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Волшебной </a:t>
            </a:r>
            <a:r>
              <a:rPr lang="ru-RU" sz="1800" dirty="0"/>
              <a:t>палочкой взмахнёт </a:t>
            </a:r>
            <a:r>
              <a:rPr lang="ru-RU" sz="1800" dirty="0" smtClean="0"/>
              <a:t>—</a:t>
            </a:r>
          </a:p>
          <a:p>
            <a:r>
              <a:rPr lang="ru-RU" sz="1800" dirty="0" smtClean="0"/>
              <a:t>И  </a:t>
            </a:r>
            <a:r>
              <a:rPr lang="ru-RU" sz="1800" dirty="0"/>
              <a:t>белый  </a:t>
            </a:r>
            <a:r>
              <a:rPr lang="ru-RU" sz="1800" dirty="0" smtClean="0"/>
              <a:t>ландыш  </a:t>
            </a:r>
            <a:r>
              <a:rPr lang="ru-RU" sz="1800" dirty="0"/>
              <a:t>расцветёт.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3873500" y="708025"/>
            <a:ext cx="1679575" cy="1721143"/>
          </a:xfrm>
          <a:prstGeom prst="rect">
            <a:avLst/>
          </a:prstGeom>
        </p:spPr>
      </p:pic>
      <p:pic>
        <p:nvPicPr>
          <p:cNvPr id="6" name="Picture 6" descr="Swallow bird animation, bird , gif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21542"/>
            <a:ext cx="5486400" cy="27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4500" y="735186"/>
            <a:ext cx="2364375" cy="923330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упражнение 8 на стр.121.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1839" y="2686261"/>
            <a:ext cx="5334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pic>
        <p:nvPicPr>
          <p:cNvPr id="7170" name="Picture 2" descr="Травка зеленеет, Солнышко блестит... ))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35186"/>
            <a:ext cx="2508250" cy="18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02424"/>
            <a:ext cx="4029947" cy="315471"/>
          </a:xfrm>
        </p:spPr>
        <p:txBody>
          <a:bodyPr/>
          <a:lstStyle/>
          <a:p>
            <a:r>
              <a:rPr lang="ru-RU" dirty="0" smtClean="0"/>
              <a:t>Матушка - природа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551" y="1602825"/>
            <a:ext cx="1472126" cy="5219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Матушка природа (Наталья Евстигнеева) / Стихи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631825"/>
            <a:ext cx="2362200" cy="238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екрасна Матушка Природа (Светлана Доля) / Стих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631825"/>
            <a:ext cx="2814891" cy="238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094" y="1393825"/>
            <a:ext cx="3900405" cy="1122095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Тема: </a:t>
            </a:r>
            <a:r>
              <a:rPr lang="ru-RU" sz="2400" b="1" spc="-20" dirty="0" smtClean="0">
                <a:solidFill>
                  <a:srgbClr val="2365C7"/>
                </a:solidFill>
                <a:latin typeface="Arial"/>
                <a:cs typeface="Arial"/>
              </a:rPr>
              <a:t>Как </a:t>
            </a:r>
            <a:r>
              <a:rPr lang="ru-RU" sz="2400" b="1" spc="-20" smtClean="0">
                <a:solidFill>
                  <a:srgbClr val="2365C7"/>
                </a:solidFill>
                <a:latin typeface="Arial"/>
                <a:cs typeface="Arial"/>
              </a:rPr>
              <a:t>охарактеризовать орудие </a:t>
            </a:r>
            <a:r>
              <a:rPr lang="ru-RU" sz="2400" b="1" spc="-20" dirty="0" smtClean="0">
                <a:solidFill>
                  <a:srgbClr val="2365C7"/>
                </a:solidFill>
                <a:latin typeface="Arial"/>
                <a:cs typeface="Arial"/>
              </a:rPr>
              <a:t>действия?</a:t>
            </a:r>
            <a:endParaRPr lang="ru-RU" sz="24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788" y="714331"/>
            <a:ext cx="4982221" cy="276999"/>
          </a:xfrm>
        </p:spPr>
        <p:txBody>
          <a:bodyPr/>
          <a:lstStyle/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563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вежливо спросить о возрасте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7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1" y="174625"/>
            <a:ext cx="2819400" cy="315471"/>
          </a:xfrm>
        </p:spPr>
        <p:txBody>
          <a:bodyPr/>
          <a:lstStyle/>
          <a:p>
            <a:r>
              <a:rPr lang="ru-RU" dirty="0" smtClean="0"/>
              <a:t>Упражнение3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587885"/>
            <a:ext cx="5049769" cy="276999"/>
          </a:xfrm>
        </p:spPr>
        <p:txBody>
          <a:bodyPr/>
          <a:lstStyle/>
          <a:p>
            <a:r>
              <a:rPr lang="ru-RU" sz="1800" i="1" dirty="0" smtClean="0">
                <a:solidFill>
                  <a:schemeClr val="tx2"/>
                </a:solidFill>
              </a:rPr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7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102424"/>
            <a:ext cx="3572747" cy="315471"/>
          </a:xfrm>
        </p:spPr>
        <p:txBody>
          <a:bodyPr/>
          <a:lstStyle/>
          <a:p>
            <a:r>
              <a:rPr lang="ru-RU" dirty="0" smtClean="0"/>
              <a:t>Упражнение 4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307777"/>
          </a:xfrm>
        </p:spPr>
        <p:txBody>
          <a:bodyPr/>
          <a:lstStyle/>
          <a:p>
            <a:r>
              <a:rPr lang="ru-RU" sz="2000" dirty="0"/>
              <a:t>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7229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102424"/>
            <a:ext cx="3572747" cy="315471"/>
          </a:xfrm>
        </p:spPr>
        <p:txBody>
          <a:bodyPr/>
          <a:lstStyle/>
          <a:p>
            <a:r>
              <a:rPr lang="ru-RU" dirty="0" smtClean="0"/>
              <a:t>Упражнение 4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276999"/>
          </a:xfrm>
        </p:spPr>
        <p:txBody>
          <a:bodyPr/>
          <a:lstStyle/>
          <a:p>
            <a:endParaRPr lang="ru-RU" sz="1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374828" cy="18466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7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С ПРАЗДНИКОМ НАВРУЗ!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7" y="787883"/>
            <a:ext cx="2508250" cy="20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здравление Навруз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891010"/>
            <a:ext cx="2151603" cy="19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атушка природа - схема вышивки крестом скачать бесплатно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230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52" y="250825"/>
            <a:ext cx="5325348" cy="23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46331"/>
          </a:xfrm>
        </p:spPr>
        <p:txBody>
          <a:bodyPr/>
          <a:lstStyle/>
          <a:p>
            <a:pPr algn="ctr"/>
            <a:r>
              <a:rPr lang="ru-RU" sz="1400" dirty="0"/>
              <a:t>Окончания прилагательных и местоимений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винительном падеже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566851"/>
            <a:ext cx="5333999" cy="25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«Сельская песня».  Плещеев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1538883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Травка </a:t>
            </a:r>
            <a:r>
              <a:rPr lang="ru-RU" sz="2000" dirty="0">
                <a:solidFill>
                  <a:schemeClr val="tx1"/>
                </a:solidFill>
              </a:rPr>
              <a:t>зеленеет,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Солнышко </a:t>
            </a:r>
            <a:r>
              <a:rPr lang="ru-RU" sz="2000" dirty="0">
                <a:solidFill>
                  <a:schemeClr val="tx1"/>
                </a:solidFill>
              </a:rPr>
              <a:t>блестит,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Ласточка </a:t>
            </a:r>
            <a:r>
              <a:rPr lang="ru-RU" sz="2000" dirty="0">
                <a:solidFill>
                  <a:schemeClr val="tx1"/>
                </a:solidFill>
              </a:rPr>
              <a:t>с </a:t>
            </a:r>
            <a:r>
              <a:rPr lang="ru-RU" sz="2000" dirty="0" smtClean="0">
                <a:solidFill>
                  <a:schemeClr val="tx1"/>
                </a:solidFill>
              </a:rPr>
              <a:t>весною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сени к нам летит.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Травка зеленеет, Солнышко блести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96" y="689663"/>
            <a:ext cx="2886733" cy="18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тих &quot;Травка зеленеет&quot; - читать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96" y="689663"/>
            <a:ext cx="2868748" cy="18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231106"/>
          </a:xfrm>
        </p:spPr>
        <p:txBody>
          <a:bodyPr/>
          <a:lstStyle/>
          <a:p>
            <a:r>
              <a:rPr lang="ru-RU" sz="2000" dirty="0" smtClean="0"/>
              <a:t>С</a:t>
            </a:r>
            <a:r>
              <a:rPr lang="ru-RU" dirty="0" smtClean="0"/>
              <a:t> </a:t>
            </a:r>
            <a:r>
              <a:rPr lang="ru-RU" sz="2000" dirty="0"/>
              <a:t>нею солнце </a:t>
            </a:r>
            <a:r>
              <a:rPr lang="ru-RU" sz="2000" dirty="0" smtClean="0"/>
              <a:t>краше</a:t>
            </a:r>
          </a:p>
          <a:p>
            <a:r>
              <a:rPr lang="ru-RU" sz="2000" dirty="0" smtClean="0"/>
              <a:t>И </a:t>
            </a:r>
            <a:r>
              <a:rPr lang="ru-RU" sz="2000" dirty="0"/>
              <a:t>весна милей… </a:t>
            </a:r>
            <a:endParaRPr lang="ru-RU" sz="2000" dirty="0" smtClean="0"/>
          </a:p>
          <a:p>
            <a:r>
              <a:rPr lang="ru-RU" sz="2000" dirty="0" err="1" smtClean="0"/>
              <a:t>Прощебечь</a:t>
            </a:r>
            <a:r>
              <a:rPr lang="ru-RU" sz="2000" dirty="0" smtClean="0"/>
              <a:t> </a:t>
            </a:r>
            <a:r>
              <a:rPr lang="ru-RU" sz="2000" dirty="0"/>
              <a:t>с дороги </a:t>
            </a:r>
            <a:endParaRPr lang="ru-RU" sz="2000" dirty="0" smtClean="0"/>
          </a:p>
          <a:p>
            <a:r>
              <a:rPr lang="ru-RU" sz="2000" dirty="0" smtClean="0"/>
              <a:t>Нам </a:t>
            </a:r>
            <a:r>
              <a:rPr lang="ru-RU" sz="2000" dirty="0"/>
              <a:t>привет скорей.</a:t>
            </a:r>
          </a:p>
        </p:txBody>
      </p:sp>
      <p:pic>
        <p:nvPicPr>
          <p:cNvPr id="2050" name="Picture 2" descr="Травка зеленеет, Солнышко блестит... ))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74" y="741234"/>
            <a:ext cx="2817225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асточка.gif | Гифу, Птицы, Анимац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5" y="174625"/>
            <a:ext cx="5435766" cy="296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846659"/>
          </a:xfrm>
        </p:spPr>
        <p:txBody>
          <a:bodyPr/>
          <a:lstStyle/>
          <a:p>
            <a:r>
              <a:rPr lang="ru-RU" sz="2000" dirty="0"/>
              <a:t>Дам тебе я зёрен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А </a:t>
            </a:r>
            <a:r>
              <a:rPr lang="ru-RU" sz="2000" dirty="0"/>
              <a:t>ты песню спой, </a:t>
            </a:r>
            <a:endParaRPr lang="ru-RU" sz="2000" dirty="0" smtClean="0"/>
          </a:p>
          <a:p>
            <a:r>
              <a:rPr lang="ru-RU" sz="2000" dirty="0" smtClean="0"/>
              <a:t>Что </a:t>
            </a:r>
            <a:r>
              <a:rPr lang="ru-RU" sz="2000" dirty="0"/>
              <a:t>из стран далёких </a:t>
            </a:r>
            <a:endParaRPr lang="ru-RU" sz="2000" dirty="0" smtClean="0"/>
          </a:p>
          <a:p>
            <a:r>
              <a:rPr lang="ru-RU" sz="2000" dirty="0" smtClean="0"/>
              <a:t>Принесла </a:t>
            </a:r>
            <a:r>
              <a:rPr lang="ru-RU" sz="2000" dirty="0"/>
              <a:t>с собой.</a:t>
            </a:r>
          </a:p>
          <a:p>
            <a:endParaRPr lang="ru-RU" sz="2000" dirty="0"/>
          </a:p>
        </p:txBody>
      </p:sp>
      <p:pic>
        <p:nvPicPr>
          <p:cNvPr id="3074" name="Picture 2" descr="Травка зеленеет, Солнышко блестит;Ласточка с весноюВ сени к нам летит.С нею  солнце крашеИ весна милей...Прощебечь с дорогиНам привет скорей!Дам тебе я  зерен,А ты песню спой,Что из стран далекихПринесла с собой.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28" y="714364"/>
            <a:ext cx="2680462" cy="193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Ласточки Фото - Скачать бесплатные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25" y="714364"/>
            <a:ext cx="2737884" cy="212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Проверьте упражнение 7 (стр.116)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154436"/>
          </a:xfrm>
        </p:spPr>
        <p:txBody>
          <a:bodyPr/>
          <a:lstStyle/>
          <a:p>
            <a:r>
              <a:rPr lang="ru-RU" sz="2000" dirty="0"/>
              <a:t>Наступила весна. Солнце растопило </a:t>
            </a:r>
            <a:r>
              <a:rPr lang="ru-RU" sz="2000" dirty="0" smtClean="0"/>
              <a:t>зимн</a:t>
            </a:r>
            <a:r>
              <a:rPr lang="ru-RU" sz="2000" dirty="0" smtClean="0">
                <a:solidFill>
                  <a:srgbClr val="FF0000"/>
                </a:solidFill>
              </a:rPr>
              <a:t>ий</a:t>
            </a:r>
            <a:r>
              <a:rPr lang="ru-RU" sz="2000" dirty="0" smtClean="0"/>
              <a:t> </a:t>
            </a:r>
            <a:r>
              <a:rPr lang="ru-RU" sz="2000" dirty="0"/>
              <a:t>снег. Деревья раскрыли </a:t>
            </a:r>
            <a:r>
              <a:rPr lang="ru-RU" sz="2000" dirty="0" smtClean="0"/>
              <a:t>молод</a:t>
            </a:r>
            <a:r>
              <a:rPr lang="ru-RU" sz="2000" dirty="0" smtClean="0">
                <a:solidFill>
                  <a:srgbClr val="FF0000"/>
                </a:solidFill>
              </a:rPr>
              <a:t>ые </a:t>
            </a:r>
            <a:r>
              <a:rPr lang="ru-RU" sz="2000" dirty="0"/>
              <a:t>почки. </a:t>
            </a:r>
            <a:r>
              <a:rPr lang="ru-RU" sz="2000" dirty="0" smtClean="0"/>
              <a:t>Маленьк</a:t>
            </a:r>
            <a:r>
              <a:rPr lang="ru-RU" sz="2000" dirty="0" smtClean="0">
                <a:solidFill>
                  <a:srgbClr val="FF0000"/>
                </a:solidFill>
              </a:rPr>
              <a:t>ая</a:t>
            </a:r>
            <a:r>
              <a:rPr lang="ru-RU" sz="2000" dirty="0" smtClean="0"/>
              <a:t> </a:t>
            </a:r>
            <a:r>
              <a:rPr lang="ru-RU" sz="2000" dirty="0"/>
              <a:t>пчёлка разбудила </a:t>
            </a:r>
            <a:r>
              <a:rPr lang="ru-RU" sz="2000" dirty="0" smtClean="0"/>
              <a:t>сво</a:t>
            </a:r>
            <a:r>
              <a:rPr lang="ru-RU" sz="2000" dirty="0" smtClean="0">
                <a:solidFill>
                  <a:srgbClr val="FF0000"/>
                </a:solidFill>
              </a:rPr>
              <a:t>их</a:t>
            </a:r>
            <a:r>
              <a:rPr lang="ru-RU" sz="2000" dirty="0" smtClean="0"/>
              <a:t> </a:t>
            </a:r>
            <a:r>
              <a:rPr lang="ru-RU" sz="2000" dirty="0"/>
              <a:t>подруг. Пчёлы вылетели на луг и увидели </a:t>
            </a:r>
            <a:r>
              <a:rPr lang="ru-RU" sz="2000" dirty="0" smtClean="0"/>
              <a:t>бел</a:t>
            </a:r>
            <a:r>
              <a:rPr lang="ru-RU" sz="2000" dirty="0" smtClean="0">
                <a:solidFill>
                  <a:srgbClr val="FF0000"/>
                </a:solidFill>
              </a:rPr>
              <a:t>ую</a:t>
            </a:r>
            <a:r>
              <a:rPr lang="ru-RU" sz="2000" dirty="0" smtClean="0"/>
              <a:t> ромашку</a:t>
            </a:r>
            <a:r>
              <a:rPr lang="ru-RU" sz="2000" dirty="0"/>
              <a:t>, </a:t>
            </a:r>
            <a:r>
              <a:rPr lang="ru-RU" sz="2000" dirty="0" smtClean="0"/>
              <a:t>голуб</a:t>
            </a:r>
            <a:r>
              <a:rPr lang="ru-RU" sz="2000" dirty="0" smtClean="0">
                <a:solidFill>
                  <a:srgbClr val="FF0000"/>
                </a:solidFill>
              </a:rPr>
              <a:t>ой</a:t>
            </a:r>
            <a:r>
              <a:rPr lang="ru-RU" sz="2000" dirty="0" smtClean="0"/>
              <a:t> </a:t>
            </a:r>
            <a:r>
              <a:rPr lang="ru-RU" sz="2000" dirty="0"/>
              <a:t>колокольчик. Они попробовали </a:t>
            </a:r>
            <a:r>
              <a:rPr lang="ru-RU" sz="2000" dirty="0" smtClean="0"/>
              <a:t>сладк</a:t>
            </a:r>
            <a:r>
              <a:rPr lang="ru-RU" sz="2000" dirty="0" smtClean="0">
                <a:solidFill>
                  <a:srgbClr val="FF0000"/>
                </a:solidFill>
              </a:rPr>
              <a:t>ий </a:t>
            </a:r>
            <a:r>
              <a:rPr lang="ru-RU" sz="2000" dirty="0" smtClean="0"/>
              <a:t>цветочн</a:t>
            </a:r>
            <a:r>
              <a:rPr lang="ru-RU" sz="2000" dirty="0" smtClean="0">
                <a:solidFill>
                  <a:srgbClr val="FF0000"/>
                </a:solidFill>
              </a:rPr>
              <a:t>ый </a:t>
            </a:r>
            <a:r>
              <a:rPr lang="ru-RU" sz="2000" dirty="0"/>
              <a:t>сок и весело полетели домой. </a:t>
            </a:r>
          </a:p>
        </p:txBody>
      </p:sp>
    </p:spTree>
    <p:extLst>
      <p:ext uri="{BB962C8B-B14F-4D97-AF65-F5344CB8AC3E}">
        <p14:creationId xmlns:p14="http://schemas.microsoft.com/office/powerpoint/2010/main" val="28037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5847</TotalTime>
  <Words>982</Words>
  <Application>Microsoft Office PowerPoint</Application>
  <PresentationFormat>Произвольный</PresentationFormat>
  <Paragraphs>115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Montserrat</vt:lpstr>
      <vt:lpstr>Office Theme</vt:lpstr>
      <vt:lpstr> Русский язык</vt:lpstr>
      <vt:lpstr>Сегодня на уроке мы </vt:lpstr>
      <vt:lpstr>Матушка - природа</vt:lpstr>
      <vt:lpstr>Презентация PowerPoint</vt:lpstr>
      <vt:lpstr>Окончания прилагательных и местоимений  в винительном падеже </vt:lpstr>
      <vt:lpstr>«Сельская песня».  Плещеев</vt:lpstr>
      <vt:lpstr>Презентация PowerPoint</vt:lpstr>
      <vt:lpstr>Презентация PowerPoint</vt:lpstr>
      <vt:lpstr>Проверьте упражнение 7 (стр.116)</vt:lpstr>
      <vt:lpstr>Женщины Востока </vt:lpstr>
      <vt:lpstr>Мечеть Биби - Ханум. Самарканд</vt:lpstr>
      <vt:lpstr>Медресе́ Модарихо́н в Бухаре 1566 -1567</vt:lpstr>
      <vt:lpstr>Мавзолей Ходжи Ахмеда Яссави</vt:lpstr>
      <vt:lpstr>Мавзолей Гаухар-ана</vt:lpstr>
      <vt:lpstr>Интервью Анвара</vt:lpstr>
      <vt:lpstr>Интервью Анвара</vt:lpstr>
      <vt:lpstr>Творительный падеж (Кем? Чем?)</vt:lpstr>
      <vt:lpstr>Окончания существительных в творительном падеже </vt:lpstr>
      <vt:lpstr>Упражнение 1</vt:lpstr>
      <vt:lpstr>Упражнение 1</vt:lpstr>
      <vt:lpstr>Упражнение 2</vt:lpstr>
      <vt:lpstr>Упражнение 2</vt:lpstr>
      <vt:lpstr>Упражнение 3</vt:lpstr>
      <vt:lpstr>Упражнение 4</vt:lpstr>
      <vt:lpstr>Упражнение 4</vt:lpstr>
      <vt:lpstr>Упражнение 5</vt:lpstr>
      <vt:lpstr>Упражнение 7</vt:lpstr>
      <vt:lpstr>Отгадайте загадку</vt:lpstr>
      <vt:lpstr>Задание для самостоятельного выполнения</vt:lpstr>
      <vt:lpstr> Русский язык</vt:lpstr>
      <vt:lpstr>Словарная работа</vt:lpstr>
      <vt:lpstr>Как вежливо спросить о возрасте </vt:lpstr>
      <vt:lpstr>Упражнение3</vt:lpstr>
      <vt:lpstr>Упражнение 4 </vt:lpstr>
      <vt:lpstr>Упражнение 4 </vt:lpstr>
      <vt:lpstr>Упражнение 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294</cp:revision>
  <dcterms:created xsi:type="dcterms:W3CDTF">2020-04-13T08:06:06Z</dcterms:created>
  <dcterms:modified xsi:type="dcterms:W3CDTF">2020-12-15T10:53:25Z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