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66" r:id="rId2"/>
    <p:sldId id="265" r:id="rId3"/>
    <p:sldId id="577" r:id="rId4"/>
    <p:sldId id="537" r:id="rId5"/>
    <p:sldId id="603" r:id="rId6"/>
    <p:sldId id="605" r:id="rId7"/>
    <p:sldId id="607" r:id="rId8"/>
    <p:sldId id="604" r:id="rId9"/>
    <p:sldId id="606" r:id="rId10"/>
    <p:sldId id="608" r:id="rId11"/>
    <p:sldId id="609" r:id="rId12"/>
    <p:sldId id="610" r:id="rId13"/>
    <p:sldId id="611" r:id="rId14"/>
    <p:sldId id="563" r:id="rId15"/>
    <p:sldId id="602" r:id="rId16"/>
    <p:sldId id="595" r:id="rId17"/>
    <p:sldId id="593" r:id="rId18"/>
    <p:sldId id="594" r:id="rId19"/>
    <p:sldId id="612" r:id="rId20"/>
    <p:sldId id="613" r:id="rId21"/>
    <p:sldId id="555" r:id="rId22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25" autoAdjust="0"/>
  </p:normalViewPr>
  <p:slideViewPr>
    <p:cSldViewPr>
      <p:cViewPr varScale="1">
        <p:scale>
          <a:sx n="127" d="100"/>
          <a:sy n="127" d="100"/>
        </p:scale>
        <p:origin x="812" y="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BC234-9311-4826-9728-89C1882C445C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81406-C751-4517-B02A-BE40C6E5A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60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81406-C751-4517-B02A-BE40C6E5A95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149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81406-C751-4517-B02A-BE40C6E5A95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401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8755" y="228029"/>
            <a:ext cx="3361945" cy="537640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lang="ru-RU" sz="3398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3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3318" y="1100631"/>
            <a:ext cx="3197781" cy="1552982"/>
          </a:xfrm>
          <a:prstGeom prst="rect">
            <a:avLst/>
          </a:prstGeom>
        </p:spPr>
        <p:txBody>
          <a:bodyPr vert="horz" wrap="square" lIns="0" tIns="13963" rIns="0" bIns="0" rtlCol="0">
            <a:spAutoFit/>
          </a:bodyPr>
          <a:lstStyle/>
          <a:p>
            <a:pPr algn="ctr"/>
            <a:r>
              <a:rPr lang="ru-RU" sz="2000" b="1" spc="-20" dirty="0" smtClean="0">
                <a:solidFill>
                  <a:srgbClr val="2365C7"/>
                </a:solidFill>
                <a:latin typeface="Arial"/>
                <a:cs typeface="Arial"/>
              </a:rPr>
              <a:t>Кем быть?</a:t>
            </a:r>
          </a:p>
          <a:p>
            <a:pPr algn="ctr"/>
            <a:r>
              <a:rPr lang="ru-RU" sz="2000" b="1" spc="-20" dirty="0" smtClean="0">
                <a:solidFill>
                  <a:srgbClr val="2365C7"/>
                </a:solidFill>
                <a:latin typeface="Arial"/>
                <a:cs typeface="Arial"/>
              </a:rPr>
              <a:t>Повторение.</a:t>
            </a:r>
          </a:p>
          <a:p>
            <a:pPr algn="ctr"/>
            <a:endParaRPr lang="ru-RU" sz="2000" b="1" spc="-2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algn="ctr"/>
            <a:r>
              <a:rPr lang="ru-RU" sz="2000" b="1" spc="-20" dirty="0" smtClean="0">
                <a:solidFill>
                  <a:srgbClr val="2365C7"/>
                </a:solidFill>
                <a:latin typeface="Arial"/>
                <a:cs typeface="Arial"/>
              </a:rPr>
              <a:t>Традиции праздника </a:t>
            </a:r>
            <a:r>
              <a:rPr lang="ru-RU" sz="2000" b="1" spc="-20" dirty="0" err="1" smtClean="0">
                <a:solidFill>
                  <a:srgbClr val="2365C7"/>
                </a:solidFill>
                <a:latin typeface="Arial"/>
                <a:cs typeface="Arial"/>
              </a:rPr>
              <a:t>Навруз</a:t>
            </a:r>
            <a:r>
              <a:rPr lang="ru-RU" sz="2000" b="1" spc="-20" dirty="0" smtClean="0">
                <a:solidFill>
                  <a:srgbClr val="2365C7"/>
                </a:solidFill>
                <a:latin typeface="Arial"/>
                <a:cs typeface="Arial"/>
              </a:rPr>
              <a:t>. </a:t>
            </a:r>
            <a:endParaRPr lang="ru-RU" sz="2000" b="1" spc="-20" dirty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2012" y="1195133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685877" y="213558"/>
            <a:ext cx="634055" cy="63405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3208" y="249697"/>
            <a:ext cx="173270" cy="362142"/>
          </a:xfrm>
          <a:prstGeom prst="rect">
            <a:avLst/>
          </a:prstGeom>
        </p:spPr>
        <p:txBody>
          <a:bodyPr vert="horz" wrap="square" lIns="0" tIns="15867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9" b="1" spc="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49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7359" y="542482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7773" y="289663"/>
            <a:ext cx="467131" cy="466497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27" name="object 5"/>
          <p:cNvSpPr/>
          <p:nvPr/>
        </p:nvSpPr>
        <p:spPr>
          <a:xfrm>
            <a:off x="142012" y="2092582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34130" y="1913685"/>
            <a:ext cx="4496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</p:txBody>
      </p:sp>
      <p:sp>
        <p:nvSpPr>
          <p:cNvPr id="8" name="AutoShape 2" descr="обои : небо, Синий фон, Зима, Макрос, филиал, мороз, Замораживание, Хлопья  снега, Дерево, Погода, время года 3840x2160 - rehctawatcher - 255751 -  красивые картинки - Wall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Отдаем ребенка в спортивную секцию | NORMA.U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Отдаем ребенка в спортивную секцию | NORMA.U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AutoShape 2" descr="Орден Амира Темура — Википеди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 descr="Тур на Навруз в Узбекистан: март 2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248611"/>
            <a:ext cx="1874141" cy="140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8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МАМИНЫ ПРОФЕССИИ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708025"/>
            <a:ext cx="3657600" cy="2215991"/>
          </a:xfrm>
        </p:spPr>
        <p:txBody>
          <a:bodyPr/>
          <a:lstStyle/>
          <a:p>
            <a:pPr fontAlgn="base"/>
            <a:r>
              <a:rPr lang="ru-RU" sz="1600" dirty="0"/>
              <a:t>Тёплые вещи быстро и тихо</a:t>
            </a:r>
            <a:br>
              <a:rPr lang="ru-RU" sz="1600" dirty="0"/>
            </a:br>
            <a:r>
              <a:rPr lang="ru-RU" sz="1600" dirty="0"/>
              <a:t>Шьёт для детишек мама-</a:t>
            </a:r>
            <a:r>
              <a:rPr lang="ru-RU" sz="1600" b="1" dirty="0"/>
              <a:t>портниха</a:t>
            </a:r>
            <a:r>
              <a:rPr lang="ru-RU" sz="1600" dirty="0" smtClean="0"/>
              <a:t>.</a:t>
            </a:r>
          </a:p>
          <a:p>
            <a:pPr fontAlgn="base"/>
            <a:endParaRPr lang="ru-RU" sz="1600" dirty="0"/>
          </a:p>
          <a:p>
            <a:pPr fontAlgn="base"/>
            <a:r>
              <a:rPr lang="ru-RU" sz="1600" dirty="0"/>
              <a:t>Доит корову с утра спозаранку</a:t>
            </a:r>
            <a:br>
              <a:rPr lang="ru-RU" sz="1600" dirty="0"/>
            </a:br>
            <a:r>
              <a:rPr lang="ru-RU" sz="1600" dirty="0"/>
              <a:t>В чистом загоне мама-</a:t>
            </a:r>
            <a:r>
              <a:rPr lang="ru-RU" sz="1600" b="1" dirty="0"/>
              <a:t>доярка</a:t>
            </a:r>
            <a:r>
              <a:rPr lang="ru-RU" sz="1600" dirty="0" smtClean="0"/>
              <a:t>.</a:t>
            </a:r>
          </a:p>
          <a:p>
            <a:pPr fontAlgn="base"/>
            <a:endParaRPr lang="ru-RU" sz="1600" dirty="0"/>
          </a:p>
          <a:p>
            <a:pPr fontAlgn="base"/>
            <a:r>
              <a:rPr lang="ru-RU" sz="1600" dirty="0"/>
              <a:t>Зубки больные без всяких уколов</a:t>
            </a:r>
            <a:br>
              <a:rPr lang="ru-RU" sz="1600" dirty="0"/>
            </a:br>
            <a:r>
              <a:rPr lang="ru-RU" sz="1600" dirty="0"/>
              <a:t>Вылечит мама – </a:t>
            </a:r>
            <a:r>
              <a:rPr lang="ru-RU" sz="1600" b="1" dirty="0"/>
              <a:t>врач-стоматолог</a:t>
            </a:r>
            <a:r>
              <a:rPr lang="ru-RU" sz="1600" dirty="0"/>
              <a:t>.</a:t>
            </a:r>
          </a:p>
          <a:p>
            <a:endParaRPr lang="ru-RU" sz="1600" dirty="0"/>
          </a:p>
        </p:txBody>
      </p:sp>
      <p:pic>
        <p:nvPicPr>
          <p:cNvPr id="8194" name="Picture 2" descr="Доярка с Корова и металлическое ведро молока - клипарт в векторе /  векторно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2" t="17778" r="7555" b="14666"/>
          <a:stretch/>
        </p:blipFill>
        <p:spPr bwMode="auto">
          <a:xfrm>
            <a:off x="4130006" y="600368"/>
            <a:ext cx="1499937" cy="129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Презентация для детей &quot;Мамины профессии&quot; - скачать смотреть бесплатно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7" t="22118" r="48999" b="25572"/>
          <a:stretch/>
        </p:blipFill>
        <p:spPr bwMode="auto">
          <a:xfrm>
            <a:off x="3634706" y="1915611"/>
            <a:ext cx="990600" cy="90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50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МАМИНЫ ПРОФЕССИИ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708025"/>
            <a:ext cx="4487148" cy="2585323"/>
          </a:xfrm>
        </p:spPr>
        <p:txBody>
          <a:bodyPr/>
          <a:lstStyle/>
          <a:p>
            <a:pPr fontAlgn="base"/>
            <a:r>
              <a:rPr lang="ru-RU" sz="1800" dirty="0"/>
              <a:t>В детском саду очень много занятий.</a:t>
            </a:r>
            <a:br>
              <a:rPr lang="ru-RU" sz="1800" dirty="0"/>
            </a:br>
            <a:r>
              <a:rPr lang="ru-RU" sz="1800" dirty="0"/>
              <a:t>Мама там </a:t>
            </a:r>
            <a:r>
              <a:rPr lang="ru-RU" sz="1800" b="1" dirty="0"/>
              <a:t>няня</a:t>
            </a:r>
            <a:r>
              <a:rPr lang="ru-RU" sz="1800" dirty="0"/>
              <a:t> и </a:t>
            </a:r>
            <a:r>
              <a:rPr lang="ru-RU" sz="1800" b="1" dirty="0"/>
              <a:t>воспитатель</a:t>
            </a:r>
            <a:r>
              <a:rPr lang="ru-RU" sz="1800" dirty="0" smtClean="0"/>
              <a:t>.</a:t>
            </a:r>
          </a:p>
          <a:p>
            <a:pPr fontAlgn="base"/>
            <a:endParaRPr lang="ru-RU" sz="1800" dirty="0"/>
          </a:p>
          <a:p>
            <a:pPr fontAlgn="base"/>
            <a:r>
              <a:rPr lang="ru-RU" sz="1800" dirty="0"/>
              <a:t>В школе не меньше занятий. Смотрите:</a:t>
            </a:r>
            <a:br>
              <a:rPr lang="ru-RU" sz="1800" dirty="0"/>
            </a:br>
            <a:r>
              <a:rPr lang="ru-RU" sz="1800" dirty="0"/>
              <a:t>Ставит оценки мама-</a:t>
            </a:r>
            <a:r>
              <a:rPr lang="ru-RU" sz="1800" b="1" dirty="0"/>
              <a:t>учитель</a:t>
            </a:r>
            <a:r>
              <a:rPr lang="ru-RU" sz="1800" dirty="0" smtClean="0"/>
              <a:t>.</a:t>
            </a:r>
          </a:p>
          <a:p>
            <a:pPr fontAlgn="base"/>
            <a:endParaRPr lang="ru-RU" sz="1800" dirty="0"/>
          </a:p>
          <a:p>
            <a:pPr fontAlgn="base"/>
            <a:r>
              <a:rPr lang="ru-RU" sz="1800" dirty="0"/>
              <a:t>Из </a:t>
            </a:r>
            <a:r>
              <a:rPr lang="ru-RU" sz="1800" dirty="0" err="1"/>
              <a:t>корешочка</a:t>
            </a:r>
            <a:r>
              <a:rPr lang="ru-RU" sz="1800" dirty="0"/>
              <a:t> растить не устанет</a:t>
            </a:r>
            <a:br>
              <a:rPr lang="ru-RU" sz="1800" dirty="0"/>
            </a:br>
            <a:r>
              <a:rPr lang="ru-RU" sz="1800" dirty="0"/>
              <a:t>Чудо-растение мама-</a:t>
            </a:r>
            <a:r>
              <a:rPr lang="ru-RU" sz="1800" b="1" dirty="0"/>
              <a:t>ботаник</a:t>
            </a:r>
            <a:r>
              <a:rPr lang="ru-RU" sz="1800" dirty="0"/>
              <a:t>.</a:t>
            </a:r>
          </a:p>
          <a:p>
            <a:endParaRPr lang="ru-RU" sz="2400" dirty="0"/>
          </a:p>
        </p:txBody>
      </p:sp>
      <p:pic>
        <p:nvPicPr>
          <p:cNvPr id="7170" name="Picture 2" descr="Картинки о профессии воспитателя на прозрачном фоне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713523"/>
            <a:ext cx="1219200" cy="88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Учитель с книгами — Картинки для презентаций | Всё о Prezi-презентация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1860023"/>
            <a:ext cx="651608" cy="93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09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МАМИНЫ ПРОФЕССИИ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708026"/>
            <a:ext cx="5049769" cy="2400657"/>
          </a:xfrm>
        </p:spPr>
        <p:txBody>
          <a:bodyPr/>
          <a:lstStyle/>
          <a:p>
            <a:pPr fontAlgn="base"/>
            <a:r>
              <a:rPr lang="ru-RU" sz="1800" dirty="0"/>
              <a:t>Пишет в газеты статьи и записки</a:t>
            </a:r>
            <a:br>
              <a:rPr lang="ru-RU" sz="1800" dirty="0"/>
            </a:br>
            <a:r>
              <a:rPr lang="ru-RU" sz="1800" dirty="0"/>
              <a:t>Мама-</a:t>
            </a:r>
            <a:r>
              <a:rPr lang="ru-RU" sz="1800" b="1" dirty="0"/>
              <a:t>писатель </a:t>
            </a:r>
            <a:r>
              <a:rPr lang="ru-RU" sz="1800" dirty="0"/>
              <a:t>и </a:t>
            </a:r>
            <a:r>
              <a:rPr lang="ru-RU" sz="1800" b="1" dirty="0"/>
              <a:t>журналистка</a:t>
            </a:r>
            <a:r>
              <a:rPr lang="ru-RU" sz="1800" dirty="0" smtClean="0"/>
              <a:t>.</a:t>
            </a:r>
          </a:p>
          <a:p>
            <a:pPr fontAlgn="base"/>
            <a:endParaRPr lang="ru-RU" sz="1800" dirty="0"/>
          </a:p>
          <a:p>
            <a:pPr fontAlgn="base"/>
            <a:r>
              <a:rPr lang="ru-RU" sz="1800" dirty="0"/>
              <a:t>Вкусной колбаски достала с витрины</a:t>
            </a:r>
            <a:br>
              <a:rPr lang="ru-RU" sz="1800" dirty="0"/>
            </a:br>
            <a:r>
              <a:rPr lang="ru-RU" sz="1800" dirty="0"/>
              <a:t>Мама, она – </a:t>
            </a:r>
            <a:r>
              <a:rPr lang="ru-RU" sz="1800" b="1" dirty="0"/>
              <a:t>продавец</a:t>
            </a:r>
            <a:r>
              <a:rPr lang="ru-RU" sz="1800" dirty="0"/>
              <a:t> магазина</a:t>
            </a:r>
            <a:r>
              <a:rPr lang="ru-RU" sz="1800" dirty="0" smtClean="0"/>
              <a:t>.</a:t>
            </a:r>
          </a:p>
          <a:p>
            <a:pPr fontAlgn="base"/>
            <a:endParaRPr lang="ru-RU" sz="1800" dirty="0"/>
          </a:p>
          <a:p>
            <a:pPr fontAlgn="base"/>
            <a:r>
              <a:rPr lang="ru-RU" sz="1800" dirty="0"/>
              <a:t>Плюшки и булочки кушать спешите!</a:t>
            </a:r>
            <a:br>
              <a:rPr lang="ru-RU" sz="1800" dirty="0"/>
            </a:br>
            <a:r>
              <a:rPr lang="ru-RU" sz="1800" dirty="0"/>
              <a:t>Их испекла нам мама-</a:t>
            </a:r>
            <a:r>
              <a:rPr lang="ru-RU" sz="1800" b="1" dirty="0"/>
              <a:t>кондитер</a:t>
            </a:r>
            <a:r>
              <a:rPr lang="ru-RU" sz="1800" dirty="0"/>
              <a:t>.</a:t>
            </a:r>
          </a:p>
          <a:p>
            <a:endParaRPr lang="ru-RU" dirty="0"/>
          </a:p>
        </p:txBody>
      </p:sp>
      <p:pic>
        <p:nvPicPr>
          <p:cNvPr id="6146" name="Picture 2" descr="Карточки «Профессии»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t="4660" r="6623" b="31428"/>
          <a:stretch/>
        </p:blipFill>
        <p:spPr bwMode="auto">
          <a:xfrm>
            <a:off x="4673742" y="1307195"/>
            <a:ext cx="91440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Плюшка московская купить в Владими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179" y="2586885"/>
            <a:ext cx="239707" cy="18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Картинки плюшка рисунок, Стоковые Фотографии и Роялти-Фри Изображения плюшка  рисунок | Depositphotos®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910" y="2768059"/>
            <a:ext cx="218343" cy="19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Писательница за ноутбуком - картинка №13475 | Printonic.r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85" y="582208"/>
            <a:ext cx="679214" cy="85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Faceboo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33508" y="2297198"/>
            <a:ext cx="794871" cy="83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74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Picture 2" descr="С ПРАЗДНИКОМ НАВРУЗ!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555625"/>
            <a:ext cx="4419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31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07777"/>
          </a:xfrm>
        </p:spPr>
        <p:txBody>
          <a:bodyPr/>
          <a:lstStyle/>
          <a:p>
            <a:pPr algn="ctr"/>
            <a:r>
              <a:rPr lang="ru-RU" sz="2000" dirty="0" err="1" smtClean="0"/>
              <a:t>Навруз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0751" y="555625"/>
            <a:ext cx="516429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Самый любимый </a:t>
            </a:r>
            <a:r>
              <a:rPr lang="ru-RU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праз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…ник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Узбекистан…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Навруз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Ему много тысяч лет. Это </a:t>
            </a:r>
            <a:r>
              <a:rPr lang="ru-RU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перв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  день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солнечного года. Природа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просыпает…</a:t>
            </a:r>
            <a:r>
              <a:rPr lang="ru-RU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ся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цветут сады,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з…</a:t>
            </a:r>
            <a:r>
              <a:rPr lang="ru-RU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ленеют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луга.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Начинают…</a:t>
            </a:r>
            <a:r>
              <a:rPr lang="ru-RU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ся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п…левые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работы.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1100" y="185102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92700" y="1012825"/>
            <a:ext cx="489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ый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4100" y="5839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6700" y="641905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4700" y="226056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val="287932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err="1" smtClean="0"/>
              <a:t>Навруз</a:t>
            </a:r>
            <a:r>
              <a:rPr lang="ru-RU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049769" cy="2462213"/>
          </a:xfrm>
        </p:spPr>
        <p:txBody>
          <a:bodyPr/>
          <a:lstStyle/>
          <a:p>
            <a:r>
              <a:rPr lang="ru-RU" sz="2000" dirty="0"/>
              <a:t> </a:t>
            </a:r>
            <a:r>
              <a:rPr lang="ru-RU" sz="2000" dirty="0" smtClean="0"/>
              <a:t>   </a:t>
            </a:r>
            <a:r>
              <a:rPr lang="ru-RU" sz="2000" dirty="0" err="1" smtClean="0"/>
              <a:t>Навруз</a:t>
            </a:r>
            <a:r>
              <a:rPr lang="ru-RU" sz="2000" dirty="0" smtClean="0"/>
              <a:t>  отмечают </a:t>
            </a:r>
            <a:r>
              <a:rPr lang="ru-RU" sz="2000" dirty="0"/>
              <a:t>несколько дней. Люди </a:t>
            </a:r>
            <a:r>
              <a:rPr lang="ru-RU" sz="2000" dirty="0" smtClean="0"/>
              <a:t>дар…т </a:t>
            </a:r>
            <a:r>
              <a:rPr lang="ru-RU" sz="2000" dirty="0"/>
              <a:t>друг другу сладости, чтобы сладкой была </a:t>
            </a:r>
            <a:r>
              <a:rPr lang="ru-RU" sz="2000" dirty="0" smtClean="0"/>
              <a:t>ж…</a:t>
            </a:r>
            <a:r>
              <a:rPr lang="ru-RU" sz="2000" dirty="0" err="1" smtClean="0"/>
              <a:t>знь</a:t>
            </a:r>
            <a:r>
              <a:rPr lang="ru-RU" sz="2000" dirty="0"/>
              <a:t>. </a:t>
            </a:r>
            <a:r>
              <a:rPr lang="ru-RU" sz="2000" dirty="0" err="1" smtClean="0"/>
              <a:t>Праз</a:t>
            </a:r>
            <a:r>
              <a:rPr lang="ru-RU" sz="2000" dirty="0" smtClean="0"/>
              <a:t>…</a:t>
            </a:r>
            <a:r>
              <a:rPr lang="ru-RU" sz="2000" dirty="0" err="1" smtClean="0"/>
              <a:t>ничный</a:t>
            </a:r>
            <a:r>
              <a:rPr lang="ru-RU" sz="2000" dirty="0" smtClean="0"/>
              <a:t> </a:t>
            </a:r>
            <a:r>
              <a:rPr lang="ru-RU" sz="2000" dirty="0"/>
              <a:t>стол украшают зеленью и фруктами и овощами. В этот день можно обливать друзей водой. Тогда урожай будет </a:t>
            </a:r>
            <a:r>
              <a:rPr lang="ru-RU" sz="2000" dirty="0" smtClean="0"/>
              <a:t>хорош…м</a:t>
            </a:r>
            <a:r>
              <a:rPr lang="ru-RU" sz="2000" dirty="0"/>
              <a:t>. Артисты </a:t>
            </a:r>
            <a:r>
              <a:rPr lang="ru-RU" sz="2000" dirty="0" smtClean="0"/>
              <a:t>раду…т </a:t>
            </a:r>
            <a:r>
              <a:rPr lang="ru-RU" sz="2000" dirty="0"/>
              <a:t>всех песнями и танцами.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8900" y="878021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7900" y="2384425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7147" y="1169471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0900" y="116947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5792" y="2404269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ю</a:t>
            </a:r>
          </a:p>
        </p:txBody>
      </p:sp>
    </p:spTree>
    <p:extLst>
      <p:ext uri="{BB962C8B-B14F-4D97-AF65-F5344CB8AC3E}">
        <p14:creationId xmlns:p14="http://schemas.microsoft.com/office/powerpoint/2010/main" val="3025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Праздничное блюдо   СУМАЛЯК</a:t>
            </a:r>
            <a:endParaRPr lang="ru-RU" dirty="0"/>
          </a:p>
        </p:txBody>
      </p:sp>
      <p:pic>
        <p:nvPicPr>
          <p:cNvPr id="9218" name="Picture 2" descr="Чем же так полезен сумаляк? | Правда Востока Портал | Яндекс Дзе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2" y="871537"/>
            <a:ext cx="242151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сумаляк | Food, Desserts, Chocol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941" y="871537"/>
            <a:ext cx="240574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56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07777"/>
          </a:xfrm>
        </p:spPr>
        <p:txBody>
          <a:bodyPr/>
          <a:lstStyle/>
          <a:p>
            <a:pPr algn="ctr"/>
            <a:endParaRPr lang="ru-RU" sz="2000" dirty="0"/>
          </a:p>
        </p:txBody>
      </p:sp>
      <p:pic>
        <p:nvPicPr>
          <p:cNvPr id="3" name="Picture 4" descr="Поздравление Навру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444" y="708025"/>
            <a:ext cx="215160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0544" y="708025"/>
            <a:ext cx="28829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602C00"/>
                </a:solidFill>
                <a:latin typeface="Arial" panose="020B0604020202020204" pitchFamily="34" charset="0"/>
              </a:rPr>
              <a:t>Сумаляк</a:t>
            </a:r>
            <a:r>
              <a:rPr lang="ru-RU" dirty="0">
                <a:solidFill>
                  <a:srgbClr val="602C00"/>
                </a:solidFill>
                <a:latin typeface="Arial" panose="020B0604020202020204" pitchFamily="34" charset="0"/>
              </a:rPr>
              <a:t> - весеннее лакомство </a:t>
            </a:r>
            <a:r>
              <a:rPr lang="ru-RU" b="1" dirty="0" err="1">
                <a:solidFill>
                  <a:srgbClr val="602C00"/>
                </a:solidFill>
                <a:latin typeface="Arial" panose="020B0604020202020204" pitchFamily="34" charset="0"/>
              </a:rPr>
              <a:t>Навруза</a:t>
            </a:r>
            <a:r>
              <a:rPr lang="ru-RU" dirty="0">
                <a:solidFill>
                  <a:srgbClr val="602C00"/>
                </a:solidFill>
                <a:latin typeface="Arial" panose="020B0604020202020204" pitchFamily="34" charset="0"/>
              </a:rPr>
              <a:t>, вкусное и полезное блюдо, которое восстанавливает силы и дарит бодрость,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78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31825"/>
            <a:ext cx="5325348" cy="2492990"/>
          </a:xfrm>
        </p:spPr>
        <p:txBody>
          <a:bodyPr/>
          <a:lstStyle/>
          <a:p>
            <a:r>
              <a:rPr lang="ru-RU" sz="1600" dirty="0" smtClean="0"/>
              <a:t>   </a:t>
            </a:r>
            <a:r>
              <a:rPr lang="ru-RU" sz="1800" dirty="0" smtClean="0"/>
              <a:t>В </a:t>
            </a:r>
            <a:r>
              <a:rPr lang="ru-RU" sz="1800" dirty="0"/>
              <a:t>наши дни сохранился обычай раздавать соседям и знакомым </a:t>
            </a:r>
            <a:r>
              <a:rPr lang="ru-RU" sz="1800" dirty="0" err="1"/>
              <a:t>сумаляк</a:t>
            </a:r>
            <a:r>
              <a:rPr lang="ru-RU" sz="1800" dirty="0"/>
              <a:t> сразу после его </a:t>
            </a:r>
            <a:r>
              <a:rPr lang="ru-RU" sz="1800" dirty="0" smtClean="0"/>
              <a:t>приготовления. Говорят, </a:t>
            </a:r>
            <a:r>
              <a:rPr lang="ru-RU" sz="1800" dirty="0"/>
              <a:t>что если </a:t>
            </a:r>
            <a:r>
              <a:rPr lang="ru-RU" sz="1800" dirty="0" smtClean="0"/>
              <a:t>попробовать</a:t>
            </a:r>
            <a:r>
              <a:rPr lang="ru-RU" sz="1800" dirty="0"/>
              <a:t> </a:t>
            </a:r>
            <a:r>
              <a:rPr lang="ru-RU" sz="1800" dirty="0" err="1"/>
              <a:t>сумаляк</a:t>
            </a:r>
            <a:r>
              <a:rPr lang="ru-RU" sz="1800" dirty="0"/>
              <a:t> из семи котлов, </a:t>
            </a:r>
            <a:r>
              <a:rPr lang="ru-RU" sz="1800" dirty="0" smtClean="0"/>
              <a:t>будешь счастливым. </a:t>
            </a:r>
            <a:r>
              <a:rPr lang="ru-RU" sz="1800" dirty="0"/>
              <a:t>Л</a:t>
            </a:r>
            <a:r>
              <a:rPr lang="ru-RU" sz="1800" dirty="0" smtClean="0"/>
              <a:t>юди </a:t>
            </a:r>
            <a:r>
              <a:rPr lang="ru-RU" sz="1800" dirty="0"/>
              <a:t>продолжают, как и прежде, охотно делиться с ближним тем, что у них есть - делиться счастьем жить, видеть своих близких, радоваться новой весне и </a:t>
            </a:r>
            <a:r>
              <a:rPr lang="ru-RU" sz="1800" dirty="0" err="1"/>
              <a:t>Наврузу</a:t>
            </a:r>
            <a:r>
              <a:rPr lang="ru-RU" sz="1800" dirty="0"/>
              <a:t> (Новому дню).</a:t>
            </a:r>
          </a:p>
        </p:txBody>
      </p:sp>
    </p:spTree>
    <p:extLst>
      <p:ext uri="{BB962C8B-B14F-4D97-AF65-F5344CB8AC3E}">
        <p14:creationId xmlns:p14="http://schemas.microsoft.com/office/powerpoint/2010/main" val="123424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6"/>
            <a:ext cx="5410200" cy="2462213"/>
          </a:xfrm>
        </p:spPr>
        <p:txBody>
          <a:bodyPr/>
          <a:lstStyle/>
          <a:p>
            <a:r>
              <a:rPr lang="ru-RU" sz="1600" dirty="0" smtClean="0"/>
              <a:t>   Праздник </a:t>
            </a:r>
            <a:r>
              <a:rPr lang="ru-RU" sz="1600" dirty="0" err="1"/>
              <a:t>Навруз</a:t>
            </a:r>
            <a:r>
              <a:rPr lang="ru-RU" sz="1600" dirty="0"/>
              <a:t> в Узбекистане </a:t>
            </a:r>
            <a:r>
              <a:rPr lang="ru-RU" sz="1600" dirty="0" smtClean="0"/>
              <a:t>очень </a:t>
            </a:r>
            <a:r>
              <a:rPr lang="ru-RU" sz="1600" dirty="0"/>
              <a:t>крепко связан с новыми </a:t>
            </a:r>
            <a:r>
              <a:rPr lang="ru-RU" sz="1600" dirty="0" smtClean="0"/>
              <a:t>надеждами. </a:t>
            </a:r>
            <a:r>
              <a:rPr lang="ru-RU" sz="1600" dirty="0"/>
              <a:t>Поэтому в этот день принято прощать даже злейшим своим врагам, не ссориться, помогать слабым и нуждающимся. </a:t>
            </a:r>
            <a:endParaRPr lang="ru-RU" sz="1600" dirty="0" smtClean="0"/>
          </a:p>
          <a:p>
            <a:r>
              <a:rPr lang="ru-RU" sz="1600" dirty="0"/>
              <a:t> </a:t>
            </a:r>
            <a:r>
              <a:rPr lang="ru-RU" sz="1600" dirty="0" smtClean="0"/>
              <a:t>  За  две недели до праздника делают </a:t>
            </a:r>
            <a:r>
              <a:rPr lang="ru-RU" sz="1600" dirty="0" err="1" smtClean="0"/>
              <a:t>хашар</a:t>
            </a:r>
            <a:r>
              <a:rPr lang="ru-RU" sz="1600" dirty="0" smtClean="0"/>
              <a:t>: на всех улицах города чистят арыки, сажают и белят деревья. Все </a:t>
            </a:r>
            <a:r>
              <a:rPr lang="ru-RU" sz="1600" dirty="0"/>
              <a:t>это </a:t>
            </a:r>
            <a:r>
              <a:rPr lang="ru-RU" sz="1600" dirty="0" smtClean="0"/>
              <a:t>принесёт </a:t>
            </a:r>
            <a:r>
              <a:rPr lang="ru-RU" sz="1600" dirty="0"/>
              <a:t>удачу в дом – верят люди. </a:t>
            </a:r>
            <a:endParaRPr lang="ru-RU" sz="1600" dirty="0" smtClean="0"/>
          </a:p>
          <a:p>
            <a:r>
              <a:rPr lang="ru-RU" sz="1600" dirty="0"/>
              <a:t> </a:t>
            </a:r>
            <a:r>
              <a:rPr lang="ru-RU" sz="1600" dirty="0" smtClean="0"/>
              <a:t>  Добрая традиция - угощать</a:t>
            </a:r>
            <a:r>
              <a:rPr lang="ru-RU" sz="1600" dirty="0"/>
              <a:t>. В этот день хозяйки жарят особые пирожки с зеленью</a:t>
            </a:r>
            <a:r>
              <a:rPr lang="ru-RU" sz="1600" dirty="0" smtClean="0"/>
              <a:t>, </a:t>
            </a:r>
            <a:r>
              <a:rPr lang="ru-RU" sz="1600" dirty="0" err="1" smtClean="0"/>
              <a:t>кук</a:t>
            </a:r>
            <a:r>
              <a:rPr lang="ru-RU" sz="1600" dirty="0" smtClean="0"/>
              <a:t> </a:t>
            </a:r>
            <a:r>
              <a:rPr lang="ru-RU" sz="1600" dirty="0" err="1" smtClean="0"/>
              <a:t>самсу</a:t>
            </a:r>
            <a:r>
              <a:rPr lang="ru-RU" sz="1600" dirty="0" smtClean="0"/>
              <a:t>, </a:t>
            </a:r>
            <a:r>
              <a:rPr lang="ru-RU" sz="1600" dirty="0"/>
              <a:t>готовят </a:t>
            </a:r>
            <a:r>
              <a:rPr lang="ru-RU" sz="1600" dirty="0" err="1" smtClean="0"/>
              <a:t>нишалду</a:t>
            </a:r>
            <a:r>
              <a:rPr lang="ru-RU" sz="1600" dirty="0" smtClean="0"/>
              <a:t>, </a:t>
            </a:r>
            <a:r>
              <a:rPr lang="ru-RU" sz="1600" dirty="0" err="1" smtClean="0"/>
              <a:t>халим</a:t>
            </a:r>
            <a:r>
              <a:rPr lang="ru-RU" sz="1600" dirty="0" smtClean="0"/>
              <a:t>, в казанах готовят вкусный праздничный </a:t>
            </a:r>
            <a:r>
              <a:rPr lang="ru-RU" sz="1600" dirty="0"/>
              <a:t>плов… </a:t>
            </a:r>
            <a:r>
              <a:rPr lang="ru-RU" sz="1600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7798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Сегодня на уроке мы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784225"/>
            <a:ext cx="5249148" cy="2233613"/>
          </a:xfrm>
        </p:spPr>
        <p:txBody>
          <a:bodyPr/>
          <a:lstStyle/>
          <a:p>
            <a:pPr algn="l"/>
            <a:r>
              <a:rPr lang="ru-RU" sz="2000" dirty="0" smtClean="0"/>
              <a:t>Повторим профессии.</a:t>
            </a:r>
          </a:p>
          <a:p>
            <a:pPr algn="l"/>
            <a:r>
              <a:rPr lang="ru-RU" sz="2000" dirty="0" smtClean="0"/>
              <a:t>Научимся спрашивать и отвечать на вопросы о профессиях родных.</a:t>
            </a:r>
          </a:p>
          <a:p>
            <a:pPr algn="l"/>
            <a:r>
              <a:rPr lang="ru-RU" sz="2000" dirty="0" smtClean="0"/>
              <a:t>Отгадаем загадки о профессиях.</a:t>
            </a:r>
          </a:p>
          <a:p>
            <a:pPr algn="l"/>
            <a:r>
              <a:rPr lang="ru-RU" sz="2000" dirty="0" smtClean="0"/>
              <a:t>Поговорим о празднике </a:t>
            </a:r>
            <a:r>
              <a:rPr lang="ru-RU" sz="2000" dirty="0" err="1" smtClean="0"/>
              <a:t>Навруз</a:t>
            </a:r>
            <a:r>
              <a:rPr lang="ru-RU" sz="2000" dirty="0" smtClean="0"/>
              <a:t> и традициях этого праздника . </a:t>
            </a:r>
          </a:p>
          <a:p>
            <a:pPr algn="l"/>
            <a:endParaRPr lang="ru-RU" sz="2000" dirty="0" smtClean="0"/>
          </a:p>
          <a:p>
            <a:pPr algn="l"/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0385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860425"/>
            <a:ext cx="2514600" cy="2031325"/>
          </a:xfrm>
        </p:spPr>
        <p:txBody>
          <a:bodyPr/>
          <a:lstStyle/>
          <a:p>
            <a:r>
              <a:rPr lang="ru-RU" dirty="0" err="1"/>
              <a:t>Навруз</a:t>
            </a:r>
            <a:r>
              <a:rPr lang="ru-RU" dirty="0"/>
              <a:t>- весенний Новый год,</a:t>
            </a:r>
            <a:br>
              <a:rPr lang="ru-RU" dirty="0"/>
            </a:br>
            <a:r>
              <a:rPr lang="ru-RU" dirty="0"/>
              <a:t>День равноденствия, тепла.</a:t>
            </a:r>
            <a:br>
              <a:rPr lang="ru-RU" dirty="0"/>
            </a:br>
            <a:r>
              <a:rPr lang="ru-RU" dirty="0"/>
              <a:t>С собой он радость всем </a:t>
            </a:r>
            <a:r>
              <a:rPr lang="ru-RU" dirty="0" smtClean="0"/>
              <a:t>несёт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Весна на землю к нам пришла.</a:t>
            </a:r>
            <a:br>
              <a:rPr lang="ru-RU" dirty="0"/>
            </a:br>
            <a:r>
              <a:rPr lang="ru-RU" dirty="0"/>
              <a:t>Традиционный </a:t>
            </a:r>
            <a:r>
              <a:rPr lang="ru-RU" dirty="0" err="1"/>
              <a:t>сумаляк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Украсит праздничный ваш стол.</a:t>
            </a:r>
            <a:br>
              <a:rPr lang="ru-RU" dirty="0"/>
            </a:br>
            <a:r>
              <a:rPr lang="ru-RU" dirty="0"/>
              <a:t>Добра всем вам! Да будет так!</a:t>
            </a:r>
            <a:br>
              <a:rPr lang="ru-RU" dirty="0"/>
            </a:br>
            <a:r>
              <a:rPr lang="ru-RU" dirty="0"/>
              <a:t>Ведь в гости к нам </a:t>
            </a:r>
            <a:r>
              <a:rPr lang="ru-RU" dirty="0" err="1"/>
              <a:t>Навруз</a:t>
            </a:r>
            <a:r>
              <a:rPr lang="ru-RU" dirty="0"/>
              <a:t> пришел.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290" name="Picture 2" descr="Опрос: Как молодежь Узбекистана отмечает Навруз и отмечает ли вообще? -  xabar.u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899" y="860425"/>
            <a:ext cx="2702325" cy="180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6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76999"/>
          </a:xfrm>
        </p:spPr>
        <p:txBody>
          <a:bodyPr/>
          <a:lstStyle/>
          <a:p>
            <a:r>
              <a:rPr lang="ru-RU" sz="1800" dirty="0" smtClean="0"/>
              <a:t>Задание для самостоятельного выполнения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09483" y="788407"/>
            <a:ext cx="2364375" cy="1846659"/>
          </a:xfrm>
        </p:spPr>
        <p:txBody>
          <a:bodyPr/>
          <a:lstStyle/>
          <a:p>
            <a:pPr algn="ctr"/>
            <a:r>
              <a:rPr lang="ru-RU" sz="2000" dirty="0" smtClean="0"/>
              <a:t>Сделайте красивую открытку на праздник </a:t>
            </a:r>
            <a:r>
              <a:rPr lang="ru-RU" sz="2000" dirty="0" err="1" smtClean="0"/>
              <a:t>Навруз</a:t>
            </a:r>
            <a:r>
              <a:rPr lang="ru-RU" sz="2000" dirty="0" smtClean="0"/>
              <a:t> и напишите праздничное поздравление.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71839" y="2686261"/>
            <a:ext cx="5334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800" dirty="0"/>
          </a:p>
        </p:txBody>
      </p:sp>
      <p:pic>
        <p:nvPicPr>
          <p:cNvPr id="10242" name="Picture 2" descr="Красивые картинки С Праздником весны Навруз 2020 (21 фото) 🔥 Прикольные  картинки и юм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197" y="686607"/>
            <a:ext cx="2752725" cy="210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65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900" y="102424"/>
            <a:ext cx="4868147" cy="315471"/>
          </a:xfrm>
        </p:spPr>
        <p:txBody>
          <a:bodyPr/>
          <a:lstStyle/>
          <a:p>
            <a:r>
              <a:rPr lang="ru-RU" dirty="0" smtClean="0"/>
              <a:t>Проверим упражнение 7 (стр.129)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486400" cy="2492990"/>
          </a:xfrm>
        </p:spPr>
        <p:txBody>
          <a:bodyPr/>
          <a:lstStyle/>
          <a:p>
            <a:r>
              <a:rPr lang="ru-RU" sz="1800" dirty="0" smtClean="0"/>
              <a:t>   Когда </a:t>
            </a:r>
            <a:r>
              <a:rPr lang="ru-RU" sz="1800" dirty="0"/>
              <a:t>мне было </a:t>
            </a:r>
            <a:r>
              <a:rPr lang="ru-RU" sz="1800" dirty="0" smtClean="0"/>
              <a:t>пять </a:t>
            </a:r>
            <a:r>
              <a:rPr lang="ru-RU" sz="1800" dirty="0"/>
              <a:t>лет, я мечтал стать </a:t>
            </a:r>
            <a:r>
              <a:rPr lang="ru-RU" sz="1800" dirty="0" smtClean="0"/>
              <a:t>лётчик</a:t>
            </a:r>
            <a:r>
              <a:rPr lang="ru-RU" sz="1800" dirty="0" smtClean="0">
                <a:solidFill>
                  <a:srgbClr val="FF0000"/>
                </a:solidFill>
              </a:rPr>
              <a:t>ом</a:t>
            </a:r>
            <a:r>
              <a:rPr lang="ru-RU" sz="1800" dirty="0" smtClean="0"/>
              <a:t>. </a:t>
            </a:r>
            <a:r>
              <a:rPr lang="ru-RU" sz="1800" dirty="0"/>
              <a:t>Мне хотелось управлять </a:t>
            </a:r>
            <a:r>
              <a:rPr lang="ru-RU" sz="1800" dirty="0" smtClean="0"/>
              <a:t>больш</a:t>
            </a:r>
            <a:r>
              <a:rPr lang="ru-RU" sz="1800" dirty="0" smtClean="0">
                <a:solidFill>
                  <a:srgbClr val="FF0000"/>
                </a:solidFill>
              </a:rPr>
              <a:t>им</a:t>
            </a:r>
            <a:r>
              <a:rPr lang="ru-RU" sz="1800" dirty="0" smtClean="0"/>
              <a:t> самолёт</a:t>
            </a:r>
            <a:r>
              <a:rPr lang="ru-RU" sz="1800" dirty="0" smtClean="0">
                <a:solidFill>
                  <a:srgbClr val="FF0000"/>
                </a:solidFill>
              </a:rPr>
              <a:t>ом</a:t>
            </a:r>
            <a:r>
              <a:rPr lang="ru-RU" sz="1800" dirty="0" smtClean="0"/>
              <a:t>. </a:t>
            </a:r>
            <a:r>
              <a:rPr lang="ru-RU" sz="1800" dirty="0"/>
              <a:t>Потом я посмотрел фильм «Капитан Немо» и захотел стать </a:t>
            </a:r>
            <a:r>
              <a:rPr lang="ru-RU" sz="1800" dirty="0" smtClean="0"/>
              <a:t>отважн</a:t>
            </a:r>
            <a:r>
              <a:rPr lang="ru-RU" sz="1800" dirty="0" smtClean="0">
                <a:solidFill>
                  <a:srgbClr val="FF0000"/>
                </a:solidFill>
              </a:rPr>
              <a:t>ым</a:t>
            </a:r>
            <a:r>
              <a:rPr lang="ru-RU" sz="1800" dirty="0" smtClean="0"/>
              <a:t> моряк</a:t>
            </a:r>
            <a:r>
              <a:rPr lang="ru-RU" sz="1800" dirty="0" smtClean="0">
                <a:solidFill>
                  <a:srgbClr val="FF0000"/>
                </a:solidFill>
              </a:rPr>
              <a:t>ом</a:t>
            </a:r>
            <a:r>
              <a:rPr lang="ru-RU" sz="1800" dirty="0" smtClean="0"/>
              <a:t>. </a:t>
            </a:r>
            <a:r>
              <a:rPr lang="ru-RU" sz="1800" dirty="0"/>
              <a:t>Мама советует мне стать </a:t>
            </a:r>
            <a:r>
              <a:rPr lang="ru-RU" sz="1800" dirty="0" smtClean="0"/>
              <a:t>детск</a:t>
            </a:r>
            <a:r>
              <a:rPr lang="ru-RU" sz="1800" dirty="0" smtClean="0">
                <a:solidFill>
                  <a:srgbClr val="FF0000"/>
                </a:solidFill>
              </a:rPr>
              <a:t>им</a:t>
            </a:r>
            <a:r>
              <a:rPr lang="ru-RU" sz="1800" dirty="0" smtClean="0"/>
              <a:t> врач</a:t>
            </a:r>
            <a:r>
              <a:rPr lang="ru-RU" sz="1800" dirty="0" smtClean="0">
                <a:solidFill>
                  <a:srgbClr val="FF0000"/>
                </a:solidFill>
              </a:rPr>
              <a:t>ом</a:t>
            </a:r>
            <a:r>
              <a:rPr lang="ru-RU" sz="1800" dirty="0" smtClean="0"/>
              <a:t>. </a:t>
            </a:r>
            <a:r>
              <a:rPr lang="ru-RU" sz="1800" dirty="0"/>
              <a:t>Папа хочет, чтобы я был </a:t>
            </a:r>
            <a:r>
              <a:rPr lang="ru-RU" sz="1800" dirty="0" smtClean="0"/>
              <a:t>опытн</a:t>
            </a:r>
            <a:r>
              <a:rPr lang="ru-RU" sz="1800" dirty="0" smtClean="0">
                <a:solidFill>
                  <a:srgbClr val="FF0000"/>
                </a:solidFill>
              </a:rPr>
              <a:t>ым</a:t>
            </a:r>
            <a:r>
              <a:rPr lang="ru-RU" sz="1800" dirty="0" smtClean="0"/>
              <a:t> инженер</a:t>
            </a:r>
            <a:r>
              <a:rPr lang="ru-RU" sz="1800" dirty="0" smtClean="0">
                <a:solidFill>
                  <a:srgbClr val="FF0000"/>
                </a:solidFill>
              </a:rPr>
              <a:t>ом</a:t>
            </a:r>
            <a:r>
              <a:rPr lang="ru-RU" sz="1800" dirty="0" smtClean="0"/>
              <a:t>. </a:t>
            </a:r>
            <a:r>
              <a:rPr lang="ru-RU" sz="1800" dirty="0"/>
              <a:t>А я </a:t>
            </a:r>
            <a:r>
              <a:rPr lang="ru-RU" sz="1800" dirty="0" smtClean="0"/>
              <a:t>больше </a:t>
            </a:r>
            <a:r>
              <a:rPr lang="ru-RU" sz="1800" dirty="0"/>
              <a:t>всего люблю футбол. Я хочу быть </a:t>
            </a:r>
            <a:r>
              <a:rPr lang="ru-RU" sz="1800" dirty="0" smtClean="0"/>
              <a:t>знаменит</a:t>
            </a:r>
            <a:r>
              <a:rPr lang="ru-RU" sz="1800" dirty="0" smtClean="0">
                <a:solidFill>
                  <a:srgbClr val="FF0000"/>
                </a:solidFill>
              </a:rPr>
              <a:t>ым</a:t>
            </a:r>
            <a:r>
              <a:rPr lang="ru-RU" sz="1800" dirty="0" smtClean="0"/>
              <a:t> футболист</a:t>
            </a:r>
            <a:r>
              <a:rPr lang="ru-RU" sz="1800" dirty="0" smtClean="0">
                <a:solidFill>
                  <a:srgbClr val="FF0000"/>
                </a:solidFill>
              </a:rPr>
              <a:t>ом</a:t>
            </a:r>
            <a:r>
              <a:rPr lang="ru-RU" sz="1800" dirty="0" smtClean="0"/>
              <a:t>.</a:t>
            </a:r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6871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174625"/>
            <a:ext cx="5011895" cy="315471"/>
          </a:xfrm>
        </p:spPr>
        <p:txBody>
          <a:bodyPr/>
          <a:lstStyle/>
          <a:p>
            <a:r>
              <a:rPr lang="ru-RU" dirty="0" smtClean="0"/>
              <a:t>Кто кем работает?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7974" y="2297554"/>
            <a:ext cx="2574925" cy="830997"/>
          </a:xfrm>
        </p:spPr>
        <p:txBody>
          <a:bodyPr/>
          <a:lstStyle/>
          <a:p>
            <a:r>
              <a:rPr lang="ru-RU" sz="1800" dirty="0"/>
              <a:t>— Моя мама — </a:t>
            </a:r>
            <a:r>
              <a:rPr lang="ru-RU" sz="1800" dirty="0" smtClean="0"/>
              <a:t>учитель. </a:t>
            </a:r>
            <a:r>
              <a:rPr lang="ru-RU" sz="1800" dirty="0"/>
              <a:t>Она работает </a:t>
            </a:r>
            <a:r>
              <a:rPr lang="ru-RU" sz="1800" dirty="0" smtClean="0"/>
              <a:t>в школе. 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59100" y="2297554"/>
            <a:ext cx="28829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Мой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папа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врач.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 работает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больнице.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Педиатр | Доступно о серьёзн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Педиатр | Доступно о серьёзн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Помощник кроссвордиста - быстрый подбор сл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634059"/>
            <a:ext cx="20510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айт учителя русского языка и литератур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3" r="3977" b="-1327"/>
          <a:stretch/>
        </p:blipFill>
        <p:spPr bwMode="auto">
          <a:xfrm>
            <a:off x="533398" y="623535"/>
            <a:ext cx="2124075" cy="171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10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174625"/>
            <a:ext cx="5011895" cy="315471"/>
          </a:xfrm>
        </p:spPr>
        <p:txBody>
          <a:bodyPr/>
          <a:lstStyle/>
          <a:p>
            <a:r>
              <a:rPr lang="ru-RU" dirty="0" smtClean="0"/>
              <a:t>Кто кем работает?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7974" y="2297554"/>
            <a:ext cx="2803526" cy="1107996"/>
          </a:xfrm>
        </p:spPr>
        <p:txBody>
          <a:bodyPr/>
          <a:lstStyle/>
          <a:p>
            <a:r>
              <a:rPr lang="ru-RU" sz="1800" dirty="0"/>
              <a:t>— Моя </a:t>
            </a:r>
            <a:r>
              <a:rPr lang="ru-RU" sz="1800" dirty="0" smtClean="0"/>
              <a:t>бабушка — воспитатель. </a:t>
            </a:r>
            <a:r>
              <a:rPr lang="ru-RU" sz="1800" dirty="0"/>
              <a:t>Она работает </a:t>
            </a:r>
            <a:r>
              <a:rPr lang="ru-RU" sz="1800" dirty="0" smtClean="0"/>
              <a:t>в детском саду. 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63900" y="2297554"/>
            <a:ext cx="243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Мой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дедушка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повар.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 работает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кафе.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Педиатр | Доступно о серьёзн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Педиатр | Доступно о серьёзн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Что должен и чего не должен делать воспитатель младшей группы в детском  саду? | Большая семья | Яндекс Дзе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" y="683067"/>
            <a:ext cx="2194128" cy="154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рофессия повар для детей картинки - подбор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683067"/>
            <a:ext cx="1524000" cy="169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68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174625"/>
            <a:ext cx="5011895" cy="315471"/>
          </a:xfrm>
        </p:spPr>
        <p:txBody>
          <a:bodyPr/>
          <a:lstStyle/>
          <a:p>
            <a:r>
              <a:rPr lang="ru-RU" dirty="0" smtClean="0"/>
              <a:t>Кто кем работает?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7974" y="2297554"/>
            <a:ext cx="2803526" cy="553998"/>
          </a:xfrm>
        </p:spPr>
        <p:txBody>
          <a:bodyPr/>
          <a:lstStyle/>
          <a:p>
            <a:r>
              <a:rPr lang="ru-RU" sz="1800" dirty="0"/>
              <a:t>— Моя </a:t>
            </a:r>
            <a:r>
              <a:rPr lang="ru-RU" sz="1800" dirty="0" smtClean="0"/>
              <a:t>тётя бухгалтер —. </a:t>
            </a:r>
            <a:r>
              <a:rPr lang="ru-RU" sz="1800" dirty="0"/>
              <a:t>Она работает </a:t>
            </a:r>
            <a:r>
              <a:rPr lang="ru-RU" sz="1800" dirty="0" smtClean="0"/>
              <a:t>в банке . 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63900" y="2297554"/>
            <a:ext cx="243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Мой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дядя — лётчик. Он водит самолёты 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Педиатр | Доступно о серьёзн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Педиатр | Доступно о серьёзн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Курсы бухгалтерского и налогового учета 1с в Москве – учебный центр МГУТ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708025"/>
            <a:ext cx="2112221" cy="141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Узбекистон хаво йуллари» проведет Дни открытых дверей для будущих пилот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698813"/>
            <a:ext cx="2259232" cy="150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36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Отгадайте загадки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20700" y="2232025"/>
            <a:ext cx="1858022" cy="923330"/>
          </a:xfrm>
        </p:spPr>
        <p:txBody>
          <a:bodyPr/>
          <a:lstStyle/>
          <a:p>
            <a:r>
              <a:rPr lang="ru-RU" dirty="0"/>
              <a:t>На посту своем стоит,</a:t>
            </a:r>
            <a:br>
              <a:rPr lang="ru-RU" dirty="0"/>
            </a:br>
            <a:r>
              <a:rPr lang="ru-RU" dirty="0"/>
              <a:t>За порядком он следит.</a:t>
            </a:r>
            <a:br>
              <a:rPr lang="ru-RU" dirty="0"/>
            </a:br>
            <a:r>
              <a:rPr lang="ru-RU" dirty="0"/>
              <a:t>Строгий смелый офицер.</a:t>
            </a:r>
            <a:br>
              <a:rPr lang="ru-RU" dirty="0"/>
            </a:br>
            <a:r>
              <a:rPr lang="ru-RU" dirty="0"/>
              <a:t>Кто он?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(</a:t>
            </a:r>
            <a:r>
              <a:rPr lang="ru-RU" dirty="0"/>
              <a:t>Милиционер)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59100" y="2079625"/>
            <a:ext cx="2438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767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Мастерица на все руки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767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 сошьет пиджак и брюки.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767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закройщик, не ткачиха.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767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она, скажи? </a:t>
            </a:r>
            <a:endParaRPr lang="ru-RU" sz="1200" dirty="0" smtClean="0">
              <a:solidFill>
                <a:srgbClr val="7672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767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rgbClr val="767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(</a:t>
            </a:r>
            <a:r>
              <a:rPr lang="ru-RU" sz="1200" dirty="0">
                <a:solidFill>
                  <a:srgbClr val="767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Портниха)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Стихи про Милиционера для детей и их родителей. Читать стихи про Милиционера 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2" y="631825"/>
            <a:ext cx="1896348" cy="151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Портниха, женщина, изобразительное искусство, шитье, молодой, иллюстрация,  машина, вектор, поп. Портниха, женщина, | Can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60" b="5434"/>
          <a:stretch/>
        </p:blipFill>
        <p:spPr bwMode="auto">
          <a:xfrm>
            <a:off x="3340100" y="677349"/>
            <a:ext cx="1524000" cy="140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48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Отгадайте загадки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4246" y="2076782"/>
            <a:ext cx="2286000" cy="841043"/>
          </a:xfrm>
        </p:spPr>
        <p:txBody>
          <a:bodyPr/>
          <a:lstStyle/>
          <a:p>
            <a:r>
              <a:rPr lang="ru-RU" sz="1400" dirty="0"/>
              <a:t>Вот на краешке с опаской</a:t>
            </a:r>
            <a:br>
              <a:rPr lang="ru-RU" sz="1400" dirty="0"/>
            </a:br>
            <a:r>
              <a:rPr lang="ru-RU" sz="1400" dirty="0"/>
              <a:t>Он железо красит краской,</a:t>
            </a:r>
            <a:br>
              <a:rPr lang="ru-RU" sz="1400" dirty="0"/>
            </a:br>
            <a:r>
              <a:rPr lang="ru-RU" sz="1400" dirty="0"/>
              <a:t>У него в руке ведро,</a:t>
            </a:r>
            <a:br>
              <a:rPr lang="ru-RU" sz="1400" dirty="0"/>
            </a:br>
            <a:r>
              <a:rPr lang="ru-RU" sz="1400" dirty="0"/>
              <a:t>Сам раскрашен он пестро</a:t>
            </a:r>
            <a:r>
              <a:rPr lang="ru-RU" dirty="0" smtClean="0"/>
              <a:t>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</a:t>
            </a:r>
            <a:r>
              <a:rPr lang="ru-RU" sz="1400" dirty="0" smtClean="0"/>
              <a:t>(маляр)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90825" y="2003425"/>
            <a:ext cx="2971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76725B"/>
                </a:solidFill>
                <a:latin typeface="Trebuchet MS" panose="020B0603020202020204" pitchFamily="34" charset="0"/>
              </a:rPr>
              <a:t>Мастер он весьма хороший,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76725B"/>
                </a:solidFill>
                <a:latin typeface="Trebuchet MS" panose="020B0603020202020204" pitchFamily="34" charset="0"/>
              </a:rPr>
              <a:t>Сделал шкаф нам для прихожей.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76725B"/>
                </a:solidFill>
                <a:latin typeface="Trebuchet MS" panose="020B0603020202020204" pitchFamily="34" charset="0"/>
              </a:rPr>
              <a:t>Он не плотник, не маляр.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76725B"/>
                </a:solidFill>
                <a:latin typeface="Trebuchet MS" panose="020B0603020202020204" pitchFamily="34" charset="0"/>
              </a:rPr>
              <a:t>Мебель делает... </a:t>
            </a:r>
            <a:endParaRPr lang="ru-RU" sz="1400" dirty="0" smtClean="0">
              <a:solidFill>
                <a:srgbClr val="76725B"/>
              </a:solidFill>
              <a:latin typeface="Trebuchet MS" panose="020B0603020202020204" pitchFamily="34" charset="0"/>
            </a:endParaRPr>
          </a:p>
          <a:p>
            <a:r>
              <a:rPr lang="ru-RU" sz="1400" dirty="0">
                <a:solidFill>
                  <a:srgbClr val="76725B"/>
                </a:solidFill>
                <a:latin typeface="Trebuchet MS" panose="020B0603020202020204" pitchFamily="34" charset="0"/>
              </a:rPr>
              <a:t> </a:t>
            </a:r>
            <a:r>
              <a:rPr lang="ru-RU" sz="1400" dirty="0" smtClean="0">
                <a:solidFill>
                  <a:srgbClr val="76725B"/>
                </a:solidFill>
                <a:latin typeface="Trebuchet MS" panose="020B0603020202020204" pitchFamily="34" charset="0"/>
              </a:rPr>
              <a:t>                                 (</a:t>
            </a:r>
            <a:r>
              <a:rPr lang="ru-RU" sz="1400" dirty="0">
                <a:solidFill>
                  <a:srgbClr val="76725B"/>
                </a:solidFill>
                <a:latin typeface="Trebuchet MS" panose="020B0603020202020204" pitchFamily="34" charset="0"/>
              </a:rPr>
              <a:t>столяр)</a:t>
            </a:r>
            <a:endParaRPr lang="ru-RU" sz="1400" dirty="0"/>
          </a:p>
        </p:txBody>
      </p:sp>
      <p:pic>
        <p:nvPicPr>
          <p:cNvPr id="5" name="Picture 2" descr="Рассказ Маляр с золотой медалью читать онлайн полностью, Евгений Пермя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27" y="593393"/>
            <a:ext cx="1344164" cy="156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Столяр | Алёна Валерьевна Боро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40100" y="663576"/>
            <a:ext cx="1342601" cy="142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16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Отгадайте загадки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68300" y="1964246"/>
            <a:ext cx="2133600" cy="1077218"/>
          </a:xfrm>
        </p:spPr>
        <p:txBody>
          <a:bodyPr/>
          <a:lstStyle/>
          <a:p>
            <a:r>
              <a:rPr lang="ru-RU" sz="1400" dirty="0"/>
              <a:t>Он не летчик, не пилот,</a:t>
            </a:r>
            <a:br>
              <a:rPr lang="ru-RU" sz="1400" dirty="0"/>
            </a:br>
            <a:r>
              <a:rPr lang="ru-RU" sz="1400" dirty="0"/>
              <a:t>Он ведет не самолет,</a:t>
            </a:r>
            <a:br>
              <a:rPr lang="ru-RU" sz="1400" dirty="0"/>
            </a:br>
            <a:r>
              <a:rPr lang="ru-RU" sz="1400" dirty="0"/>
              <a:t>А огромную ракету,</a:t>
            </a:r>
            <a:br>
              <a:rPr lang="ru-RU" sz="1400" dirty="0"/>
            </a:br>
            <a:r>
              <a:rPr lang="ru-RU" sz="1400" dirty="0"/>
              <a:t>Дети, кто, скажите, это</a:t>
            </a:r>
            <a:r>
              <a:rPr lang="ru-RU" sz="1400" dirty="0" smtClean="0"/>
              <a:t>? 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63900" y="1936465"/>
            <a:ext cx="2362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767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Мама делает прически,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767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Подстригает челки.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767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Фены, ножницы, расчески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767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нее на полке.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Изображения Парикмахер | Бесплатные векторы, стоковые фото и PS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55625"/>
            <a:ext cx="1676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52630" y="2765425"/>
            <a:ext cx="124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(Космонавт)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80116" y="2736684"/>
            <a:ext cx="1384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7672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(Парикмахер)</a:t>
            </a:r>
            <a:endParaRPr lang="ru-RU" sz="1400" dirty="0"/>
          </a:p>
        </p:txBody>
      </p:sp>
      <p:pic>
        <p:nvPicPr>
          <p:cNvPr id="13" name="Picture 4" descr="Пин на доске 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73" y="652931"/>
            <a:ext cx="751913" cy="135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60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8944</TotalTime>
  <Words>474</Words>
  <Application>Microsoft Office PowerPoint</Application>
  <PresentationFormat>Произвольный</PresentationFormat>
  <Paragraphs>82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Trebuchet MS</vt:lpstr>
      <vt:lpstr>Office Theme</vt:lpstr>
      <vt:lpstr> Русский язык</vt:lpstr>
      <vt:lpstr>Сегодня на уроке мы </vt:lpstr>
      <vt:lpstr>Проверим упражнение 7 (стр.129)</vt:lpstr>
      <vt:lpstr>Кто кем работает?</vt:lpstr>
      <vt:lpstr>Кто кем работает?</vt:lpstr>
      <vt:lpstr>Кто кем работает?</vt:lpstr>
      <vt:lpstr>Отгадайте загадки</vt:lpstr>
      <vt:lpstr>Отгадайте загадки</vt:lpstr>
      <vt:lpstr>Отгадайте загадки</vt:lpstr>
      <vt:lpstr>МАМИНЫ ПРОФЕССИИ</vt:lpstr>
      <vt:lpstr>МАМИНЫ ПРОФЕССИИ</vt:lpstr>
      <vt:lpstr>МАМИНЫ ПРОФЕССИИ</vt:lpstr>
      <vt:lpstr>Презентация PowerPoint</vt:lpstr>
      <vt:lpstr>Навруз</vt:lpstr>
      <vt:lpstr>Навруз </vt:lpstr>
      <vt:lpstr>Праздничное блюдо   СУМАЛЯК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cp:lastModifiedBy>Пользователь</cp:lastModifiedBy>
  <cp:revision>346</cp:revision>
  <dcterms:created xsi:type="dcterms:W3CDTF">2020-04-13T08:06:06Z</dcterms:created>
  <dcterms:modified xsi:type="dcterms:W3CDTF">2021-01-16T07:40:52Z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