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66" r:id="rId2"/>
    <p:sldId id="265" r:id="rId3"/>
    <p:sldId id="554" r:id="rId4"/>
    <p:sldId id="537" r:id="rId5"/>
    <p:sldId id="562" r:id="rId6"/>
    <p:sldId id="563" r:id="rId7"/>
    <p:sldId id="541" r:id="rId8"/>
    <p:sldId id="582" r:id="rId9"/>
    <p:sldId id="513" r:id="rId10"/>
    <p:sldId id="567" r:id="rId11"/>
    <p:sldId id="568" r:id="rId12"/>
    <p:sldId id="566" r:id="rId13"/>
    <p:sldId id="583" r:id="rId14"/>
    <p:sldId id="565" r:id="rId15"/>
    <p:sldId id="584" r:id="rId16"/>
    <p:sldId id="569" r:id="rId17"/>
    <p:sldId id="555" r:id="rId18"/>
    <p:sldId id="498" r:id="rId1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149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5383" y="1086343"/>
            <a:ext cx="3298117" cy="2168535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Весенний праздник </a:t>
            </a:r>
            <a:r>
              <a:rPr lang="ru-RU" sz="20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Навруз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algn="ctr"/>
            <a:endParaRPr lang="ru-RU" sz="2000" b="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Как охарактеризовать орудие действия?</a:t>
            </a:r>
          </a:p>
          <a:p>
            <a:pPr algn="ctr"/>
            <a:endParaRPr lang="ru-RU" sz="2000" b="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" name="Picture 4" descr="Поздравление Навруз"/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505" y="1125166"/>
            <a:ext cx="1779210" cy="160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215991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- Что ещё надо сделать?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Надо вымыть рис.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Какой водой надо мыть рис?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Рис надо тщательно вымыть чистой свежей водой.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Каким ножом можно резать мясо?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Мясо можно резать новым стальным ножом.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Чем накрыть казан?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Большой синей крышкой.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36933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Прочитайте диалог. Почему вы сами любите </a:t>
            </a:r>
            <a:r>
              <a:rPr lang="ru-RU" b="1" dirty="0" err="1">
                <a:solidFill>
                  <a:schemeClr val="tx1"/>
                </a:solidFill>
              </a:rPr>
              <a:t>Навруз</a:t>
            </a:r>
            <a:r>
              <a:rPr lang="ru-RU" b="1" dirty="0">
                <a:solidFill>
                  <a:schemeClr val="tx1"/>
                </a:solidFill>
              </a:rPr>
              <a:t>? Придумайте свои варианты </a:t>
            </a:r>
            <a:r>
              <a:rPr lang="ru-RU" b="1" dirty="0" smtClean="0">
                <a:solidFill>
                  <a:schemeClr val="tx1"/>
                </a:solidFill>
              </a:rPr>
              <a:t>диалогов.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9699" y="1018619"/>
            <a:ext cx="54864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Почему ты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любишь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можно любоваться первыми весенними цветами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 увлекаешься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цветами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Да, я очень люблю цветы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Слова для справок: угощать, вкусный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сумаляк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узбекская кулинария;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украшать школу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весенние цветы.</a:t>
            </a:r>
          </a:p>
        </p:txBody>
      </p:sp>
    </p:spTree>
    <p:extLst>
      <p:ext uri="{BB962C8B-B14F-4D97-AF65-F5344CB8AC3E}">
        <p14:creationId xmlns:p14="http://schemas.microsoft.com/office/powerpoint/2010/main" val="254570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2" y="555625"/>
            <a:ext cx="5486400" cy="36933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Прочитайте рассказ Анвара, добавив нужные окончания слов. </a:t>
            </a:r>
            <a:r>
              <a:rPr lang="ru-RU" b="1" dirty="0" smtClean="0">
                <a:solidFill>
                  <a:schemeClr val="tx1"/>
                </a:solidFill>
              </a:rPr>
              <a:t>Запишите </a:t>
            </a:r>
            <a:r>
              <a:rPr lang="ru-RU" b="1" dirty="0">
                <a:solidFill>
                  <a:schemeClr val="tx1"/>
                </a:solidFill>
              </a:rPr>
              <a:t>в тетрадь. Расскажите, как вы готовитесь к </a:t>
            </a:r>
            <a:r>
              <a:rPr lang="ru-RU" b="1" dirty="0" err="1">
                <a:solidFill>
                  <a:schemeClr val="tx1"/>
                </a:solidFill>
              </a:rPr>
              <a:t>Наврузу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812" y="1025381"/>
            <a:ext cx="56149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Мы любим проводить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Сурхандарье. Мы работаем в саду и во дворе.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красит скамейку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син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... краской. Я копаю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железн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... лопатой землю.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подметает двор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больш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метлой. Маленькая Малика радует нас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весёл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... песней.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Саида угощает нас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вкусн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... пловом,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зелён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самсой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горяч...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лепёшкой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Дедушка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Карим гордится так... помощниками.</a:t>
            </a:r>
          </a:p>
        </p:txBody>
      </p:sp>
    </p:spTree>
    <p:extLst>
      <p:ext uri="{BB962C8B-B14F-4D97-AF65-F5344CB8AC3E}">
        <p14:creationId xmlns:p14="http://schemas.microsoft.com/office/powerpoint/2010/main" val="402031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2" y="555625"/>
            <a:ext cx="5486400" cy="36933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Прочитайте рассказ Анвара, добавив нужные окончания слов. </a:t>
            </a:r>
            <a:r>
              <a:rPr lang="ru-RU" b="1" dirty="0" smtClean="0">
                <a:solidFill>
                  <a:schemeClr val="tx1"/>
                </a:solidFill>
              </a:rPr>
              <a:t>Запишите </a:t>
            </a:r>
            <a:r>
              <a:rPr lang="ru-RU" b="1" dirty="0">
                <a:solidFill>
                  <a:schemeClr val="tx1"/>
                </a:solidFill>
              </a:rPr>
              <a:t>в тетрадь. Расскажите, как вы готовитесь к </a:t>
            </a:r>
            <a:r>
              <a:rPr lang="ru-RU" b="1" dirty="0" err="1">
                <a:solidFill>
                  <a:schemeClr val="tx1"/>
                </a:solidFill>
              </a:rPr>
              <a:t>Наврузу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812" y="1025381"/>
            <a:ext cx="56149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Мы любим проводить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Сурхандарье. Мы работаем в саду и во дворе.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красит скамейку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краской. Я копаю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железн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лопатой землю.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подметает двор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метлой. Маленькая Малика радует нас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весёл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песней.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Саида угощает нас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вкусн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пловом,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зелён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самсой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горяч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лепёшкой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Дедушка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Карим гордится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помощниками.</a:t>
            </a:r>
          </a:p>
        </p:txBody>
      </p:sp>
    </p:spTree>
    <p:extLst>
      <p:ext uri="{BB962C8B-B14F-4D97-AF65-F5344CB8AC3E}">
        <p14:creationId xmlns:p14="http://schemas.microsoft.com/office/powerpoint/2010/main" val="355911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860425"/>
            <a:ext cx="52768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5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31825"/>
            <a:ext cx="5029200" cy="167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43" y="593724"/>
            <a:ext cx="5399913" cy="2057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8300" y="86042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" y="86042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1850" y="86042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0294" y="849312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55725" y="86042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7472" y="1165224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6800" y="1165224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1828" y="1154111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91866" y="1154111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63650" y="145891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51706" y="1442482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82357" y="145891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7900" y="147002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3978" y="145891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84274" y="1437758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23871" y="172350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6181" y="1719259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79238" y="1708146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322140" y="168568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06436" y="167108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70244" y="1672747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14771" y="1972508"/>
            <a:ext cx="180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  у   м  а   л  я   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31072" y="2255518"/>
            <a:ext cx="118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 и   м  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8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0" y="735186"/>
            <a:ext cx="2364375" cy="1231106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7,8  на стр.125.</a:t>
            </a:r>
          </a:p>
          <a:p>
            <a:pPr algn="ctr"/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471839" y="2686261"/>
            <a:ext cx="533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  <p:pic>
        <p:nvPicPr>
          <p:cNvPr id="3074" name="Picture 2" descr="Весенний праздник Навруз (Новруз) - история, традиции и символи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9194"/>
            <a:ext cx="2508250" cy="187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6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С ПРАЗДНИКОМ НАВРУЗ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87883"/>
            <a:ext cx="2508250" cy="20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оздравление Навруз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891010"/>
            <a:ext cx="2151603" cy="195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1" y="555625"/>
            <a:ext cx="3680060" cy="2462213"/>
          </a:xfrm>
        </p:spPr>
        <p:txBody>
          <a:bodyPr/>
          <a:lstStyle/>
          <a:p>
            <a:pPr algn="l"/>
            <a:r>
              <a:rPr lang="ru-RU" sz="2000" dirty="0" smtClean="0"/>
              <a:t>Поговорим о замечательном весеннем празднике </a:t>
            </a:r>
            <a:r>
              <a:rPr lang="ru-RU" sz="2000" dirty="0" err="1" smtClean="0"/>
              <a:t>Навруз</a:t>
            </a:r>
            <a:r>
              <a:rPr lang="ru-RU" sz="2000" dirty="0" smtClean="0"/>
              <a:t>.</a:t>
            </a:r>
          </a:p>
          <a:p>
            <a:pPr algn="l"/>
            <a:r>
              <a:rPr lang="ru-RU" sz="2000" dirty="0" smtClean="0"/>
              <a:t>Повторим окончания существительных в Творительном падеже.</a:t>
            </a:r>
          </a:p>
          <a:p>
            <a:pPr algn="l"/>
            <a:r>
              <a:rPr lang="ru-RU" sz="2000" dirty="0" smtClean="0"/>
              <a:t>Узнаем окончания прилагательных в творительном падеже.</a:t>
            </a:r>
          </a:p>
        </p:txBody>
      </p:sp>
      <p:pic>
        <p:nvPicPr>
          <p:cNvPr id="4" name="Picture 4" descr="Как отмечают Наурыз в разных страна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19" y="1165225"/>
            <a:ext cx="2076528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/>
              <a:t>Интервью Анвара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569660"/>
          </a:xfrm>
        </p:spPr>
        <p:txBody>
          <a:bodyPr/>
          <a:lstStyle/>
          <a:p>
            <a:r>
              <a:rPr lang="ru-RU" sz="1800" dirty="0"/>
              <a:t>— Каким блюдом </a:t>
            </a:r>
            <a:r>
              <a:rPr lang="ru-RU" sz="1800" dirty="0" smtClean="0"/>
              <a:t>угощают </a:t>
            </a:r>
            <a:r>
              <a:rPr lang="ru-RU" sz="1800" dirty="0"/>
              <a:t>весной в Узбекистане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Весной угощают вкусным </a:t>
            </a:r>
            <a:r>
              <a:rPr lang="ru-RU" sz="1800" dirty="0" err="1"/>
              <a:t>сумаляком</a:t>
            </a:r>
            <a:r>
              <a:rPr lang="ru-RU" sz="1800" dirty="0"/>
              <a:t>.</a:t>
            </a:r>
          </a:p>
          <a:p>
            <a:endParaRPr lang="ru-RU" dirty="0"/>
          </a:p>
        </p:txBody>
      </p:sp>
      <p:pic>
        <p:nvPicPr>
          <p:cNvPr id="6" name="Picture 2" descr="С ПРАЗДНИКОМ НАВРУЗ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87883"/>
            <a:ext cx="2508250" cy="20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Навру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6" y="787883"/>
            <a:ext cx="2593103" cy="206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26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5011895" cy="315471"/>
          </a:xfrm>
        </p:spPr>
        <p:txBody>
          <a:bodyPr/>
          <a:lstStyle/>
          <a:p>
            <a:r>
              <a:rPr lang="ru-RU" dirty="0" smtClean="0"/>
              <a:t>Интервью </a:t>
            </a:r>
            <a:r>
              <a:rPr lang="ru-RU" dirty="0"/>
              <a:t>А</a:t>
            </a:r>
            <a:r>
              <a:rPr lang="ru-RU" dirty="0" smtClean="0"/>
              <a:t>нвара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326" y="784225"/>
            <a:ext cx="2353547" cy="2215991"/>
          </a:xfrm>
        </p:spPr>
        <p:txBody>
          <a:bodyPr/>
          <a:lstStyle/>
          <a:p>
            <a:r>
              <a:rPr lang="ru-RU" sz="1800" dirty="0"/>
              <a:t>— Чем занимается Сара </a:t>
            </a:r>
            <a:r>
              <a:rPr lang="ru-RU" sz="1800" dirty="0" err="1"/>
              <a:t>Ибрахимова</a:t>
            </a:r>
            <a:r>
              <a:rPr lang="ru-RU" sz="1800" dirty="0"/>
              <a:t> из Нукуса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Она занимается национальной глиняной игрушкой.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631825"/>
            <a:ext cx="2667000" cy="209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/>
              <a:t>Интервью Анвара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0752" y="744409"/>
            <a:ext cx="28829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 Какими деревьями украсят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наш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город?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— Наш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город украсят фруктовыми деревьями.</a:t>
            </a:r>
          </a:p>
        </p:txBody>
      </p:sp>
      <p:pic>
        <p:nvPicPr>
          <p:cNvPr id="2050" name="Picture 2" descr="Бухарцев сплотила общая цель - Новости Узбекистана сегодня: nuz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825"/>
            <a:ext cx="22098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Ташкент примерит «Зеленый пояс» | Вести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652" y="600151"/>
            <a:ext cx="2457449" cy="239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4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46331"/>
          </a:xfrm>
        </p:spPr>
        <p:txBody>
          <a:bodyPr/>
          <a:lstStyle/>
          <a:p>
            <a:pPr algn="ctr"/>
            <a:r>
              <a:rPr lang="ru-RU" sz="1400" dirty="0"/>
              <a:t>Окончания прилагательных и местоимений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 творительном </a:t>
            </a:r>
            <a:r>
              <a:rPr lang="ru-RU" sz="1400" dirty="0"/>
              <a:t>падеже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748755"/>
            <a:ext cx="5562600" cy="19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2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486400" cy="2708434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Анвар хочет нарисовать картину «</a:t>
            </a:r>
            <a:r>
              <a:rPr lang="ru-RU" sz="1800" dirty="0" smtClean="0">
                <a:solidFill>
                  <a:schemeClr val="tx1"/>
                </a:solidFill>
              </a:rPr>
              <a:t>Пришёл </a:t>
            </a:r>
            <a:r>
              <a:rPr lang="ru-RU" sz="1800" dirty="0" err="1">
                <a:solidFill>
                  <a:schemeClr val="tx1"/>
                </a:solidFill>
              </a:rPr>
              <a:t>Навруз</a:t>
            </a:r>
            <a:r>
              <a:rPr lang="ru-RU" sz="1800" dirty="0">
                <a:solidFill>
                  <a:schemeClr val="tx1"/>
                </a:solidFill>
              </a:rPr>
              <a:t>». Какой краской нужно рисовать небо, траву, цветы, деревья, солнце, дорогу? Каким цветом нужно рисовать одуванчик, подснежник, тюльпан</a:t>
            </a:r>
            <a:r>
              <a:rPr lang="ru-RU" sz="1800" dirty="0" smtClean="0">
                <a:solidFill>
                  <a:schemeClr val="tx1"/>
                </a:solidFill>
              </a:rPr>
              <a:t>?</a:t>
            </a:r>
          </a:p>
          <a:p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Небо голубое, трава зелёная, цветы жёлтые, деревья розовые, солнце оранжевое, дорога серая.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65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486400" cy="2154436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Анвар хочет нарисовать картину «</a:t>
            </a:r>
            <a:r>
              <a:rPr lang="ru-RU" sz="1800" dirty="0" smtClean="0">
                <a:solidFill>
                  <a:schemeClr val="tx1"/>
                </a:solidFill>
              </a:rPr>
              <a:t>Пришёл </a:t>
            </a:r>
            <a:r>
              <a:rPr lang="ru-RU" sz="1800" dirty="0" err="1">
                <a:solidFill>
                  <a:schemeClr val="tx1"/>
                </a:solidFill>
              </a:rPr>
              <a:t>Навруз</a:t>
            </a:r>
            <a:r>
              <a:rPr lang="ru-RU" sz="1800" dirty="0">
                <a:solidFill>
                  <a:schemeClr val="tx1"/>
                </a:solidFill>
              </a:rPr>
              <a:t>». </a:t>
            </a:r>
            <a:r>
              <a:rPr lang="ru-RU" sz="1800" dirty="0" smtClean="0">
                <a:solidFill>
                  <a:schemeClr val="tx1"/>
                </a:solidFill>
              </a:rPr>
              <a:t>Голубой краской он нарисует </a:t>
            </a:r>
            <a:r>
              <a:rPr lang="ru-RU" sz="1800" dirty="0">
                <a:solidFill>
                  <a:schemeClr val="tx1"/>
                </a:solidFill>
              </a:rPr>
              <a:t>небо, </a:t>
            </a:r>
            <a:r>
              <a:rPr lang="ru-RU" sz="1800" dirty="0" smtClean="0">
                <a:solidFill>
                  <a:schemeClr val="tx1"/>
                </a:solidFill>
              </a:rPr>
              <a:t>зелёной каской </a:t>
            </a:r>
            <a:r>
              <a:rPr lang="ru-RU" sz="1800" dirty="0" err="1" smtClean="0">
                <a:solidFill>
                  <a:schemeClr val="tx1"/>
                </a:solidFill>
              </a:rPr>
              <a:t>траву,жёлтой</a:t>
            </a:r>
            <a:r>
              <a:rPr lang="ru-RU" sz="1800" dirty="0" smtClean="0">
                <a:solidFill>
                  <a:schemeClr val="tx1"/>
                </a:solidFill>
              </a:rPr>
              <a:t> - </a:t>
            </a:r>
            <a:r>
              <a:rPr lang="ru-RU" sz="1800" dirty="0">
                <a:solidFill>
                  <a:schemeClr val="tx1"/>
                </a:solidFill>
              </a:rPr>
              <a:t>цветы, </a:t>
            </a:r>
            <a:r>
              <a:rPr lang="ru-RU" sz="1800" dirty="0" smtClean="0">
                <a:solidFill>
                  <a:schemeClr val="tx1"/>
                </a:solidFill>
              </a:rPr>
              <a:t> розовой-деревья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smtClean="0">
                <a:solidFill>
                  <a:schemeClr val="tx1"/>
                </a:solidFill>
              </a:rPr>
              <a:t>оранжевой - солнце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smtClean="0">
                <a:solidFill>
                  <a:schemeClr val="tx1"/>
                </a:solidFill>
              </a:rPr>
              <a:t>серой – дорогу.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Одуванчик</a:t>
            </a:r>
            <a:r>
              <a:rPr lang="ru-RU" sz="1800" dirty="0">
                <a:solidFill>
                  <a:schemeClr val="tx1"/>
                </a:solidFill>
              </a:rPr>
              <a:t> нужно </a:t>
            </a:r>
            <a:r>
              <a:rPr lang="ru-RU" sz="1800" dirty="0" smtClean="0">
                <a:solidFill>
                  <a:schemeClr val="tx1"/>
                </a:solidFill>
              </a:rPr>
              <a:t>рисовать жёлтым цветом, подснежник - голубым, тюльпан – красным цветом.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6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400657"/>
          </a:xfrm>
        </p:spPr>
        <p:txBody>
          <a:bodyPr/>
          <a:lstStyle/>
          <a:p>
            <a:r>
              <a:rPr lang="ru-RU" sz="1600" b="1" dirty="0">
                <a:solidFill>
                  <a:schemeClr val="tx1"/>
                </a:solidFill>
              </a:rPr>
              <a:t> Прочитайте диалог. Как вы можете помочь своим родным или друзьям? Придумайте свои варианты диалогов по опорным словам. </a:t>
            </a:r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— </a:t>
            </a:r>
            <a:r>
              <a:rPr lang="ru-RU" sz="1800" dirty="0">
                <a:solidFill>
                  <a:schemeClr val="tx1"/>
                </a:solidFill>
              </a:rPr>
              <a:t>Малика, я помогу тебе готовить плов. 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— </a:t>
            </a:r>
            <a:r>
              <a:rPr lang="ru-RU" sz="1800" dirty="0">
                <a:solidFill>
                  <a:schemeClr val="tx1"/>
                </a:solidFill>
              </a:rPr>
              <a:t>Я буду очень рада, Анвар! Мне надо чистить морковку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— А каким ножом надо чистить морковку</a:t>
            </a:r>
            <a:r>
              <a:rPr lang="ru-RU" sz="1800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— Маленьким острым ножом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— </a:t>
            </a:r>
            <a:r>
              <a:rPr lang="ru-RU" sz="1800" dirty="0" smtClean="0">
                <a:solidFill>
                  <a:schemeClr val="tx1"/>
                </a:solidFill>
              </a:rPr>
              <a:t>Хорошо</a:t>
            </a:r>
            <a:r>
              <a:rPr lang="ru-RU" sz="1800" dirty="0">
                <a:solidFill>
                  <a:schemeClr val="tx1"/>
                </a:solidFill>
              </a:rPr>
              <a:t>, я так и буду делать. </a:t>
            </a:r>
            <a:endParaRPr lang="ru-RU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9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5761</TotalTime>
  <Words>607</Words>
  <Application>Microsoft Office PowerPoint</Application>
  <PresentationFormat>Произвольный</PresentationFormat>
  <Paragraphs>83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 Русский язык</vt:lpstr>
      <vt:lpstr>Сегодня на уроке мы </vt:lpstr>
      <vt:lpstr>Интервью Анвара</vt:lpstr>
      <vt:lpstr>Интервью Анвара</vt:lpstr>
      <vt:lpstr>Интервью Анвара</vt:lpstr>
      <vt:lpstr>Окончания прилагательных и местоимений  в творительном падеже </vt:lpstr>
      <vt:lpstr>Упражнение 1</vt:lpstr>
      <vt:lpstr>Упражнение 1</vt:lpstr>
      <vt:lpstr>Упражнение 2</vt:lpstr>
      <vt:lpstr>Упражнение 2</vt:lpstr>
      <vt:lpstr>Упражнение 3</vt:lpstr>
      <vt:lpstr>Упражнение 4</vt:lpstr>
      <vt:lpstr>Упражнение 4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287</cp:revision>
  <dcterms:created xsi:type="dcterms:W3CDTF">2020-04-13T08:06:06Z</dcterms:created>
  <dcterms:modified xsi:type="dcterms:W3CDTF">2020-12-15T11:19:33Z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