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74" r:id="rId5"/>
    <p:sldId id="266" r:id="rId6"/>
    <p:sldId id="279" r:id="rId7"/>
    <p:sldId id="263" r:id="rId8"/>
    <p:sldId id="284" r:id="rId9"/>
    <p:sldId id="280" r:id="rId10"/>
    <p:sldId id="270" r:id="rId11"/>
    <p:sldId id="281" r:id="rId12"/>
    <p:sldId id="282" r:id="rId13"/>
    <p:sldId id="283" r:id="rId14"/>
    <p:sldId id="288" r:id="rId15"/>
    <p:sldId id="285" r:id="rId16"/>
    <p:sldId id="269" r:id="rId17"/>
    <p:sldId id="286" r:id="rId18"/>
    <p:sldId id="261" r:id="rId19"/>
    <p:sldId id="262" r:id="rId20"/>
    <p:sldId id="287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09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79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243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68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761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243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010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824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08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12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21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3092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621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511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73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67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03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1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3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26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39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73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B063F-A4BF-4312-8FBE-993D5DC7E615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6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8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70021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500" y="1943101"/>
            <a:ext cx="10929938" cy="4646386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de-DE" sz="25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STUNDE:</a:t>
            </a:r>
          </a:p>
          <a:p>
            <a:r>
              <a:rPr lang="de-DE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„Ich will helfen“</a:t>
            </a:r>
          </a:p>
          <a:p>
            <a:endParaRPr lang="de-DE" sz="6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85195" y="242889"/>
            <a:ext cx="2489092" cy="123757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5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e-DE" sz="5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</a:t>
            </a:r>
            <a:endParaRPr lang="ru-RU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537" y="4089400"/>
            <a:ext cx="1728788" cy="2371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42888"/>
            <a:ext cx="1794329" cy="123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6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84387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machen Übung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67" y="1202904"/>
            <a:ext cx="11260540" cy="5498147"/>
          </a:xfrm>
          <a:prstGeom prst="rect">
            <a:avLst/>
          </a:prstGeom>
        </p:spPr>
      </p:pic>
      <p:cxnSp>
        <p:nvCxnSpPr>
          <p:cNvPr id="16" name="Прямая соединительная линия 15"/>
          <p:cNvCxnSpPr/>
          <p:nvPr/>
        </p:nvCxnSpPr>
        <p:spPr>
          <a:xfrm flipH="1">
            <a:off x="1132764" y="2402006"/>
            <a:ext cx="1596788" cy="8409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790932" y="2402006"/>
            <a:ext cx="1596788" cy="8409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8805081" y="2581523"/>
            <a:ext cx="1596788" cy="8409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2117678" y="1023387"/>
            <a:ext cx="1717343" cy="11464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5966346" y="1301560"/>
            <a:ext cx="1596788" cy="8409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9603475" y="1144996"/>
            <a:ext cx="1596788" cy="8409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729552" y="3475157"/>
            <a:ext cx="1569493" cy="110108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7110484" y="3588921"/>
            <a:ext cx="1666162" cy="73741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18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84387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machen Übung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3" y="996287"/>
            <a:ext cx="11081981" cy="5718411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H="1">
            <a:off x="9521589" y="2145140"/>
            <a:ext cx="1596788" cy="8409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5113361" y="996287"/>
            <a:ext cx="1596788" cy="8409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8527575" y="996192"/>
            <a:ext cx="1596788" cy="8409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2026692" y="946577"/>
            <a:ext cx="1596788" cy="8409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6710149" y="2299115"/>
            <a:ext cx="1817426" cy="99212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923500" y="2210764"/>
            <a:ext cx="1596788" cy="8409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3649638" y="2188445"/>
            <a:ext cx="1596788" cy="8409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042846" y="3449621"/>
            <a:ext cx="1596788" cy="8409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865195" y="3434993"/>
            <a:ext cx="1596788" cy="8409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8527575" y="3368933"/>
            <a:ext cx="1596788" cy="8409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15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" y="1"/>
            <a:ext cx="12192000" cy="728206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859809"/>
            <a:ext cx="11530013" cy="5755304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helfen</a:t>
            </a:r>
            <a:r>
              <a:rPr lang="ru-RU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endParaRPr lang="en-US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 Kochen</a:t>
            </a:r>
          </a:p>
          <a:p>
            <a:pPr algn="l"/>
            <a:r>
              <a:rPr lang="de-DE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elfen bei                 </a:t>
            </a: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Arbeit</a:t>
            </a:r>
          </a:p>
          <a:p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Hausaufgaben</a:t>
            </a:r>
            <a:endParaRPr lang="de-DE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elfen (Dat) + bei (Dat)</a:t>
            </a:r>
          </a:p>
          <a:p>
            <a:pPr algn="l"/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 Tochter hilft der Mutter bei der Hausarbeit.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146363"/>
              </p:ext>
            </p:extLst>
          </p:nvPr>
        </p:nvGraphicFramePr>
        <p:xfrm>
          <a:off x="916130" y="1568606"/>
          <a:ext cx="10112992" cy="1645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28248">
                  <a:extLst>
                    <a:ext uri="{9D8B030D-6E8A-4147-A177-3AD203B41FA5}">
                      <a16:colId xmlns:a16="http://schemas.microsoft.com/office/drawing/2014/main" val="3672552444"/>
                    </a:ext>
                  </a:extLst>
                </a:gridCol>
                <a:gridCol w="2528248">
                  <a:extLst>
                    <a:ext uri="{9D8B030D-6E8A-4147-A177-3AD203B41FA5}">
                      <a16:colId xmlns:a16="http://schemas.microsoft.com/office/drawing/2014/main" val="1514310974"/>
                    </a:ext>
                  </a:extLst>
                </a:gridCol>
                <a:gridCol w="2528248">
                  <a:extLst>
                    <a:ext uri="{9D8B030D-6E8A-4147-A177-3AD203B41FA5}">
                      <a16:colId xmlns:a16="http://schemas.microsoft.com/office/drawing/2014/main" val="916128492"/>
                    </a:ext>
                  </a:extLst>
                </a:gridCol>
                <a:gridCol w="2528248">
                  <a:extLst>
                    <a:ext uri="{9D8B030D-6E8A-4147-A177-3AD203B41FA5}">
                      <a16:colId xmlns:a16="http://schemas.microsoft.com/office/drawing/2014/main" val="2499915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helfe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helfen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105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hilfst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ihr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helft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981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er,sie,es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hilft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sie,Sie</a:t>
                      </a:r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helfen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825054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2846231" y="3657600"/>
            <a:ext cx="1803042" cy="5537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846231" y="4241496"/>
            <a:ext cx="1803042" cy="5236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846231" y="4211392"/>
            <a:ext cx="1803042" cy="301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14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" y="1"/>
            <a:ext cx="12192000" cy="728206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859809"/>
            <a:ext cx="11530013" cy="5755304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helfen</a:t>
            </a:r>
            <a:r>
              <a:rPr lang="ru-RU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помогать</a:t>
            </a:r>
            <a:endParaRPr lang="en-US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 Kochen</a:t>
            </a:r>
          </a:p>
          <a:p>
            <a:pPr algn="l"/>
            <a:r>
              <a:rPr lang="de-DE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elfen bei              </a:t>
            </a:r>
            <a:r>
              <a:rPr lang="ru-RU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Arbeit</a:t>
            </a:r>
          </a:p>
          <a:p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Hausaufgaben</a:t>
            </a:r>
            <a:endParaRPr lang="de-DE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elfen (Dat) + bei (Dat)</a:t>
            </a:r>
          </a:p>
          <a:p>
            <a:pPr algn="l"/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 Tochter hilft der Mutter bei der Hausarbeit.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146363"/>
              </p:ext>
            </p:extLst>
          </p:nvPr>
        </p:nvGraphicFramePr>
        <p:xfrm>
          <a:off x="916130" y="1568606"/>
          <a:ext cx="10112992" cy="1645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28248">
                  <a:extLst>
                    <a:ext uri="{9D8B030D-6E8A-4147-A177-3AD203B41FA5}">
                      <a16:colId xmlns:a16="http://schemas.microsoft.com/office/drawing/2014/main" val="3672552444"/>
                    </a:ext>
                  </a:extLst>
                </a:gridCol>
                <a:gridCol w="2528248">
                  <a:extLst>
                    <a:ext uri="{9D8B030D-6E8A-4147-A177-3AD203B41FA5}">
                      <a16:colId xmlns:a16="http://schemas.microsoft.com/office/drawing/2014/main" val="1514310974"/>
                    </a:ext>
                  </a:extLst>
                </a:gridCol>
                <a:gridCol w="2528248">
                  <a:extLst>
                    <a:ext uri="{9D8B030D-6E8A-4147-A177-3AD203B41FA5}">
                      <a16:colId xmlns:a16="http://schemas.microsoft.com/office/drawing/2014/main" val="916128492"/>
                    </a:ext>
                  </a:extLst>
                </a:gridCol>
                <a:gridCol w="2528248">
                  <a:extLst>
                    <a:ext uri="{9D8B030D-6E8A-4147-A177-3AD203B41FA5}">
                      <a16:colId xmlns:a16="http://schemas.microsoft.com/office/drawing/2014/main" val="2499915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helfe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helfen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105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hilfst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ihr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helft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981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er,sie,es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hilft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sie,Sie</a:t>
                      </a:r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helfen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825054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2846231" y="3657600"/>
            <a:ext cx="1803042" cy="5537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846231" y="4241496"/>
            <a:ext cx="1803042" cy="5236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846231" y="4211392"/>
            <a:ext cx="1803042" cy="301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86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870631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machen Übung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1161143"/>
            <a:ext cx="11641114" cy="5225369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l"/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Ich helfe</a:t>
            </a:r>
            <a:r>
              <a:rPr lang="de-DE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de-DE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de-DE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ihren Eltern </a:t>
            </a:r>
          </a:p>
          <a:p>
            <a:pPr algn="l"/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Die Tochter hilft</a:t>
            </a:r>
            <a:r>
              <a:rPr lang="de-DE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...	</a:t>
            </a:r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de-DE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seiner Schwester        3. Der Junge hilft</a:t>
            </a:r>
            <a:r>
              <a:rPr lang="de-DE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...	 </a:t>
            </a:r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seinem</a:t>
            </a:r>
            <a:r>
              <a:rPr lang="de-DE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Vater </a:t>
            </a:r>
            <a:endParaRPr lang="de-DE" sz="4000" b="1" i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Das Mädchen</a:t>
            </a:r>
            <a:r>
              <a:rPr lang="de-DE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hilft	...	 </a:t>
            </a:r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meiner</a:t>
            </a:r>
            <a:r>
              <a:rPr lang="de-DE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Freundin </a:t>
            </a:r>
            <a:endParaRPr lang="de-DE" sz="4000" b="1" i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Die Kinder helfen</a:t>
            </a:r>
            <a:r>
              <a:rPr lang="de-DE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...	 </a:t>
            </a:r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de-DE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seinem	Bruder </a:t>
            </a:r>
            <a:endParaRPr lang="de-DE" sz="4000" b="1" i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Das Kind</a:t>
            </a:r>
            <a:r>
              <a:rPr lang="de-DE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hilft		...	 </a:t>
            </a:r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meiner</a:t>
            </a:r>
            <a:r>
              <a:rPr lang="de-DE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Mutter</a:t>
            </a:r>
          </a:p>
          <a:p>
            <a:pPr algn="l"/>
            <a:endParaRPr lang="de-DE" sz="4000" b="1" i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3835021" y="1310185"/>
            <a:ext cx="3848669" cy="30843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749421" y="2197291"/>
            <a:ext cx="2825086" cy="10820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17409" y="2624279"/>
            <a:ext cx="3057098" cy="97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065594" y="2088107"/>
            <a:ext cx="2508913" cy="11912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065594" y="1535374"/>
            <a:ext cx="2508913" cy="23535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517409" y="3832104"/>
            <a:ext cx="3057098" cy="7115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75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719665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Sprichwörter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81332"/>
              </p:ext>
            </p:extLst>
          </p:nvPr>
        </p:nvGraphicFramePr>
        <p:xfrm>
          <a:off x="515594" y="1126902"/>
          <a:ext cx="11160808" cy="2133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580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0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2149"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 bringt Brot, Faulenzen Hungersnot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</a:t>
                      </a:r>
                      <a:r>
                        <a:rPr lang="de-DE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ishtaha</a:t>
                      </a:r>
                      <a:r>
                        <a:rPr lang="de-DE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ochar</a:t>
                      </a:r>
                      <a:r>
                        <a:rPr lang="de-DE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dangasa</a:t>
                      </a:r>
                      <a:r>
                        <a:rPr lang="de-DE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32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ishdan</a:t>
                      </a:r>
                      <a:r>
                        <a:rPr lang="de-DE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32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qochar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 ist des </a:t>
                      </a:r>
                      <a:r>
                        <a:rPr lang="de-DE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Lebens Würze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Mehnatning</a:t>
                      </a:r>
                      <a:r>
                        <a:rPr lang="de-DE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tagi</a:t>
                      </a:r>
                      <a:r>
                        <a:rPr lang="de-DE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rohat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855" y="3603088"/>
            <a:ext cx="2830285" cy="233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2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719665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Sprichwörter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422386"/>
              </p:ext>
            </p:extLst>
          </p:nvPr>
        </p:nvGraphicFramePr>
        <p:xfrm>
          <a:off x="515594" y="1126902"/>
          <a:ext cx="11160808" cy="2133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580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0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2149"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 bringt Brot, Faulenzen Hungersnot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кормит, а лень портит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 ist des </a:t>
                      </a:r>
                      <a:r>
                        <a:rPr lang="de-DE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Lebens Würze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 хорошего труда нет плода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855" y="3603088"/>
            <a:ext cx="2830285" cy="233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870631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 für selbstständige Arbeit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1161143"/>
            <a:ext cx="11530013" cy="5225369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l"/>
            <a:r>
              <a:rPr lang="de-DE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Übung 1, Seite 116</a:t>
            </a:r>
          </a:p>
          <a:p>
            <a:pPr algn="l"/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Ergänzen Sie den Text!</a:t>
            </a:r>
            <a:endParaRPr lang="de-DE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884" y="1549241"/>
            <a:ext cx="3289109" cy="2224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915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42975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 der Stunde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01445" y="1233714"/>
            <a:ext cx="11120284" cy="5122840"/>
          </a:xfrm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de-DE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 Stunde ist zu Ende</a:t>
            </a:r>
          </a:p>
          <a:p>
            <a:r>
              <a:rPr lang="de-DE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Danke für Aufmerksamkeit!</a:t>
            </a:r>
          </a:p>
          <a:p>
            <a:r>
              <a:rPr lang="de-DE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Wiedersehen!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85" y="3795134"/>
            <a:ext cx="3381829" cy="21485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2654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-1"/>
            <a:ext cx="12192000" cy="798285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Kontrolle der </a:t>
            </a:r>
            <a:r>
              <a:rPr lang="de-DE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 für selbständige Arbeit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9824" y="824652"/>
            <a:ext cx="116866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dirty="0" err="1">
                <a:latin typeface="Arial" pitchFamily="34" charset="0"/>
                <a:cs typeface="Arial" pitchFamily="34" charset="0"/>
              </a:rPr>
              <a:t>Abror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uz-Latn-U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kommt</a:t>
            </a:r>
            <a:r>
              <a:rPr lang="uz-Latn-UZ" sz="3000" dirty="0" smtClean="0">
                <a:latin typeface="Arial" pitchFamily="34" charset="0"/>
                <a:cs typeface="Arial" pitchFamily="34" charset="0"/>
              </a:rPr>
              <a:t>  a</a:t>
            </a:r>
            <a:r>
              <a:rPr lang="de-DE" sz="3000" dirty="0" err="1" smtClean="0">
                <a:latin typeface="Arial" pitchFamily="34" charset="0"/>
                <a:cs typeface="Arial" pitchFamily="34" charset="0"/>
              </a:rPr>
              <a:t>us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der Schule nach Hause. Der Großvater </a:t>
            </a:r>
            <a:r>
              <a:rPr lang="uz-Latn-U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arbeitet</a:t>
            </a:r>
            <a:r>
              <a:rPr lang="uz-Latn-U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im 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Garten. Die Großmutter ist zu Hause. Der Vater und die 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Mutter</a:t>
            </a:r>
            <a:r>
              <a:rPr lang="uz-Latn-U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sind 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nicht 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da. Dann kommt Munira. Sie </a:t>
            </a:r>
            <a:r>
              <a:rPr lang="de-DE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geht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im Garten und </a:t>
            </a:r>
            <a:r>
              <a:rPr lang="uz-Latn-U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hilft</a:t>
            </a:r>
            <a:r>
              <a:rPr lang="uz-Latn-UZ" sz="3000" dirty="0" smtClean="0">
                <a:latin typeface="Arial" pitchFamily="34" charset="0"/>
                <a:cs typeface="Arial" pitchFamily="34" charset="0"/>
              </a:rPr>
              <a:t> d</a:t>
            </a:r>
            <a:r>
              <a:rPr lang="de-DE" sz="30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Großvater. Sie </a:t>
            </a:r>
            <a:r>
              <a:rPr lang="uz-Latn-U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pflanzt</a:t>
            </a:r>
            <a:r>
              <a:rPr lang="uz-Latn-U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zusammen 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mit dem Großvater Bäume. Bald kommen Muniras Geschwister nach Hause. </a:t>
            </a:r>
            <a:r>
              <a:rPr lang="de-DE" sz="3000" dirty="0" err="1">
                <a:latin typeface="Arial" pitchFamily="34" charset="0"/>
                <a:cs typeface="Arial" pitchFamily="34" charset="0"/>
              </a:rPr>
              <a:t>Asisa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sagt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den 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Brüdern: </a:t>
            </a:r>
            <a:r>
              <a:rPr lang="uz-Latn-U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de-DE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uz-Latn-U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lft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  dem 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Großvater und </a:t>
            </a:r>
            <a:r>
              <a:rPr lang="de-DE" sz="3000" dirty="0" err="1">
                <a:latin typeface="Arial" pitchFamily="34" charset="0"/>
                <a:cs typeface="Arial" pitchFamily="34" charset="0"/>
              </a:rPr>
              <a:t>Abror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hier 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im Garten. Und ich </a:t>
            </a:r>
            <a:r>
              <a:rPr lang="de-DE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gehe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ins 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Haus und </a:t>
            </a:r>
            <a:r>
              <a:rPr lang="de-DE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helfe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dort der Großmutter. Ich </a:t>
            </a:r>
            <a:r>
              <a:rPr lang="de-DE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räume</a:t>
            </a:r>
            <a:r>
              <a:rPr lang="uz-Latn-U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die 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Zimmer sauber und gehe dann ins Lebensmittelgeschäft. Komm, </a:t>
            </a:r>
            <a:r>
              <a:rPr lang="de-DE" sz="3000" dirty="0" err="1">
                <a:latin typeface="Arial" pitchFamily="34" charset="0"/>
                <a:cs typeface="Arial" pitchFamily="34" charset="0"/>
              </a:rPr>
              <a:t>Osoda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, du </a:t>
            </a:r>
            <a:r>
              <a:rPr lang="de-DE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hilfst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mir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. </a:t>
            </a:r>
            <a:endParaRPr lang="uz-Latn-UZ" sz="3000" dirty="0" smtClean="0">
              <a:latin typeface="Arial" pitchFamily="34" charset="0"/>
              <a:cs typeface="Arial" pitchFamily="34" charset="0"/>
            </a:endParaRPr>
          </a:p>
          <a:p>
            <a:endParaRPr lang="de-DE" sz="3000" dirty="0">
              <a:latin typeface="Arial" pitchFamily="34" charset="0"/>
              <a:cs typeface="Arial" pitchFamily="34" charset="0"/>
            </a:endParaRPr>
          </a:p>
          <a:p>
            <a:r>
              <a:rPr lang="de-DE" sz="3000" dirty="0">
                <a:latin typeface="Arial" pitchFamily="34" charset="0"/>
                <a:cs typeface="Arial" pitchFamily="34" charset="0"/>
              </a:rPr>
              <a:t>1. hilfst 2. arbeitet 3. pflanzt 4. gehe 5. kommt 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. helfe 7. ist 8. sind 9. hilft 10. 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helft 11</a:t>
            </a:r>
            <a:r>
              <a:rPr lang="de-DE" sz="3000" dirty="0">
                <a:latin typeface="Arial" pitchFamily="34" charset="0"/>
                <a:cs typeface="Arial" pitchFamily="34" charset="0"/>
              </a:rPr>
              <a:t>. geht 12. mache 13. sagt 14. räume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6851561" y="5541141"/>
            <a:ext cx="1429554" cy="4250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998931" y="5429481"/>
            <a:ext cx="1429554" cy="4250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10746886" y="5568324"/>
            <a:ext cx="998188" cy="3005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00550" y="5989641"/>
            <a:ext cx="1106369" cy="40979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3796935" y="5471013"/>
            <a:ext cx="1429554" cy="4250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6586161" y="5938202"/>
            <a:ext cx="1186070" cy="354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634796" y="5599841"/>
            <a:ext cx="1186070" cy="354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5484720" y="5541141"/>
            <a:ext cx="1186070" cy="354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8500102" y="5499609"/>
            <a:ext cx="1186070" cy="354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8312752" y="5989641"/>
            <a:ext cx="1186070" cy="354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325642" y="5942232"/>
            <a:ext cx="1186070" cy="354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1599051" y="5966027"/>
            <a:ext cx="1186070" cy="354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49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-1"/>
            <a:ext cx="12191999" cy="94343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DER STUNDE: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1146629"/>
            <a:ext cx="11530013" cy="5239883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de-DE" sz="4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de-DE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lernen Wörter</a:t>
            </a:r>
          </a:p>
          <a:p>
            <a:pPr marL="342900" lvl="0" indent="-342900" algn="l">
              <a:buFont typeface="Wingdings" panose="05000000000000000000" pitchFamily="2" charset="2"/>
              <a:buChar char="v"/>
            </a:pPr>
            <a:r>
              <a:rPr lang="de-DE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Wir </a:t>
            </a:r>
            <a:r>
              <a:rPr lang="de-DE" sz="4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lesen den </a:t>
            </a:r>
            <a:r>
              <a:rPr lang="de-DE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marL="342900" lvl="0" indent="-342900" algn="l">
              <a:buFont typeface="Wingdings" panose="05000000000000000000" pitchFamily="2" charset="2"/>
              <a:buChar char="v"/>
            </a:pPr>
            <a:r>
              <a:rPr lang="de-DE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Wir </a:t>
            </a:r>
            <a:r>
              <a:rPr lang="de-DE" sz="4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machen </a:t>
            </a:r>
            <a:r>
              <a:rPr lang="de-DE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</a:t>
            </a:r>
          </a:p>
          <a:p>
            <a:pPr marL="342900" lvl="0" indent="-342900" algn="l">
              <a:buFont typeface="Wingdings" panose="05000000000000000000" pitchFamily="2" charset="2"/>
              <a:buChar char="v"/>
            </a:pPr>
            <a:r>
              <a:rPr lang="de-DE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Grammatik </a:t>
            </a:r>
            <a:endParaRPr lang="de-DE" sz="4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de-DE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Aufgabe für selbstständige Arbeit</a:t>
            </a:r>
            <a:endParaRPr lang="ru-RU" sz="4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37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" y="1"/>
            <a:ext cx="12192000" cy="728206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lesen den Text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856342"/>
            <a:ext cx="11530013" cy="5758771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45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will helfen.</a:t>
            </a:r>
          </a:p>
          <a:p>
            <a:pPr algn="just"/>
            <a:r>
              <a:rPr lang="de-DE" sz="45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Ich komme nach Hause. Meine Mutter ist nicht da. Sie arbeitet noch. Meine Schwester ist im Kindergarten.</a:t>
            </a:r>
          </a:p>
          <a:p>
            <a:pPr algn="just"/>
            <a:r>
              <a:rPr lang="de-DE" sz="4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 bringt sie aus dem </a:t>
            </a:r>
          </a:p>
          <a:p>
            <a:pPr algn="just"/>
            <a:r>
              <a:rPr lang="de-DE" sz="4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Kindergarten? Ich will der </a:t>
            </a:r>
          </a:p>
          <a:p>
            <a:pPr algn="just"/>
            <a:r>
              <a:rPr lang="de-DE" sz="4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Mutter helfen. Wie meint </a:t>
            </a:r>
          </a:p>
          <a:p>
            <a:pPr algn="just"/>
            <a:r>
              <a:rPr lang="de-DE" sz="4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 </a:t>
            </a:r>
            <a:r>
              <a:rPr lang="ru-RU" sz="4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4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de-DE" sz="4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muß</a:t>
            </a:r>
            <a:r>
              <a:rPr lang="de-DE" sz="4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ich machen?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701" y="3439236"/>
            <a:ext cx="3780431" cy="302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1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792955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 Wörter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922419"/>
              </p:ext>
            </p:extLst>
          </p:nvPr>
        </p:nvGraphicFramePr>
        <p:xfrm>
          <a:off x="968991" y="1132760"/>
          <a:ext cx="10167582" cy="5486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83791">
                  <a:extLst>
                    <a:ext uri="{9D8B030D-6E8A-4147-A177-3AD203B41FA5}">
                      <a16:colId xmlns:a16="http://schemas.microsoft.com/office/drawing/2014/main" val="1569721449"/>
                    </a:ext>
                  </a:extLst>
                </a:gridCol>
                <a:gridCol w="5083791">
                  <a:extLst>
                    <a:ext uri="{9D8B030D-6E8A-4147-A177-3AD203B41FA5}">
                      <a16:colId xmlns:a16="http://schemas.microsoft.com/office/drawing/2014/main" val="1926755351"/>
                    </a:ext>
                  </a:extLst>
                </a:gridCol>
              </a:tblGrid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bringen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приводить, приносить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283189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helfen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помогать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28650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wollen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хотеть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9385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быть обязанным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308120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müssen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быть должным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408220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думать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717860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verlieren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потерять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667433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brauchen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нуждаться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340179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pflanzen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сажать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287591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работать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093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44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792955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 Wörter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121780"/>
              </p:ext>
            </p:extLst>
          </p:nvPr>
        </p:nvGraphicFramePr>
        <p:xfrm>
          <a:off x="968991" y="1132760"/>
          <a:ext cx="10167582" cy="5486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83791">
                  <a:extLst>
                    <a:ext uri="{9D8B030D-6E8A-4147-A177-3AD203B41FA5}">
                      <a16:colId xmlns:a16="http://schemas.microsoft.com/office/drawing/2014/main" val="1569721449"/>
                    </a:ext>
                  </a:extLst>
                </a:gridCol>
                <a:gridCol w="5083791">
                  <a:extLst>
                    <a:ext uri="{9D8B030D-6E8A-4147-A177-3AD203B41FA5}">
                      <a16:colId xmlns:a16="http://schemas.microsoft.com/office/drawing/2014/main" val="1926755351"/>
                    </a:ext>
                  </a:extLst>
                </a:gridCol>
              </a:tblGrid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bringen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olib</a:t>
                      </a:r>
                      <a:r>
                        <a:rPr lang="en-US" sz="3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kelmoq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283189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helfen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yordam</a:t>
                      </a:r>
                      <a:r>
                        <a:rPr lang="en-US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28650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wollen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xohlamoq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9385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majbur</a:t>
                      </a:r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308120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müssen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zarur</a:t>
                      </a:r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408220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o‘ylamoq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717860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verlieren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yo‘qotmoq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667433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brauchen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kerak</a:t>
                      </a:r>
                      <a:r>
                        <a:rPr lang="en-US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340179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pflanzen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ekin</a:t>
                      </a:r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287591"/>
                  </a:ext>
                </a:extLst>
              </a:tr>
              <a:tr h="526804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ishlamoq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093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33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" y="1"/>
            <a:ext cx="12192000" cy="728206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859809"/>
            <a:ext cx="11530013" cy="5755304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sz="4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Modalverben.</a:t>
            </a:r>
          </a:p>
          <a:p>
            <a:pPr algn="just"/>
            <a:r>
              <a:rPr lang="de-DE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Deutschen gibt es 6 </a:t>
            </a:r>
            <a:r>
              <a:rPr lang="de-DE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Modalverben.Das</a:t>
            </a:r>
            <a:r>
              <a:rPr lang="de-DE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sind </a:t>
            </a:r>
            <a:r>
              <a:rPr lang="de-DE" sz="43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können, wollen, mögen, sollen, dürfen, müssen</a:t>
            </a:r>
            <a:r>
              <a:rPr lang="de-DE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Sie drücken das Verhalten des Sprechers zur Handlung aus. </a:t>
            </a:r>
          </a:p>
          <a:p>
            <a:pPr algn="just"/>
            <a:r>
              <a:rPr lang="de-DE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Modalverb steht an der 2. Stelle, das Vollverb </a:t>
            </a: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steht </a:t>
            </a:r>
            <a:r>
              <a:rPr lang="de-DE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der letzten Stelle im Satz. </a:t>
            </a:r>
          </a:p>
          <a:p>
            <a:pPr algn="l"/>
            <a:r>
              <a:rPr lang="de-DE" sz="43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Wollen – </a:t>
            </a:r>
            <a:r>
              <a:rPr lang="de-DE" sz="43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de-DE" sz="43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ohlamoq</a:t>
            </a:r>
            <a:r>
              <a:rPr lang="de-DE" sz="43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drückt einen Wunsch oder eine Absicht aus.</a:t>
            </a:r>
          </a:p>
          <a:p>
            <a:pPr algn="l"/>
            <a:r>
              <a:rPr lang="de-DE" sz="4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Sollen – </a:t>
            </a:r>
            <a:r>
              <a:rPr lang="de-DE" sz="4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lozim</a:t>
            </a:r>
            <a:r>
              <a:rPr lang="de-DE" sz="4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4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de-DE" sz="4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4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de-DE" sz="4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bedeutet verpflichtet sein, nach jemandes Willen etwas zu tun</a:t>
            </a:r>
          </a:p>
          <a:p>
            <a:pPr algn="l"/>
            <a:r>
              <a:rPr lang="de-DE" sz="4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Müssen – </a:t>
            </a:r>
            <a:r>
              <a:rPr lang="de-DE" sz="4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de-DE" sz="4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4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de-DE" sz="4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drückt einen inneren Zwang oder eine unvermeidliche Notwendigkeit aus.</a:t>
            </a:r>
          </a:p>
          <a:p>
            <a:pPr algn="l"/>
            <a:endParaRPr lang="de-DE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762" y="4881598"/>
            <a:ext cx="2523112" cy="1478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75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" y="1"/>
            <a:ext cx="12192000" cy="728206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859809"/>
            <a:ext cx="11530013" cy="5755304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sz="4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Modalverben.</a:t>
            </a:r>
          </a:p>
          <a:p>
            <a:pPr algn="just"/>
            <a:r>
              <a:rPr lang="de-DE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Deutschen gibt es 6 </a:t>
            </a:r>
            <a:r>
              <a:rPr lang="de-DE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Modalverben.Das</a:t>
            </a:r>
            <a:r>
              <a:rPr lang="de-DE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sind </a:t>
            </a:r>
            <a:r>
              <a:rPr lang="de-DE" sz="43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können, wollen, mögen, sollen, dürfen, müssen</a:t>
            </a:r>
            <a:r>
              <a:rPr lang="de-DE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Sie drücken das Verhalten des Sprechers zur Handlung aus. </a:t>
            </a:r>
          </a:p>
          <a:p>
            <a:pPr algn="just"/>
            <a:r>
              <a:rPr lang="de-DE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Modalverb steht an der 2. Stelle, das Vollverb aber an der letzten Stelle im Satz. </a:t>
            </a:r>
            <a:endParaRPr lang="ru-RU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43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Wollen –</a:t>
            </a:r>
            <a:r>
              <a:rPr lang="ru-RU" sz="43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хотеть </a:t>
            </a: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drückt einen Wunsch oder eine Absicht aus.</a:t>
            </a:r>
          </a:p>
          <a:p>
            <a:pPr algn="l"/>
            <a:r>
              <a:rPr lang="de-DE" sz="43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Sollen – </a:t>
            </a:r>
            <a:r>
              <a:rPr lang="ru-RU" sz="43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быть обязанным </a:t>
            </a: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bedeutet verpflichtet sein, nach jemandes Willen etwas zu tun</a:t>
            </a:r>
          </a:p>
          <a:p>
            <a:pPr algn="l"/>
            <a:r>
              <a:rPr lang="de-DE" sz="43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Müssen – </a:t>
            </a:r>
            <a:r>
              <a:rPr lang="ru-RU" sz="43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быть должным </a:t>
            </a:r>
            <a:r>
              <a:rPr lang="de-DE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drückt einen inneren Zwang oder eine unvermeidliche Notwendigkeit aus.</a:t>
            </a:r>
          </a:p>
          <a:p>
            <a:pPr algn="l"/>
            <a:endParaRPr lang="de-DE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762" y="4881598"/>
            <a:ext cx="2523112" cy="1478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3318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" y="1"/>
            <a:ext cx="12192000" cy="728206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859809"/>
            <a:ext cx="11530013" cy="5755304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3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will Deutsch lernen. Ich </a:t>
            </a:r>
            <a:r>
              <a:rPr lang="de-DE" sz="35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muß</a:t>
            </a:r>
            <a:r>
              <a:rPr lang="de-DE" sz="3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Deutsch lernen. Ich soll Deutsch lernen.</a:t>
            </a:r>
          </a:p>
          <a:p>
            <a:r>
              <a:rPr lang="de-DE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Konjugationstabelle der Modalverben</a:t>
            </a:r>
          </a:p>
          <a:p>
            <a:endParaRPr lang="de-DE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102088"/>
              </p:ext>
            </p:extLst>
          </p:nvPr>
        </p:nvGraphicFramePr>
        <p:xfrm>
          <a:off x="1091822" y="2507523"/>
          <a:ext cx="10263116" cy="393695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565779">
                  <a:extLst>
                    <a:ext uri="{9D8B030D-6E8A-4147-A177-3AD203B41FA5}">
                      <a16:colId xmlns:a16="http://schemas.microsoft.com/office/drawing/2014/main" val="2515570972"/>
                    </a:ext>
                  </a:extLst>
                </a:gridCol>
                <a:gridCol w="2565779">
                  <a:extLst>
                    <a:ext uri="{9D8B030D-6E8A-4147-A177-3AD203B41FA5}">
                      <a16:colId xmlns:a16="http://schemas.microsoft.com/office/drawing/2014/main" val="1261405907"/>
                    </a:ext>
                  </a:extLst>
                </a:gridCol>
                <a:gridCol w="2565779">
                  <a:extLst>
                    <a:ext uri="{9D8B030D-6E8A-4147-A177-3AD203B41FA5}">
                      <a16:colId xmlns:a16="http://schemas.microsoft.com/office/drawing/2014/main" val="2830938031"/>
                    </a:ext>
                  </a:extLst>
                </a:gridCol>
                <a:gridCol w="2565779">
                  <a:extLst>
                    <a:ext uri="{9D8B030D-6E8A-4147-A177-3AD203B41FA5}">
                      <a16:colId xmlns:a16="http://schemas.microsoft.com/office/drawing/2014/main" val="336871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sollen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müssen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wollen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705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muß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034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sollst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mußt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willst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884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er,sie,es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muß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989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sollen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müssen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wollen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966426"/>
                  </a:ext>
                </a:extLst>
              </a:tr>
              <a:tr h="645110"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ihr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sollt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müsst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wollt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383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sie,Sie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sollen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müssen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wollen</a:t>
                      </a:r>
                      <a:endParaRPr lang="ru-RU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023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95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84387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machen Übung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78" y="1078172"/>
            <a:ext cx="11212510" cy="5568287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3807725" y="1078172"/>
            <a:ext cx="982639" cy="7506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910687" y="3007214"/>
            <a:ext cx="1323832" cy="105981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9212239" y="2756849"/>
            <a:ext cx="1774209" cy="730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201003" y="1828800"/>
            <a:ext cx="1583140" cy="9280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4524232" y="2213379"/>
            <a:ext cx="1207827" cy="8428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9488605" y="843870"/>
            <a:ext cx="1221475" cy="9210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6946710" y="1555845"/>
            <a:ext cx="1208701" cy="7242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6694227" y="3169206"/>
            <a:ext cx="982639" cy="7506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54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4418</TotalTime>
  <Words>722</Words>
  <Application>Microsoft Office PowerPoint</Application>
  <PresentationFormat>Широкоэкранный</PresentationFormat>
  <Paragraphs>192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Тема Office</vt:lpstr>
      <vt:lpstr>Office Theme</vt:lpstr>
      <vt:lpstr>DEUTSCH</vt:lpstr>
      <vt:lpstr>PLAN DER STUNDE:</vt:lpstr>
      <vt:lpstr>Wir lesen den Text</vt:lpstr>
      <vt:lpstr>Neue Wörter</vt:lpstr>
      <vt:lpstr>Neue Wörter</vt:lpstr>
      <vt:lpstr>Grammatik</vt:lpstr>
      <vt:lpstr>Grammatik</vt:lpstr>
      <vt:lpstr>Grammatik</vt:lpstr>
      <vt:lpstr>Wir machen Übung</vt:lpstr>
      <vt:lpstr>Wir machen Übung</vt:lpstr>
      <vt:lpstr>Wir machen Übung</vt:lpstr>
      <vt:lpstr>Grammatik</vt:lpstr>
      <vt:lpstr>Grammatik</vt:lpstr>
      <vt:lpstr>Wir machen Übung</vt:lpstr>
      <vt:lpstr>Sprichwörter</vt:lpstr>
      <vt:lpstr>Sprichwörter</vt:lpstr>
      <vt:lpstr>Aufgabe für selbstständige Arbeit</vt:lpstr>
      <vt:lpstr>Ende der Stunde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</dc:title>
  <dc:creator>Пользователь</dc:creator>
  <cp:lastModifiedBy>Пользователь</cp:lastModifiedBy>
  <cp:revision>93</cp:revision>
  <dcterms:created xsi:type="dcterms:W3CDTF">2020-09-21T16:11:53Z</dcterms:created>
  <dcterms:modified xsi:type="dcterms:W3CDTF">2020-11-07T04:40:52Z</dcterms:modified>
</cp:coreProperties>
</file>