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74" r:id="rId5"/>
    <p:sldId id="266" r:id="rId6"/>
    <p:sldId id="279" r:id="rId7"/>
    <p:sldId id="263" r:id="rId8"/>
    <p:sldId id="284" r:id="rId9"/>
    <p:sldId id="280" r:id="rId10"/>
    <p:sldId id="270" r:id="rId11"/>
    <p:sldId id="281" r:id="rId12"/>
    <p:sldId id="282" r:id="rId13"/>
    <p:sldId id="283" r:id="rId14"/>
    <p:sldId id="288" r:id="rId15"/>
    <p:sldId id="285" r:id="rId16"/>
    <p:sldId id="269" r:id="rId17"/>
    <p:sldId id="286" r:id="rId18"/>
    <p:sldId id="261" r:id="rId19"/>
    <p:sldId id="262" r:id="rId20"/>
    <p:sldId id="287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2" autoAdjust="0"/>
    <p:restoredTop sz="94660"/>
  </p:normalViewPr>
  <p:slideViewPr>
    <p:cSldViewPr snapToGrid="0">
      <p:cViewPr varScale="1">
        <p:scale>
          <a:sx n="66" d="100"/>
          <a:sy n="66" d="100"/>
        </p:scale>
        <p:origin x="48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63F-A4BF-4312-8FBE-993D5DC7E615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E3834-5039-455A-9256-DFD8EA2C5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9092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63F-A4BF-4312-8FBE-993D5DC7E615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E3834-5039-455A-9256-DFD8EA2C5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793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63F-A4BF-4312-8FBE-993D5DC7E615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E3834-5039-455A-9256-DFD8EA2C5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2430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5684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7615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2436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0106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8244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3082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2121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213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63F-A4BF-4312-8FBE-993D5DC7E615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E3834-5039-455A-9256-DFD8EA2C5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63092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6211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3511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738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63F-A4BF-4312-8FBE-993D5DC7E615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E3834-5039-455A-9256-DFD8EA2C5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670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63F-A4BF-4312-8FBE-993D5DC7E615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E3834-5039-455A-9256-DFD8EA2C5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034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63F-A4BF-4312-8FBE-993D5DC7E615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E3834-5039-455A-9256-DFD8EA2C5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19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63F-A4BF-4312-8FBE-993D5DC7E615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E3834-5039-455A-9256-DFD8EA2C5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263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63F-A4BF-4312-8FBE-993D5DC7E615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E3834-5039-455A-9256-DFD8EA2C5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260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63F-A4BF-4312-8FBE-993D5DC7E615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E3834-5039-455A-9256-DFD8EA2C5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1392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B063F-A4BF-4312-8FBE-993D5DC7E615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E3834-5039-455A-9256-DFD8EA2C5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733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B063F-A4BF-4312-8FBE-993D5DC7E615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E3834-5039-455A-9256-DFD8EA2C56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621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07.11.2020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380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1700212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DEUTSCH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71500" y="1943101"/>
            <a:ext cx="10929938" cy="4646386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de-DE" sz="25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THEMA DER STUNDE:</a:t>
            </a:r>
          </a:p>
          <a:p>
            <a:r>
              <a:rPr lang="de-DE" sz="5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„Ich will helfen“</a:t>
            </a:r>
          </a:p>
          <a:p>
            <a:endParaRPr lang="de-DE" sz="6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485195" y="242889"/>
            <a:ext cx="2489092" cy="1237570"/>
          </a:xfrm>
          <a:prstGeom prst="rect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5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de-DE" sz="5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KLASSE</a:t>
            </a:r>
            <a:endParaRPr lang="ru-RU"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6537" y="4089400"/>
            <a:ext cx="1728788" cy="23717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242888"/>
            <a:ext cx="1794329" cy="1237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60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84387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4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 machen Übung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967" y="1202904"/>
            <a:ext cx="11260540" cy="5498147"/>
          </a:xfrm>
          <a:prstGeom prst="rect">
            <a:avLst/>
          </a:prstGeom>
        </p:spPr>
      </p:pic>
      <p:cxnSp>
        <p:nvCxnSpPr>
          <p:cNvPr id="16" name="Прямая соединительная линия 15"/>
          <p:cNvCxnSpPr/>
          <p:nvPr/>
        </p:nvCxnSpPr>
        <p:spPr>
          <a:xfrm flipH="1">
            <a:off x="1132764" y="2402006"/>
            <a:ext cx="1596788" cy="8409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4790932" y="2402006"/>
            <a:ext cx="1596788" cy="8409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8805081" y="2581523"/>
            <a:ext cx="1596788" cy="8409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2117678" y="1023387"/>
            <a:ext cx="1717343" cy="114646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5966346" y="1301560"/>
            <a:ext cx="1596788" cy="8409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>
            <a:off x="9603475" y="1144996"/>
            <a:ext cx="1596788" cy="8409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2729552" y="3475157"/>
            <a:ext cx="1569493" cy="110108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>
            <a:off x="7110484" y="3588921"/>
            <a:ext cx="1666162" cy="73741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8182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843870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4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 machen Übung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63" y="996287"/>
            <a:ext cx="11081981" cy="5718411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 flipH="1">
            <a:off x="9521589" y="2145140"/>
            <a:ext cx="1596788" cy="8409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5113361" y="996287"/>
            <a:ext cx="1596788" cy="8409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8527575" y="996192"/>
            <a:ext cx="1596788" cy="8409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2026692" y="946577"/>
            <a:ext cx="1596788" cy="8409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6710149" y="2299115"/>
            <a:ext cx="1817426" cy="99212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923500" y="2210764"/>
            <a:ext cx="1596788" cy="8409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3649638" y="2188445"/>
            <a:ext cx="1596788" cy="8409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5042846" y="3449621"/>
            <a:ext cx="1596788" cy="8409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1865195" y="3434993"/>
            <a:ext cx="1596788" cy="8409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8527575" y="3368933"/>
            <a:ext cx="1596788" cy="8409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2158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" y="1"/>
            <a:ext cx="12192000" cy="728206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859809"/>
            <a:ext cx="11530013" cy="5755304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helfen</a:t>
            </a:r>
            <a:r>
              <a:rPr lang="ru-RU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de-DE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</a:t>
            </a:r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bermoq</a:t>
            </a:r>
            <a:endParaRPr lang="en-US" sz="40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de-DE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 Kochen</a:t>
            </a:r>
          </a:p>
          <a:p>
            <a:pPr algn="l"/>
            <a:r>
              <a:rPr lang="de-DE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elfen bei                 </a:t>
            </a:r>
            <a:r>
              <a:rPr lang="de-DE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Arbeit</a:t>
            </a:r>
          </a:p>
          <a:p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de-DE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 Hausaufgaben</a:t>
            </a:r>
            <a:endParaRPr lang="de-DE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de-DE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elfen (Dat) + bei (Dat)</a:t>
            </a:r>
          </a:p>
          <a:p>
            <a:pPr algn="l"/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de-DE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de-DE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 Tochter hilft der Mutter bei der Hausarbeit.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146363"/>
              </p:ext>
            </p:extLst>
          </p:nvPr>
        </p:nvGraphicFramePr>
        <p:xfrm>
          <a:off x="916130" y="1568606"/>
          <a:ext cx="10112992" cy="164592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528248">
                  <a:extLst>
                    <a:ext uri="{9D8B030D-6E8A-4147-A177-3AD203B41FA5}">
                      <a16:colId xmlns:a16="http://schemas.microsoft.com/office/drawing/2014/main" val="3672552444"/>
                    </a:ext>
                  </a:extLst>
                </a:gridCol>
                <a:gridCol w="2528248">
                  <a:extLst>
                    <a:ext uri="{9D8B030D-6E8A-4147-A177-3AD203B41FA5}">
                      <a16:colId xmlns:a16="http://schemas.microsoft.com/office/drawing/2014/main" val="1514310974"/>
                    </a:ext>
                  </a:extLst>
                </a:gridCol>
                <a:gridCol w="2528248">
                  <a:extLst>
                    <a:ext uri="{9D8B030D-6E8A-4147-A177-3AD203B41FA5}">
                      <a16:colId xmlns:a16="http://schemas.microsoft.com/office/drawing/2014/main" val="916128492"/>
                    </a:ext>
                  </a:extLst>
                </a:gridCol>
                <a:gridCol w="2528248">
                  <a:extLst>
                    <a:ext uri="{9D8B030D-6E8A-4147-A177-3AD203B41FA5}">
                      <a16:colId xmlns:a16="http://schemas.microsoft.com/office/drawing/2014/main" val="24999154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helfe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helfen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9105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hilfst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ihr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helft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19814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er,sie,es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hilft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sie,Sie</a:t>
                      </a:r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helfen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0825054"/>
                  </a:ext>
                </a:extLst>
              </a:tr>
            </a:tbl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 flipV="1">
            <a:off x="2846231" y="3657600"/>
            <a:ext cx="1803042" cy="55379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2846231" y="4241496"/>
            <a:ext cx="1803042" cy="52368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2846231" y="4211392"/>
            <a:ext cx="1803042" cy="3010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414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" y="1"/>
            <a:ext cx="12192000" cy="728206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859809"/>
            <a:ext cx="11530013" cy="5755304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helfen</a:t>
            </a:r>
            <a:r>
              <a:rPr lang="ru-RU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помогать</a:t>
            </a:r>
            <a:endParaRPr lang="en-US" sz="40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de-DE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 Kochen</a:t>
            </a:r>
          </a:p>
          <a:p>
            <a:pPr algn="l"/>
            <a:r>
              <a:rPr lang="de-DE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elfen bei              </a:t>
            </a:r>
            <a:r>
              <a:rPr lang="ru-RU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de-DE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Arbeit</a:t>
            </a:r>
          </a:p>
          <a:p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de-DE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 Hausaufgaben</a:t>
            </a:r>
            <a:endParaRPr lang="de-DE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de-DE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elfen (Dat) + bei (Dat)</a:t>
            </a:r>
          </a:p>
          <a:p>
            <a:pPr algn="l"/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de-DE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de-DE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 Tochter hilft der Mutter bei der Hausarbeit.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146363"/>
              </p:ext>
            </p:extLst>
          </p:nvPr>
        </p:nvGraphicFramePr>
        <p:xfrm>
          <a:off x="916130" y="1568606"/>
          <a:ext cx="10112992" cy="164592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528248">
                  <a:extLst>
                    <a:ext uri="{9D8B030D-6E8A-4147-A177-3AD203B41FA5}">
                      <a16:colId xmlns:a16="http://schemas.microsoft.com/office/drawing/2014/main" val="3672552444"/>
                    </a:ext>
                  </a:extLst>
                </a:gridCol>
                <a:gridCol w="2528248">
                  <a:extLst>
                    <a:ext uri="{9D8B030D-6E8A-4147-A177-3AD203B41FA5}">
                      <a16:colId xmlns:a16="http://schemas.microsoft.com/office/drawing/2014/main" val="1514310974"/>
                    </a:ext>
                  </a:extLst>
                </a:gridCol>
                <a:gridCol w="2528248">
                  <a:extLst>
                    <a:ext uri="{9D8B030D-6E8A-4147-A177-3AD203B41FA5}">
                      <a16:colId xmlns:a16="http://schemas.microsoft.com/office/drawing/2014/main" val="916128492"/>
                    </a:ext>
                  </a:extLst>
                </a:gridCol>
                <a:gridCol w="2528248">
                  <a:extLst>
                    <a:ext uri="{9D8B030D-6E8A-4147-A177-3AD203B41FA5}">
                      <a16:colId xmlns:a16="http://schemas.microsoft.com/office/drawing/2014/main" val="24999154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helfe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helfen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9105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hilfst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ihr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helft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19814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er,sie,es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hilft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sie,Sie</a:t>
                      </a:r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helfen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0825054"/>
                  </a:ext>
                </a:extLst>
              </a:tr>
            </a:tbl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 flipV="1">
            <a:off x="2846231" y="3657600"/>
            <a:ext cx="1803042" cy="55379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2846231" y="4241496"/>
            <a:ext cx="1803042" cy="52368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2846231" y="4211392"/>
            <a:ext cx="1803042" cy="3010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386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870631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 machen Übung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1161143"/>
            <a:ext cx="11641114" cy="5225369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l"/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Ich helfe</a:t>
            </a:r>
            <a:r>
              <a:rPr lang="de-DE" sz="40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  <a:r>
              <a:rPr lang="de-DE" sz="40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</a:t>
            </a:r>
            <a:r>
              <a:rPr lang="de-DE" sz="40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ihren Eltern </a:t>
            </a:r>
          </a:p>
          <a:p>
            <a:pPr algn="l"/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 Die Tochter hilft</a:t>
            </a:r>
            <a:r>
              <a:rPr lang="de-DE" sz="40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...	</a:t>
            </a:r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de-DE" sz="40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seiner Schwester        3. Der Junge hilft</a:t>
            </a:r>
            <a:r>
              <a:rPr lang="de-DE" sz="40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...	 </a:t>
            </a:r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seinem</a:t>
            </a:r>
            <a:r>
              <a:rPr lang="de-DE" sz="40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Vater </a:t>
            </a:r>
            <a:endParaRPr lang="de-DE" sz="4000" b="1" i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Das Mädchen</a:t>
            </a:r>
            <a:r>
              <a:rPr lang="de-DE" sz="40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hilft	...	 </a:t>
            </a:r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meiner</a:t>
            </a:r>
            <a:r>
              <a:rPr lang="de-DE" sz="40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Freundin </a:t>
            </a:r>
            <a:endParaRPr lang="de-DE" sz="4000" b="1" i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Die Kinder helfen</a:t>
            </a:r>
            <a:r>
              <a:rPr lang="de-DE" sz="40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...	 </a:t>
            </a:r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de-DE" sz="40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seinem	Bruder </a:t>
            </a:r>
            <a:endParaRPr lang="de-DE" sz="4000" b="1" i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Das Kind</a:t>
            </a:r>
            <a:r>
              <a:rPr lang="de-DE" sz="40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hilft		...	 </a:t>
            </a:r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meiner</a:t>
            </a:r>
            <a:r>
              <a:rPr lang="de-DE" sz="40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Mutter</a:t>
            </a:r>
          </a:p>
          <a:p>
            <a:pPr algn="l"/>
            <a:endParaRPr lang="de-DE" sz="4000" b="1" i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de-DE" sz="40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3" name="Прямая со стрелкой 2"/>
          <p:cNvCxnSpPr/>
          <p:nvPr/>
        </p:nvCxnSpPr>
        <p:spPr>
          <a:xfrm>
            <a:off x="3835021" y="1310185"/>
            <a:ext cx="3848669" cy="308439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4749421" y="2197291"/>
            <a:ext cx="2825086" cy="108208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517409" y="2624279"/>
            <a:ext cx="3057098" cy="973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5065594" y="2088107"/>
            <a:ext cx="2508913" cy="119126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5065594" y="1535374"/>
            <a:ext cx="2508913" cy="235359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V="1">
            <a:off x="4517409" y="3832104"/>
            <a:ext cx="3057098" cy="71151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754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719665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Sprichwörter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81332"/>
              </p:ext>
            </p:extLst>
          </p:nvPr>
        </p:nvGraphicFramePr>
        <p:xfrm>
          <a:off x="515594" y="1126902"/>
          <a:ext cx="11160808" cy="21336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5580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804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02149"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Arbeit bringt Brot, Faulenzen Hungersnot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Ish</a:t>
                      </a:r>
                      <a:r>
                        <a:rPr lang="de-DE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ishtaha</a:t>
                      </a:r>
                      <a:r>
                        <a:rPr lang="de-DE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ochar</a:t>
                      </a:r>
                      <a:r>
                        <a:rPr lang="de-DE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de-DE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dangasa</a:t>
                      </a:r>
                      <a:r>
                        <a:rPr lang="de-DE" sz="3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32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ishdan</a:t>
                      </a:r>
                      <a:r>
                        <a:rPr lang="de-DE" sz="3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32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qochar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Arbeit ist des </a:t>
                      </a:r>
                      <a:r>
                        <a:rPr lang="de-DE" sz="3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Lebens Würze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Mehnatning</a:t>
                      </a:r>
                      <a:r>
                        <a:rPr lang="de-DE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tagi</a:t>
                      </a:r>
                      <a:r>
                        <a:rPr lang="de-DE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rohat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855" y="3603088"/>
            <a:ext cx="2830285" cy="2330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12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719665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Sprichwörter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6422386"/>
              </p:ext>
            </p:extLst>
          </p:nvPr>
        </p:nvGraphicFramePr>
        <p:xfrm>
          <a:off x="515594" y="1126902"/>
          <a:ext cx="11160808" cy="21336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5580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804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02149"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Arbeit bringt Brot, Faulenzen Hungersnot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Работа кормит, а лень портит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Arbeit ist des </a:t>
                      </a:r>
                      <a:r>
                        <a:rPr lang="de-DE" sz="3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Lebens Würze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Без хорошего труда нет плода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855" y="3603088"/>
            <a:ext cx="2830285" cy="2330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93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870631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Aufgabe für selbstständige Arbeit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1161143"/>
            <a:ext cx="11530013" cy="5225369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l"/>
            <a:r>
              <a:rPr lang="de-DE" sz="40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Übung 1, Seite 116</a:t>
            </a:r>
          </a:p>
          <a:p>
            <a:pPr algn="l"/>
            <a:r>
              <a:rPr lang="de-DE" sz="4000" b="1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Ergänzen Sie den Text!</a:t>
            </a:r>
            <a:endParaRPr lang="de-DE" sz="40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4884" y="1549241"/>
            <a:ext cx="3289109" cy="22245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915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942975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de-DE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Ende der Stunde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501445" y="1233714"/>
            <a:ext cx="11120284" cy="5122840"/>
          </a:xfrm>
          <a:ln w="38100">
            <a:solidFill>
              <a:srgbClr val="002060"/>
            </a:solidFill>
          </a:ln>
        </p:spPr>
        <p:txBody>
          <a:bodyPr>
            <a:normAutofit/>
          </a:bodyPr>
          <a:lstStyle/>
          <a:p>
            <a:r>
              <a:rPr lang="de-DE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Unsere Stunde ist zu Ende</a:t>
            </a:r>
          </a:p>
          <a:p>
            <a:r>
              <a:rPr lang="de-DE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Danke für Aufmerksamkeit!</a:t>
            </a:r>
          </a:p>
          <a:p>
            <a:r>
              <a:rPr lang="de-DE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 Wiedersehen!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7485" y="3795134"/>
            <a:ext cx="3381829" cy="214856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12654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0" y="-1"/>
            <a:ext cx="12192000" cy="798285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Kontrolle der </a:t>
            </a:r>
            <a:r>
              <a:rPr lang="de-DE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Aufgabe für selbständige Arbeit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19824" y="824652"/>
            <a:ext cx="116866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000" dirty="0" err="1">
                <a:latin typeface="Arial" pitchFamily="34" charset="0"/>
                <a:cs typeface="Arial" pitchFamily="34" charset="0"/>
              </a:rPr>
              <a:t>Abror</a:t>
            </a:r>
            <a:r>
              <a:rPr lang="de-DE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uz-Latn-UZ" sz="3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kommt</a:t>
            </a:r>
            <a:r>
              <a:rPr lang="uz-Latn-UZ" sz="3000" dirty="0" smtClean="0">
                <a:latin typeface="Arial" pitchFamily="34" charset="0"/>
                <a:cs typeface="Arial" pitchFamily="34" charset="0"/>
              </a:rPr>
              <a:t>  a</a:t>
            </a:r>
            <a:r>
              <a:rPr lang="de-DE" sz="3000" dirty="0" err="1" smtClean="0">
                <a:latin typeface="Arial" pitchFamily="34" charset="0"/>
                <a:cs typeface="Arial" pitchFamily="34" charset="0"/>
              </a:rPr>
              <a:t>us</a:t>
            </a:r>
            <a:r>
              <a:rPr lang="de-DE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3000" dirty="0">
                <a:latin typeface="Arial" pitchFamily="34" charset="0"/>
                <a:cs typeface="Arial" pitchFamily="34" charset="0"/>
              </a:rPr>
              <a:t>der Schule nach Hause. Der Großvater </a:t>
            </a:r>
            <a:r>
              <a:rPr lang="uz-Latn-UZ" sz="3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arbeitet</a:t>
            </a:r>
            <a:r>
              <a:rPr lang="uz-Latn-UZ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3000" dirty="0" smtClean="0">
                <a:latin typeface="Arial" pitchFamily="34" charset="0"/>
                <a:cs typeface="Arial" pitchFamily="34" charset="0"/>
              </a:rPr>
              <a:t>im </a:t>
            </a:r>
            <a:r>
              <a:rPr lang="de-DE" sz="3000" dirty="0">
                <a:latin typeface="Arial" pitchFamily="34" charset="0"/>
                <a:cs typeface="Arial" pitchFamily="34" charset="0"/>
              </a:rPr>
              <a:t>Garten. Die Großmutter ist zu Hause. Der Vater und die </a:t>
            </a:r>
            <a:r>
              <a:rPr lang="de-DE" sz="3000" dirty="0" smtClean="0">
                <a:latin typeface="Arial" pitchFamily="34" charset="0"/>
                <a:cs typeface="Arial" pitchFamily="34" charset="0"/>
              </a:rPr>
              <a:t>Mutter</a:t>
            </a:r>
            <a:r>
              <a:rPr lang="uz-Latn-UZ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sz="3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sind </a:t>
            </a:r>
            <a:r>
              <a:rPr lang="de-DE" sz="3000" dirty="0" smtClean="0">
                <a:latin typeface="Arial" pitchFamily="34" charset="0"/>
                <a:cs typeface="Arial" pitchFamily="34" charset="0"/>
              </a:rPr>
              <a:t>nicht </a:t>
            </a:r>
            <a:r>
              <a:rPr lang="de-DE" sz="3000" dirty="0">
                <a:latin typeface="Arial" pitchFamily="34" charset="0"/>
                <a:cs typeface="Arial" pitchFamily="34" charset="0"/>
              </a:rPr>
              <a:t>da. Dann kommt Munira. Sie </a:t>
            </a:r>
            <a:r>
              <a:rPr lang="de-DE" sz="3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geht</a:t>
            </a:r>
            <a:r>
              <a:rPr lang="de-DE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3000" dirty="0">
                <a:latin typeface="Arial" pitchFamily="34" charset="0"/>
                <a:cs typeface="Arial" pitchFamily="34" charset="0"/>
              </a:rPr>
              <a:t>im Garten und </a:t>
            </a:r>
            <a:r>
              <a:rPr lang="uz-Latn-UZ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sz="3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hilft</a:t>
            </a:r>
            <a:r>
              <a:rPr lang="uz-Latn-UZ" sz="3000" dirty="0" smtClean="0">
                <a:latin typeface="Arial" pitchFamily="34" charset="0"/>
                <a:cs typeface="Arial" pitchFamily="34" charset="0"/>
              </a:rPr>
              <a:t> d</a:t>
            </a:r>
            <a:r>
              <a:rPr lang="de-DE" sz="3000" dirty="0" err="1" smtClean="0">
                <a:latin typeface="Arial" pitchFamily="34" charset="0"/>
                <a:cs typeface="Arial" pitchFamily="34" charset="0"/>
              </a:rPr>
              <a:t>em</a:t>
            </a:r>
            <a:r>
              <a:rPr lang="de-DE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3000" dirty="0">
                <a:latin typeface="Arial" pitchFamily="34" charset="0"/>
                <a:cs typeface="Arial" pitchFamily="34" charset="0"/>
              </a:rPr>
              <a:t>Großvater. Sie </a:t>
            </a:r>
            <a:r>
              <a:rPr lang="uz-Latn-UZ" sz="3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pflanzt</a:t>
            </a:r>
            <a:r>
              <a:rPr lang="uz-Latn-UZ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3000" dirty="0" smtClean="0">
                <a:latin typeface="Arial" pitchFamily="34" charset="0"/>
                <a:cs typeface="Arial" pitchFamily="34" charset="0"/>
              </a:rPr>
              <a:t>zusammen </a:t>
            </a:r>
            <a:r>
              <a:rPr lang="de-DE" sz="3000" dirty="0">
                <a:latin typeface="Arial" pitchFamily="34" charset="0"/>
                <a:cs typeface="Arial" pitchFamily="34" charset="0"/>
              </a:rPr>
              <a:t>mit dem Großvater Bäume. Bald kommen Muniras Geschwister nach Hause. </a:t>
            </a:r>
            <a:r>
              <a:rPr lang="de-DE" sz="3000" dirty="0" err="1">
                <a:latin typeface="Arial" pitchFamily="34" charset="0"/>
                <a:cs typeface="Arial" pitchFamily="34" charset="0"/>
              </a:rPr>
              <a:t>Asisa</a:t>
            </a:r>
            <a:r>
              <a:rPr lang="de-DE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3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sagt</a:t>
            </a:r>
            <a:r>
              <a:rPr lang="de-DE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3000" dirty="0" smtClean="0">
                <a:latin typeface="Arial" pitchFamily="34" charset="0"/>
                <a:cs typeface="Arial" pitchFamily="34" charset="0"/>
              </a:rPr>
              <a:t>den </a:t>
            </a:r>
            <a:r>
              <a:rPr lang="de-DE" sz="3000" dirty="0">
                <a:latin typeface="Arial" pitchFamily="34" charset="0"/>
                <a:cs typeface="Arial" pitchFamily="34" charset="0"/>
              </a:rPr>
              <a:t>Brüdern: </a:t>
            </a:r>
            <a:r>
              <a:rPr lang="uz-Latn-UZ" sz="3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de-DE" sz="3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uz-Latn-UZ" sz="3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lft</a:t>
            </a:r>
            <a:r>
              <a:rPr lang="de-DE" sz="3000" dirty="0" smtClean="0">
                <a:latin typeface="Arial" pitchFamily="34" charset="0"/>
                <a:cs typeface="Arial" pitchFamily="34" charset="0"/>
              </a:rPr>
              <a:t>  dem </a:t>
            </a:r>
            <a:r>
              <a:rPr lang="de-DE" sz="3000" dirty="0">
                <a:latin typeface="Arial" pitchFamily="34" charset="0"/>
                <a:cs typeface="Arial" pitchFamily="34" charset="0"/>
              </a:rPr>
              <a:t>Großvater und </a:t>
            </a:r>
            <a:r>
              <a:rPr lang="de-DE" sz="3000" dirty="0" err="1">
                <a:latin typeface="Arial" pitchFamily="34" charset="0"/>
                <a:cs typeface="Arial" pitchFamily="34" charset="0"/>
              </a:rPr>
              <a:t>Abror</a:t>
            </a:r>
            <a:r>
              <a:rPr lang="de-DE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3000" dirty="0" smtClean="0">
                <a:latin typeface="Arial" pitchFamily="34" charset="0"/>
                <a:cs typeface="Arial" pitchFamily="34" charset="0"/>
              </a:rPr>
              <a:t>hier </a:t>
            </a:r>
            <a:r>
              <a:rPr lang="de-DE" sz="3000" dirty="0">
                <a:latin typeface="Arial" pitchFamily="34" charset="0"/>
                <a:cs typeface="Arial" pitchFamily="34" charset="0"/>
              </a:rPr>
              <a:t>im Garten. Und ich </a:t>
            </a:r>
            <a:r>
              <a:rPr lang="de-DE" sz="3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gehe</a:t>
            </a:r>
            <a:r>
              <a:rPr lang="de-DE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3000" dirty="0" smtClean="0">
                <a:latin typeface="Arial" pitchFamily="34" charset="0"/>
                <a:cs typeface="Arial" pitchFamily="34" charset="0"/>
              </a:rPr>
              <a:t>ins </a:t>
            </a:r>
            <a:r>
              <a:rPr lang="de-DE" sz="3000" dirty="0">
                <a:latin typeface="Arial" pitchFamily="34" charset="0"/>
                <a:cs typeface="Arial" pitchFamily="34" charset="0"/>
              </a:rPr>
              <a:t>Haus und </a:t>
            </a:r>
            <a:r>
              <a:rPr lang="de-DE" sz="3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helfe</a:t>
            </a:r>
            <a:r>
              <a:rPr lang="de-DE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3000" dirty="0">
                <a:latin typeface="Arial" pitchFamily="34" charset="0"/>
                <a:cs typeface="Arial" pitchFamily="34" charset="0"/>
              </a:rPr>
              <a:t>dort der Großmutter. Ich </a:t>
            </a:r>
            <a:r>
              <a:rPr lang="de-DE" sz="3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räume</a:t>
            </a:r>
            <a:r>
              <a:rPr lang="uz-Latn-UZ" sz="3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de-DE" sz="3000" dirty="0" smtClean="0">
                <a:latin typeface="Arial" pitchFamily="34" charset="0"/>
                <a:cs typeface="Arial" pitchFamily="34" charset="0"/>
              </a:rPr>
              <a:t>die </a:t>
            </a:r>
            <a:r>
              <a:rPr lang="de-DE" sz="3000" dirty="0">
                <a:latin typeface="Arial" pitchFamily="34" charset="0"/>
                <a:cs typeface="Arial" pitchFamily="34" charset="0"/>
              </a:rPr>
              <a:t>Zimmer sauber und gehe dann ins Lebensmittelgeschäft. Komm, </a:t>
            </a:r>
            <a:r>
              <a:rPr lang="de-DE" sz="3000" dirty="0" err="1">
                <a:latin typeface="Arial" pitchFamily="34" charset="0"/>
                <a:cs typeface="Arial" pitchFamily="34" charset="0"/>
              </a:rPr>
              <a:t>Osoda</a:t>
            </a:r>
            <a:r>
              <a:rPr lang="de-DE" sz="3000" dirty="0">
                <a:latin typeface="Arial" pitchFamily="34" charset="0"/>
                <a:cs typeface="Arial" pitchFamily="34" charset="0"/>
              </a:rPr>
              <a:t>, du </a:t>
            </a:r>
            <a:r>
              <a:rPr lang="de-DE" sz="3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hilfst</a:t>
            </a:r>
            <a:r>
              <a:rPr lang="de-DE" sz="3000" dirty="0">
                <a:latin typeface="Arial" pitchFamily="34" charset="0"/>
                <a:cs typeface="Arial" pitchFamily="34" charset="0"/>
              </a:rPr>
              <a:t> </a:t>
            </a:r>
            <a:r>
              <a:rPr lang="de-DE" sz="3000" dirty="0" smtClean="0">
                <a:latin typeface="Arial" pitchFamily="34" charset="0"/>
                <a:cs typeface="Arial" pitchFamily="34" charset="0"/>
              </a:rPr>
              <a:t>mir</a:t>
            </a:r>
            <a:r>
              <a:rPr lang="de-DE" sz="3000" dirty="0">
                <a:latin typeface="Arial" pitchFamily="34" charset="0"/>
                <a:cs typeface="Arial" pitchFamily="34" charset="0"/>
              </a:rPr>
              <a:t>. </a:t>
            </a:r>
            <a:endParaRPr lang="uz-Latn-UZ" sz="3000" dirty="0" smtClean="0">
              <a:latin typeface="Arial" pitchFamily="34" charset="0"/>
              <a:cs typeface="Arial" pitchFamily="34" charset="0"/>
            </a:endParaRPr>
          </a:p>
          <a:p>
            <a:endParaRPr lang="de-DE" sz="3000" dirty="0">
              <a:latin typeface="Arial" pitchFamily="34" charset="0"/>
              <a:cs typeface="Arial" pitchFamily="34" charset="0"/>
            </a:endParaRPr>
          </a:p>
          <a:p>
            <a:r>
              <a:rPr lang="de-DE" sz="3000" dirty="0">
                <a:latin typeface="Arial" pitchFamily="34" charset="0"/>
                <a:cs typeface="Arial" pitchFamily="34" charset="0"/>
              </a:rPr>
              <a:t>1. hilfst 2. arbeitet 3. pflanzt 4. gehe 5. kommt </a:t>
            </a:r>
            <a:r>
              <a:rPr lang="de-DE" sz="3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de-DE" sz="3000" dirty="0">
                <a:latin typeface="Arial" pitchFamily="34" charset="0"/>
                <a:cs typeface="Arial" pitchFamily="34" charset="0"/>
              </a:rPr>
              <a:t>. helfe 7. ist 8. sind 9. hilft 10. </a:t>
            </a:r>
            <a:r>
              <a:rPr lang="de-DE" sz="3000" dirty="0" smtClean="0">
                <a:latin typeface="Arial" pitchFamily="34" charset="0"/>
                <a:cs typeface="Arial" pitchFamily="34" charset="0"/>
              </a:rPr>
              <a:t>helft 11</a:t>
            </a:r>
            <a:r>
              <a:rPr lang="de-DE" sz="3000" dirty="0">
                <a:latin typeface="Arial" pitchFamily="34" charset="0"/>
                <a:cs typeface="Arial" pitchFamily="34" charset="0"/>
              </a:rPr>
              <a:t>. geht 12. mache 13. sagt 14. räume</a:t>
            </a:r>
            <a:endParaRPr lang="ru-RU" sz="3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6851561" y="5541141"/>
            <a:ext cx="1429554" cy="42500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1998931" y="5429481"/>
            <a:ext cx="1429554" cy="42500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V="1">
            <a:off x="10746886" y="5568324"/>
            <a:ext cx="998188" cy="300509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500550" y="5989641"/>
            <a:ext cx="1106369" cy="40979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3796935" y="5471013"/>
            <a:ext cx="1429554" cy="425004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6586161" y="5938202"/>
            <a:ext cx="1186070" cy="35487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634796" y="5599841"/>
            <a:ext cx="1186070" cy="35487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5484720" y="5541141"/>
            <a:ext cx="1186070" cy="35487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8500102" y="5499609"/>
            <a:ext cx="1186070" cy="35487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V="1">
            <a:off x="8312752" y="5989641"/>
            <a:ext cx="1186070" cy="35487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V="1">
            <a:off x="3325642" y="5942232"/>
            <a:ext cx="1186070" cy="35487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V="1">
            <a:off x="1599051" y="5966027"/>
            <a:ext cx="1186070" cy="354876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349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-1"/>
            <a:ext cx="12191999" cy="943430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DER STUNDE: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1146629"/>
            <a:ext cx="11530013" cy="5239883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endParaRPr lang="de-DE" sz="40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de-DE" sz="4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 lernen Wörter</a:t>
            </a:r>
          </a:p>
          <a:p>
            <a:pPr marL="342900" lvl="0" indent="-342900" algn="l">
              <a:buFont typeface="Wingdings" panose="05000000000000000000" pitchFamily="2" charset="2"/>
              <a:buChar char="v"/>
            </a:pPr>
            <a:r>
              <a:rPr lang="de-DE" sz="4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Wir </a:t>
            </a:r>
            <a:r>
              <a:rPr lang="de-DE" sz="4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lesen den </a:t>
            </a:r>
            <a:r>
              <a:rPr lang="de-DE" sz="4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</a:p>
          <a:p>
            <a:pPr marL="342900" lvl="0" indent="-342900" algn="l">
              <a:buFont typeface="Wingdings" panose="05000000000000000000" pitchFamily="2" charset="2"/>
              <a:buChar char="v"/>
            </a:pPr>
            <a:r>
              <a:rPr lang="de-DE" sz="4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Wir </a:t>
            </a:r>
            <a:r>
              <a:rPr lang="de-DE" sz="4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machen </a:t>
            </a:r>
            <a:r>
              <a:rPr lang="de-DE" sz="4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Übungen</a:t>
            </a:r>
          </a:p>
          <a:p>
            <a:pPr marL="342900" lvl="0" indent="-342900" algn="l">
              <a:buFont typeface="Wingdings" panose="05000000000000000000" pitchFamily="2" charset="2"/>
              <a:buChar char="v"/>
            </a:pPr>
            <a:r>
              <a:rPr lang="de-DE" sz="4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Grammatik </a:t>
            </a:r>
            <a:endParaRPr lang="de-DE" sz="4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de-DE" sz="4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Aufgabe für selbstständige Arbeit</a:t>
            </a:r>
            <a:endParaRPr lang="ru-RU" sz="4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37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" y="1"/>
            <a:ext cx="12192000" cy="728206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 lesen den Text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856342"/>
            <a:ext cx="11530013" cy="5758771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de-DE" sz="4500" b="1" u="sng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will helfen.</a:t>
            </a:r>
          </a:p>
          <a:p>
            <a:pPr algn="just"/>
            <a:r>
              <a:rPr lang="de-DE" sz="45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Ich komme nach Hause. Meine Mutter ist nicht da. Sie arbeitet noch. Meine Schwester ist im Kindergarten.</a:t>
            </a:r>
          </a:p>
          <a:p>
            <a:pPr algn="just"/>
            <a:r>
              <a:rPr lang="de-DE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 bringt sie aus dem </a:t>
            </a:r>
          </a:p>
          <a:p>
            <a:pPr algn="just"/>
            <a:r>
              <a:rPr lang="de-DE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Kindergarten? Ich will der </a:t>
            </a:r>
          </a:p>
          <a:p>
            <a:pPr algn="just"/>
            <a:r>
              <a:rPr lang="de-DE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Mutter helfen. Wie meint </a:t>
            </a:r>
          </a:p>
          <a:p>
            <a:pPr algn="just"/>
            <a:r>
              <a:rPr lang="de-DE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ihr </a:t>
            </a:r>
            <a:r>
              <a:rPr lang="ru-RU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DE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</a:t>
            </a:r>
            <a:r>
              <a:rPr lang="de-DE" sz="45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muß</a:t>
            </a:r>
            <a:r>
              <a:rPr lang="de-DE" sz="45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ich machen?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5701" y="3439236"/>
            <a:ext cx="3780431" cy="3029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61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792955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Neue Wörter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922419"/>
              </p:ext>
            </p:extLst>
          </p:nvPr>
        </p:nvGraphicFramePr>
        <p:xfrm>
          <a:off x="968991" y="1132760"/>
          <a:ext cx="10167582" cy="54864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5083791">
                  <a:extLst>
                    <a:ext uri="{9D8B030D-6E8A-4147-A177-3AD203B41FA5}">
                      <a16:colId xmlns:a16="http://schemas.microsoft.com/office/drawing/2014/main" val="1569721449"/>
                    </a:ext>
                  </a:extLst>
                </a:gridCol>
                <a:gridCol w="5083791">
                  <a:extLst>
                    <a:ext uri="{9D8B030D-6E8A-4147-A177-3AD203B41FA5}">
                      <a16:colId xmlns:a16="http://schemas.microsoft.com/office/drawing/2014/main" val="1926755351"/>
                    </a:ext>
                  </a:extLst>
                </a:gridCol>
              </a:tblGrid>
              <a:tr h="526804"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bringen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приводить, приносить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7283189"/>
                  </a:ext>
                </a:extLst>
              </a:tr>
              <a:tr h="526804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helfen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помогать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28650"/>
                  </a:ext>
                </a:extLst>
              </a:tr>
              <a:tr h="526804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wollen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хотеть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89385"/>
                  </a:ext>
                </a:extLst>
              </a:tr>
              <a:tr h="526804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sollen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быть обязанным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9308120"/>
                  </a:ext>
                </a:extLst>
              </a:tr>
              <a:tr h="526804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müssen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быть должным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1408220"/>
                  </a:ext>
                </a:extLst>
              </a:tr>
              <a:tr h="526804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думать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717860"/>
                  </a:ext>
                </a:extLst>
              </a:tr>
              <a:tr h="526804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verlieren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потерять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667433"/>
                  </a:ext>
                </a:extLst>
              </a:tr>
              <a:tr h="526804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brauchen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нуждаться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3340179"/>
                  </a:ext>
                </a:extLst>
              </a:tr>
              <a:tr h="526804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pflanzen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сажать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5287591"/>
                  </a:ext>
                </a:extLst>
              </a:tr>
              <a:tr h="526804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arbeiten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работать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0932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044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792955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Neue Wörter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4121780"/>
              </p:ext>
            </p:extLst>
          </p:nvPr>
        </p:nvGraphicFramePr>
        <p:xfrm>
          <a:off x="968991" y="1132760"/>
          <a:ext cx="10167582" cy="54864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5083791">
                  <a:extLst>
                    <a:ext uri="{9D8B030D-6E8A-4147-A177-3AD203B41FA5}">
                      <a16:colId xmlns:a16="http://schemas.microsoft.com/office/drawing/2014/main" val="1569721449"/>
                    </a:ext>
                  </a:extLst>
                </a:gridCol>
                <a:gridCol w="5083791">
                  <a:extLst>
                    <a:ext uri="{9D8B030D-6E8A-4147-A177-3AD203B41FA5}">
                      <a16:colId xmlns:a16="http://schemas.microsoft.com/office/drawing/2014/main" val="1926755351"/>
                    </a:ext>
                  </a:extLst>
                </a:gridCol>
              </a:tblGrid>
              <a:tr h="526804"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bringen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olib</a:t>
                      </a:r>
                      <a:r>
                        <a:rPr lang="en-US" sz="30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0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kelmoq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7283189"/>
                  </a:ext>
                </a:extLst>
              </a:tr>
              <a:tr h="526804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helfen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yordam</a:t>
                      </a:r>
                      <a:r>
                        <a:rPr lang="en-US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bermoq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28650"/>
                  </a:ext>
                </a:extLst>
              </a:tr>
              <a:tr h="526804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wollen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xohlamoq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89385"/>
                  </a:ext>
                </a:extLst>
              </a:tr>
              <a:tr h="526804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sollen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majbur</a:t>
                      </a:r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bo‘lmoq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9308120"/>
                  </a:ext>
                </a:extLst>
              </a:tr>
              <a:tr h="526804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müssen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zarur</a:t>
                      </a:r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bo‘lmoq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1408220"/>
                  </a:ext>
                </a:extLst>
              </a:tr>
              <a:tr h="526804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o‘ylamoq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4717860"/>
                  </a:ext>
                </a:extLst>
              </a:tr>
              <a:tr h="526804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verlieren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yo‘qotmoq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667433"/>
                  </a:ext>
                </a:extLst>
              </a:tr>
              <a:tr h="526804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brauchen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kerak</a:t>
                      </a:r>
                      <a:r>
                        <a:rPr lang="en-US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bo‘lmoq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3340179"/>
                  </a:ext>
                </a:extLst>
              </a:tr>
              <a:tr h="526804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pflanzen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ekin</a:t>
                      </a:r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ekmoq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5287591"/>
                  </a:ext>
                </a:extLst>
              </a:tr>
              <a:tr h="526804">
                <a:tc>
                  <a:txBody>
                    <a:bodyPr/>
                    <a:lstStyle/>
                    <a:p>
                      <a:pPr algn="ctr"/>
                      <a:r>
                        <a:rPr lang="de-DE" sz="3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arbeiten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ishlamoq</a:t>
                      </a:r>
                      <a:endParaRPr lang="ru-RU" sz="3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0932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533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" y="1"/>
            <a:ext cx="12192000" cy="728206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859809"/>
            <a:ext cx="11530013" cy="5755304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de-DE" sz="43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Modalverben.</a:t>
            </a:r>
          </a:p>
          <a:p>
            <a:pPr algn="just"/>
            <a:r>
              <a:rPr lang="de-DE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 Deutschen gibt es 6 </a:t>
            </a:r>
            <a:r>
              <a:rPr lang="de-DE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Modalverben.Das</a:t>
            </a:r>
            <a:r>
              <a:rPr lang="de-DE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sind </a:t>
            </a:r>
            <a:r>
              <a:rPr lang="de-DE" sz="43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können, wollen, mögen, sollen, dürfen, müssen</a:t>
            </a:r>
            <a:r>
              <a:rPr lang="de-DE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Sie drücken das Verhalten des Sprechers zur Handlung aus. </a:t>
            </a:r>
          </a:p>
          <a:p>
            <a:pPr algn="just"/>
            <a:r>
              <a:rPr lang="de-DE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Das Modalverb steht an der 2. Stelle, das Vollverb </a:t>
            </a:r>
            <a:r>
              <a:rPr lang="de-DE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steht </a:t>
            </a:r>
            <a:r>
              <a:rPr lang="de-DE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der letzten Stelle im Satz. </a:t>
            </a:r>
          </a:p>
          <a:p>
            <a:pPr algn="l"/>
            <a:r>
              <a:rPr lang="de-DE" sz="43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Wollen – </a:t>
            </a:r>
            <a:r>
              <a:rPr lang="de-DE" sz="43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de-DE" sz="43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ohlamoq</a:t>
            </a:r>
            <a:r>
              <a:rPr lang="de-DE" sz="43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drückt einen Wunsch oder eine Absicht aus.</a:t>
            </a:r>
          </a:p>
          <a:p>
            <a:pPr algn="l"/>
            <a:r>
              <a:rPr lang="de-DE" sz="4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Sollen – </a:t>
            </a:r>
            <a:r>
              <a:rPr lang="de-DE" sz="4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lozim</a:t>
            </a:r>
            <a:r>
              <a:rPr lang="de-DE" sz="4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4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de-DE" sz="4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4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zarur</a:t>
            </a:r>
            <a:r>
              <a:rPr lang="de-DE" sz="4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bedeutet verpflichtet sein, nach jemandes Willen etwas zu tun</a:t>
            </a:r>
          </a:p>
          <a:p>
            <a:pPr algn="l"/>
            <a:r>
              <a:rPr lang="de-DE" sz="4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Müssen – </a:t>
            </a:r>
            <a:r>
              <a:rPr lang="de-DE" sz="4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de-DE" sz="4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4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zarur</a:t>
            </a:r>
            <a:r>
              <a:rPr lang="de-DE" sz="4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drückt einen inneren Zwang oder eine unvermeidliche Notwendigkeit aus.</a:t>
            </a:r>
          </a:p>
          <a:p>
            <a:pPr algn="l"/>
            <a:endParaRPr lang="de-DE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de-DE" sz="40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762" y="4881598"/>
            <a:ext cx="2523112" cy="1478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4758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" y="1"/>
            <a:ext cx="12192000" cy="728206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859809"/>
            <a:ext cx="11530013" cy="5755304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de-DE" sz="43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Modalverben.</a:t>
            </a:r>
          </a:p>
          <a:p>
            <a:pPr algn="just"/>
            <a:r>
              <a:rPr lang="de-DE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 Deutschen gibt es 6 </a:t>
            </a:r>
            <a:r>
              <a:rPr lang="de-DE" sz="40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Modalverben.Das</a:t>
            </a:r>
            <a:r>
              <a:rPr lang="de-DE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sind </a:t>
            </a:r>
            <a:r>
              <a:rPr lang="de-DE" sz="43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können, wollen, mögen, sollen, dürfen, müssen</a:t>
            </a:r>
            <a:r>
              <a:rPr lang="de-DE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Sie drücken das Verhalten des Sprechers zur Handlung aus. </a:t>
            </a:r>
          </a:p>
          <a:p>
            <a:pPr algn="just"/>
            <a:r>
              <a:rPr lang="de-DE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Das Modalverb steht an der 2. Stelle, das Vollverb aber an der letzten Stelle im Satz. </a:t>
            </a:r>
            <a:endParaRPr lang="ru-RU" sz="4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de-DE" sz="43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Wollen –</a:t>
            </a:r>
            <a:r>
              <a:rPr lang="ru-RU" sz="43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хотеть </a:t>
            </a:r>
            <a:r>
              <a:rPr lang="de-DE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drückt einen Wunsch oder eine Absicht aus.</a:t>
            </a:r>
          </a:p>
          <a:p>
            <a:pPr algn="l"/>
            <a:r>
              <a:rPr lang="de-DE" sz="43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Sollen – </a:t>
            </a:r>
            <a:r>
              <a:rPr lang="ru-RU" sz="43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быть обязанным </a:t>
            </a:r>
            <a:r>
              <a:rPr lang="de-DE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bedeutet verpflichtet sein, nach jemandes Willen etwas zu tun</a:t>
            </a:r>
          </a:p>
          <a:p>
            <a:pPr algn="l"/>
            <a:r>
              <a:rPr lang="de-DE" sz="43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Müssen – </a:t>
            </a:r>
            <a:r>
              <a:rPr lang="ru-RU" sz="43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быть должным </a:t>
            </a:r>
            <a:r>
              <a:rPr lang="de-DE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drückt einen inneren Zwang oder eine unvermeidliche Notwendigkeit aus.</a:t>
            </a:r>
          </a:p>
          <a:p>
            <a:pPr algn="l"/>
            <a:endParaRPr lang="de-DE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de-DE" sz="40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762" y="4881598"/>
            <a:ext cx="2523112" cy="1478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3318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" y="1"/>
            <a:ext cx="12192000" cy="728206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Grammatik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859809"/>
            <a:ext cx="11530013" cy="5755304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de-DE" sz="3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will Deutsch lernen. Ich </a:t>
            </a:r>
            <a:r>
              <a:rPr lang="de-DE" sz="35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muß</a:t>
            </a:r>
            <a:r>
              <a:rPr lang="de-DE" sz="35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Deutsch lernen. Ich soll Deutsch lernen.</a:t>
            </a:r>
          </a:p>
          <a:p>
            <a:r>
              <a:rPr lang="de-DE" sz="4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Konjugationstabelle der Modalverben</a:t>
            </a:r>
          </a:p>
          <a:p>
            <a:endParaRPr lang="de-DE" sz="40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40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102088"/>
              </p:ext>
            </p:extLst>
          </p:nvPr>
        </p:nvGraphicFramePr>
        <p:xfrm>
          <a:off x="1091822" y="2507523"/>
          <a:ext cx="10263116" cy="393695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565779">
                  <a:extLst>
                    <a:ext uri="{9D8B030D-6E8A-4147-A177-3AD203B41FA5}">
                      <a16:colId xmlns:a16="http://schemas.microsoft.com/office/drawing/2014/main" val="2515570972"/>
                    </a:ext>
                  </a:extLst>
                </a:gridCol>
                <a:gridCol w="2565779">
                  <a:extLst>
                    <a:ext uri="{9D8B030D-6E8A-4147-A177-3AD203B41FA5}">
                      <a16:colId xmlns:a16="http://schemas.microsoft.com/office/drawing/2014/main" val="1261405907"/>
                    </a:ext>
                  </a:extLst>
                </a:gridCol>
                <a:gridCol w="2565779">
                  <a:extLst>
                    <a:ext uri="{9D8B030D-6E8A-4147-A177-3AD203B41FA5}">
                      <a16:colId xmlns:a16="http://schemas.microsoft.com/office/drawing/2014/main" val="2830938031"/>
                    </a:ext>
                  </a:extLst>
                </a:gridCol>
                <a:gridCol w="2565779">
                  <a:extLst>
                    <a:ext uri="{9D8B030D-6E8A-4147-A177-3AD203B41FA5}">
                      <a16:colId xmlns:a16="http://schemas.microsoft.com/office/drawing/2014/main" val="3368710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sollen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müssen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wollen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57055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soll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muß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will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8034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sollst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mußt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willst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884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er,sie,es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soll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muß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will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5989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sollen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müssen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wollen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966426"/>
                  </a:ext>
                </a:extLst>
              </a:tr>
              <a:tr h="645110"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ihr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sollt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müsst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wollt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3836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sie,Sie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sollen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müssen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wollen</a:t>
                      </a:r>
                      <a:endParaRPr lang="ru-RU" sz="3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0236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195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843870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ctr"/>
            <a:r>
              <a:rPr lang="de-DE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 machen Übung</a:t>
            </a:r>
            <a:endParaRPr lang="ru-RU" sz="4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78" y="1078172"/>
            <a:ext cx="11212510" cy="5568287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 flipV="1">
            <a:off x="3807725" y="1078172"/>
            <a:ext cx="982639" cy="75062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1910687" y="3007214"/>
            <a:ext cx="1323832" cy="105981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9212239" y="2756849"/>
            <a:ext cx="1774209" cy="7301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1201003" y="1828800"/>
            <a:ext cx="1583140" cy="92805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V="1">
            <a:off x="4524232" y="2213379"/>
            <a:ext cx="1207827" cy="84289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9488605" y="843870"/>
            <a:ext cx="1221475" cy="92107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V="1">
            <a:off x="6946710" y="1555845"/>
            <a:ext cx="1208701" cy="72421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6694227" y="3169206"/>
            <a:ext cx="982639" cy="75062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2545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4418</TotalTime>
  <Words>722</Words>
  <Application>Microsoft Office PowerPoint</Application>
  <PresentationFormat>Широкоэкранный</PresentationFormat>
  <Paragraphs>192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Тема Office</vt:lpstr>
      <vt:lpstr>Office Theme</vt:lpstr>
      <vt:lpstr>DEUTSCH</vt:lpstr>
      <vt:lpstr>PLAN DER STUNDE:</vt:lpstr>
      <vt:lpstr>Wir lesen den Text</vt:lpstr>
      <vt:lpstr>Neue Wörter</vt:lpstr>
      <vt:lpstr>Neue Wörter</vt:lpstr>
      <vt:lpstr>Grammatik</vt:lpstr>
      <vt:lpstr>Grammatik</vt:lpstr>
      <vt:lpstr>Grammatik</vt:lpstr>
      <vt:lpstr>Wir machen Übung</vt:lpstr>
      <vt:lpstr>Wir machen Übung</vt:lpstr>
      <vt:lpstr>Wir machen Übung</vt:lpstr>
      <vt:lpstr>Grammatik</vt:lpstr>
      <vt:lpstr>Grammatik</vt:lpstr>
      <vt:lpstr>Wir machen Übung</vt:lpstr>
      <vt:lpstr>Sprichwörter</vt:lpstr>
      <vt:lpstr>Sprichwörter</vt:lpstr>
      <vt:lpstr>Aufgabe für selbstständige Arbeit</vt:lpstr>
      <vt:lpstr>Ende der Stunde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</dc:title>
  <dc:creator>Пользователь</dc:creator>
  <cp:lastModifiedBy>Пользователь</cp:lastModifiedBy>
  <cp:revision>93</cp:revision>
  <dcterms:created xsi:type="dcterms:W3CDTF">2020-09-21T16:11:53Z</dcterms:created>
  <dcterms:modified xsi:type="dcterms:W3CDTF">2020-11-07T04:40:52Z</dcterms:modified>
</cp:coreProperties>
</file>