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73" r:id="rId5"/>
    <p:sldId id="274" r:id="rId6"/>
    <p:sldId id="280" r:id="rId7"/>
    <p:sldId id="260" r:id="rId8"/>
    <p:sldId id="275" r:id="rId9"/>
    <p:sldId id="259" r:id="rId10"/>
    <p:sldId id="276" r:id="rId11"/>
    <p:sldId id="278" r:id="rId12"/>
    <p:sldId id="277" r:id="rId13"/>
    <p:sldId id="279" r:id="rId14"/>
    <p:sldId id="264" r:id="rId15"/>
    <p:sldId id="272" r:id="rId16"/>
    <p:sldId id="281" r:id="rId17"/>
    <p:sldId id="266" r:id="rId18"/>
    <p:sldId id="265" r:id="rId19"/>
    <p:sldId id="268" r:id="rId20"/>
    <p:sldId id="270" r:id="rId21"/>
    <p:sldId id="261" r:id="rId22"/>
    <p:sldId id="262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2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63F-A4BF-4312-8FBE-993D5DC7E615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9092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63F-A4BF-4312-8FBE-993D5DC7E615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793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63F-A4BF-4312-8FBE-993D5DC7E615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243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5684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7615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2436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0106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824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3082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2121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213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63F-A4BF-4312-8FBE-993D5DC7E615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3092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6211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3511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738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63F-A4BF-4312-8FBE-993D5DC7E615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670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63F-A4BF-4312-8FBE-993D5DC7E615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034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63F-A4BF-4312-8FBE-993D5DC7E615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19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63F-A4BF-4312-8FBE-993D5DC7E615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63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63F-A4BF-4312-8FBE-993D5DC7E615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260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63F-A4BF-4312-8FBE-993D5DC7E615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1392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63F-A4BF-4312-8FBE-993D5DC7E615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733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B063F-A4BF-4312-8FBE-993D5DC7E615}" type="datetimeFigureOut">
              <a:rPr lang="ru-RU" smtClean="0"/>
              <a:t>14.11.2020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621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380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eg"/><Relationship Id="rId3" Type="http://schemas.openxmlformats.org/officeDocument/2006/relationships/image" Target="../media/image19.jpeg"/><Relationship Id="rId7" Type="http://schemas.openxmlformats.org/officeDocument/2006/relationships/image" Target="../media/image23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Relationship Id="rId9" Type="http://schemas.openxmlformats.org/officeDocument/2006/relationships/image" Target="../media/image2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0.jpeg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5.jpeg"/><Relationship Id="rId5" Type="http://schemas.openxmlformats.org/officeDocument/2006/relationships/image" Target="../media/image34.jpeg"/><Relationship Id="rId4" Type="http://schemas.openxmlformats.org/officeDocument/2006/relationships/image" Target="../media/image3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1700212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DEUTSCH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71500" y="1943101"/>
            <a:ext cx="10929938" cy="4646386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de-DE" sz="25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THEMA DER STUNDE:</a:t>
            </a:r>
          </a:p>
          <a:p>
            <a:r>
              <a:rPr lang="uz-Cyrl-UZ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de-DE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 Tagesablauf</a:t>
            </a:r>
            <a:r>
              <a:rPr lang="uz-Cyrl-UZ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de-DE" sz="5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6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656537" y="242888"/>
            <a:ext cx="2317749" cy="1343025"/>
          </a:xfrm>
          <a:prstGeom prst="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5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35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.KLASSE</a:t>
            </a:r>
            <a:endParaRPr lang="ru-RU" sz="35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6537" y="4089400"/>
            <a:ext cx="1728788" cy="23717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242888"/>
            <a:ext cx="1794329" cy="1237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60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764317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1236" y="856817"/>
            <a:ext cx="114095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Die reflexiven Verben </a:t>
            </a:r>
            <a:r>
              <a:rPr lang="de-DE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bilden </a:t>
            </a:r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mit Hilfe des </a:t>
            </a:r>
            <a:r>
              <a:rPr lang="de-DE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Reflexivpronomes</a:t>
            </a:r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sich</a:t>
            </a:r>
            <a:r>
              <a:rPr lang="de-DE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de-DE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reflexive Verben (sich-Verben) bezeichnen eine Handlung, die auf die handelnde Person zurückgeht.</a:t>
            </a:r>
          </a:p>
          <a:p>
            <a:pPr algn="just"/>
            <a:endParaRPr lang="de-DE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de-DE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wasche den Teller </a:t>
            </a:r>
            <a:r>
              <a:rPr lang="de-DE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de-DE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</a:t>
            </a:r>
            <a:r>
              <a:rPr lang="de-DE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likopchani</a:t>
            </a:r>
            <a:r>
              <a:rPr lang="de-DE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yuvayapman</a:t>
            </a:r>
            <a:endParaRPr lang="ru-RU" sz="3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de-DE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wasche mich </a:t>
            </a:r>
            <a:r>
              <a:rPr lang="de-DE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de-DE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</a:t>
            </a:r>
            <a:r>
              <a:rPr lang="de-DE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yuvinyapman</a:t>
            </a:r>
            <a:endParaRPr lang="ru-RU" sz="3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de-DE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Die sich – Verben konjugieren folgenderweise </a:t>
            </a:r>
            <a:endParaRPr lang="ru-RU" sz="3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545905" y="4734969"/>
          <a:ext cx="10890918" cy="1916796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815153">
                  <a:extLst>
                    <a:ext uri="{9D8B030D-6E8A-4147-A177-3AD203B41FA5}">
                      <a16:colId xmlns:a16="http://schemas.microsoft.com/office/drawing/2014/main" val="2586172497"/>
                    </a:ext>
                  </a:extLst>
                </a:gridCol>
                <a:gridCol w="1815153">
                  <a:extLst>
                    <a:ext uri="{9D8B030D-6E8A-4147-A177-3AD203B41FA5}">
                      <a16:colId xmlns:a16="http://schemas.microsoft.com/office/drawing/2014/main" val="4128500008"/>
                    </a:ext>
                  </a:extLst>
                </a:gridCol>
                <a:gridCol w="1815153">
                  <a:extLst>
                    <a:ext uri="{9D8B030D-6E8A-4147-A177-3AD203B41FA5}">
                      <a16:colId xmlns:a16="http://schemas.microsoft.com/office/drawing/2014/main" val="2840826254"/>
                    </a:ext>
                  </a:extLst>
                </a:gridCol>
                <a:gridCol w="1815153">
                  <a:extLst>
                    <a:ext uri="{9D8B030D-6E8A-4147-A177-3AD203B41FA5}">
                      <a16:colId xmlns:a16="http://schemas.microsoft.com/office/drawing/2014/main" val="3326757548"/>
                    </a:ext>
                  </a:extLst>
                </a:gridCol>
                <a:gridCol w="1815153">
                  <a:extLst>
                    <a:ext uri="{9D8B030D-6E8A-4147-A177-3AD203B41FA5}">
                      <a16:colId xmlns:a16="http://schemas.microsoft.com/office/drawing/2014/main" val="372139564"/>
                    </a:ext>
                  </a:extLst>
                </a:gridCol>
                <a:gridCol w="1815153">
                  <a:extLst>
                    <a:ext uri="{9D8B030D-6E8A-4147-A177-3AD203B41FA5}">
                      <a16:colId xmlns:a16="http://schemas.microsoft.com/office/drawing/2014/main" val="2888105861"/>
                    </a:ext>
                  </a:extLst>
                </a:gridCol>
              </a:tblGrid>
              <a:tr h="638932"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</a:t>
                      </a:r>
                      <a:endParaRPr lang="ru-RU" sz="3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wasche</a:t>
                      </a:r>
                      <a:endParaRPr lang="ru-RU" sz="3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mich</a:t>
                      </a:r>
                      <a:endParaRPr lang="ru-RU" sz="3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</a:t>
                      </a:r>
                      <a:endParaRPr lang="ru-RU" sz="3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waschen</a:t>
                      </a:r>
                      <a:endParaRPr lang="ru-RU" sz="3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uns</a:t>
                      </a:r>
                      <a:endParaRPr lang="ru-RU" sz="3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7900868"/>
                  </a:ext>
                </a:extLst>
              </a:tr>
              <a:tr h="638932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wäscht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dich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ihr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wascht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euch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5970888"/>
                  </a:ext>
                </a:extLst>
              </a:tr>
              <a:tr h="638932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er,sie,es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wäscht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Sie,sie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waschen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46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7866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764317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1236" y="856817"/>
            <a:ext cx="114095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de-DE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Die reflexiven Verben bilden mit Hilfe des </a:t>
            </a:r>
            <a:r>
              <a:rPr lang="de-DE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Reflexivpronomes</a:t>
            </a:r>
            <a:r>
              <a:rPr lang="de-DE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sich</a:t>
            </a:r>
            <a:r>
              <a:rPr lang="de-DE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Die reflexive</a:t>
            </a:r>
            <a:r>
              <a:rPr lang="de-DE" sz="30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de-DE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Verben (sich-Verben) bezeichnen eine Handlung, die auf die handelnde Person zurückgeht.</a:t>
            </a:r>
          </a:p>
          <a:p>
            <a:pPr algn="just"/>
            <a:endParaRPr lang="de-DE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de-DE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wasche den Teller </a:t>
            </a:r>
            <a:r>
              <a:rPr lang="de-DE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 мою тарелку</a:t>
            </a:r>
          </a:p>
          <a:p>
            <a:pPr algn="just"/>
            <a:r>
              <a:rPr lang="de-DE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wasche mich </a:t>
            </a:r>
            <a:r>
              <a:rPr lang="de-DE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 моюсь</a:t>
            </a:r>
          </a:p>
          <a:p>
            <a:pPr algn="just"/>
            <a:endParaRPr lang="ru-RU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de-DE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Die sich – Verben konjugieren folgenderweise </a:t>
            </a:r>
            <a:endParaRPr lang="ru-RU" sz="3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491314" y="4734969"/>
          <a:ext cx="10890918" cy="1916796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815153">
                  <a:extLst>
                    <a:ext uri="{9D8B030D-6E8A-4147-A177-3AD203B41FA5}">
                      <a16:colId xmlns:a16="http://schemas.microsoft.com/office/drawing/2014/main" val="2586172497"/>
                    </a:ext>
                  </a:extLst>
                </a:gridCol>
                <a:gridCol w="1815153">
                  <a:extLst>
                    <a:ext uri="{9D8B030D-6E8A-4147-A177-3AD203B41FA5}">
                      <a16:colId xmlns:a16="http://schemas.microsoft.com/office/drawing/2014/main" val="4128500008"/>
                    </a:ext>
                  </a:extLst>
                </a:gridCol>
                <a:gridCol w="1815153">
                  <a:extLst>
                    <a:ext uri="{9D8B030D-6E8A-4147-A177-3AD203B41FA5}">
                      <a16:colId xmlns:a16="http://schemas.microsoft.com/office/drawing/2014/main" val="2840826254"/>
                    </a:ext>
                  </a:extLst>
                </a:gridCol>
                <a:gridCol w="1815153">
                  <a:extLst>
                    <a:ext uri="{9D8B030D-6E8A-4147-A177-3AD203B41FA5}">
                      <a16:colId xmlns:a16="http://schemas.microsoft.com/office/drawing/2014/main" val="3326757548"/>
                    </a:ext>
                  </a:extLst>
                </a:gridCol>
                <a:gridCol w="1815153">
                  <a:extLst>
                    <a:ext uri="{9D8B030D-6E8A-4147-A177-3AD203B41FA5}">
                      <a16:colId xmlns:a16="http://schemas.microsoft.com/office/drawing/2014/main" val="372139564"/>
                    </a:ext>
                  </a:extLst>
                </a:gridCol>
                <a:gridCol w="1815153">
                  <a:extLst>
                    <a:ext uri="{9D8B030D-6E8A-4147-A177-3AD203B41FA5}">
                      <a16:colId xmlns:a16="http://schemas.microsoft.com/office/drawing/2014/main" val="2888105861"/>
                    </a:ext>
                  </a:extLst>
                </a:gridCol>
              </a:tblGrid>
              <a:tr h="638932"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</a:t>
                      </a:r>
                      <a:endParaRPr lang="ru-RU" sz="3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wasche</a:t>
                      </a:r>
                      <a:endParaRPr lang="ru-RU" sz="3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mich</a:t>
                      </a:r>
                      <a:endParaRPr lang="ru-RU" sz="3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</a:t>
                      </a:r>
                      <a:endParaRPr lang="ru-RU" sz="3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waschen</a:t>
                      </a:r>
                      <a:endParaRPr lang="ru-RU" sz="3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uns</a:t>
                      </a:r>
                      <a:endParaRPr lang="ru-RU" sz="30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7900868"/>
                  </a:ext>
                </a:extLst>
              </a:tr>
              <a:tr h="638932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wäscht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dich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ihr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wascht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euch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5970888"/>
                  </a:ext>
                </a:extLst>
              </a:tr>
              <a:tr h="638932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er,sie,es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wäscht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Sie,sie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waschen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</a:t>
                      </a:r>
                      <a:endParaRPr lang="ru-RU" sz="3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468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0809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764317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en-US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3080" y="856817"/>
            <a:ext cx="11377683" cy="563231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In den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Aussage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und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Frages</a:t>
            </a:r>
            <a:r>
              <a:rPr lang="de-DE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ätzen steht </a:t>
            </a:r>
            <a:r>
              <a:rPr lang="de-DE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sich</a:t>
            </a:r>
            <a:r>
              <a:rPr lang="de-DE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nach dem Verb.</a:t>
            </a:r>
          </a:p>
          <a:p>
            <a:pPr algn="just"/>
            <a:endParaRPr lang="de-DE" sz="3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de-DE" sz="3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Ich kämme mich in meinem Zimmer.</a:t>
            </a:r>
          </a:p>
          <a:p>
            <a:pPr algn="just"/>
            <a:r>
              <a:rPr lang="de-DE" sz="3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Wo kämmst sich Sabina?</a:t>
            </a:r>
          </a:p>
          <a:p>
            <a:pPr algn="just"/>
            <a:endParaRPr lang="de-DE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de-DE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Wenn das Subjekt ein Pronomen ist, steht </a:t>
            </a:r>
            <a:r>
              <a:rPr lang="de-DE" sz="3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sich</a:t>
            </a:r>
            <a:r>
              <a:rPr lang="de-DE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nach dem Pronomen.</a:t>
            </a:r>
          </a:p>
          <a:p>
            <a:pPr algn="just"/>
            <a:r>
              <a:rPr lang="de-DE" sz="3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Vor dem Spiegel kämme ich mich.</a:t>
            </a:r>
          </a:p>
          <a:p>
            <a:pPr algn="just"/>
            <a:r>
              <a:rPr lang="de-DE" sz="3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meinem Zimmer kann ich mich kämmen.</a:t>
            </a:r>
          </a:p>
          <a:p>
            <a:pPr algn="just"/>
            <a:r>
              <a:rPr lang="de-DE" sz="3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Sabina kann sich in meinem Zimmer kämmen.</a:t>
            </a:r>
          </a:p>
          <a:p>
            <a:pPr algn="just"/>
            <a:r>
              <a:rPr lang="de-DE" sz="3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361415" y="2380698"/>
            <a:ext cx="163773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3033917" y="1831666"/>
            <a:ext cx="1146411" cy="52708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456950" y="2948573"/>
            <a:ext cx="154219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Овал 9"/>
          <p:cNvSpPr/>
          <p:nvPr/>
        </p:nvSpPr>
        <p:spPr>
          <a:xfrm>
            <a:off x="3193576" y="2402663"/>
            <a:ext cx="1091821" cy="54591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566847" y="4258101"/>
            <a:ext cx="1171433" cy="6027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6566846" y="4770839"/>
            <a:ext cx="1171433" cy="6027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3239068" y="5359270"/>
            <a:ext cx="1171433" cy="6027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180328" y="4770839"/>
            <a:ext cx="163773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7869450" y="5333747"/>
            <a:ext cx="1768036" cy="1433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8435508" y="5834743"/>
            <a:ext cx="1869635" cy="146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647278" y="5333747"/>
            <a:ext cx="105683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2180281" y="5849435"/>
            <a:ext cx="1013295" cy="1469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217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88351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machen Übung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2" descr="word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088914" y="5618136"/>
            <a:ext cx="1103085" cy="9683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11" descr="00004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7714" y="883512"/>
            <a:ext cx="932446" cy="9597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Прямоугольник 13"/>
          <p:cNvSpPr/>
          <p:nvPr/>
        </p:nvSpPr>
        <p:spPr>
          <a:xfrm>
            <a:off x="798287" y="1265482"/>
            <a:ext cx="1114697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de-DE" sz="3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Ich dusche </a:t>
            </a:r>
            <a:r>
              <a:rPr lang="de-DE" sz="35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 </a:t>
            </a:r>
            <a:r>
              <a:rPr lang="de-DE" sz="3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warm.</a:t>
            </a:r>
          </a:p>
          <a:p>
            <a:r>
              <a:rPr lang="de-DE" sz="3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Manche Kinder </a:t>
            </a:r>
            <a:r>
              <a:rPr lang="de-DE" sz="35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kleiden ________ </a:t>
            </a:r>
            <a:r>
              <a:rPr lang="de-DE" sz="3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sehr langsam an.</a:t>
            </a:r>
          </a:p>
          <a:p>
            <a:r>
              <a:rPr lang="de-DE" sz="3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Heute Abend zieht </a:t>
            </a:r>
            <a:r>
              <a:rPr lang="de-DE" sz="35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 </a:t>
            </a:r>
            <a:r>
              <a:rPr lang="de-DE" sz="3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meine Mutter besonders elegant an.</a:t>
            </a:r>
          </a:p>
          <a:p>
            <a:r>
              <a:rPr lang="de-DE" sz="3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Sie kämmt </a:t>
            </a:r>
            <a:r>
              <a:rPr lang="de-DE" sz="35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 </a:t>
            </a:r>
            <a:r>
              <a:rPr lang="de-DE" sz="3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 dem Spiegel.</a:t>
            </a:r>
          </a:p>
          <a:p>
            <a:r>
              <a:rPr lang="de-DE" sz="3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Die Hexe Lilli trocknet ___________ ab.</a:t>
            </a:r>
          </a:p>
          <a:p>
            <a:r>
              <a:rPr lang="de-DE" sz="3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Elke wäscht </a:t>
            </a:r>
            <a:r>
              <a:rPr lang="de-DE" sz="35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</a:t>
            </a:r>
            <a:r>
              <a:rPr lang="de-DE" sz="3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 jeden Morgen.</a:t>
            </a:r>
          </a:p>
          <a:p>
            <a:r>
              <a:rPr lang="de-DE" sz="3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Ich ziehe ______________immer schnell an.</a:t>
            </a:r>
            <a:endParaRPr lang="de-DE" sz="35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18858" y="1265482"/>
            <a:ext cx="20174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mich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516916" y="1820276"/>
            <a:ext cx="20174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de-DE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63029" y="2331527"/>
            <a:ext cx="20174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de-DE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18858" y="3418129"/>
            <a:ext cx="20174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de-DE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516916" y="3999107"/>
            <a:ext cx="20174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de-DE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499431" y="4500934"/>
            <a:ext cx="20174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de-DE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354286" y="5016262"/>
            <a:ext cx="20174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mich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047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0"/>
            <a:ext cx="12191999" cy="842439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45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machen Übung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44" y="842439"/>
            <a:ext cx="1901372" cy="182819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571" y="973067"/>
            <a:ext cx="1676397" cy="2024268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133270" y="1210553"/>
            <a:ext cx="5925458" cy="885371"/>
          </a:xfrm>
        </p:spPr>
        <p:txBody>
          <a:bodyPr>
            <a:normAutofit/>
          </a:bodyPr>
          <a:lstStyle/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Steht um halb sieben Uhr auf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бъект 1"/>
          <p:cNvSpPr txBox="1">
            <a:spLocks/>
          </p:cNvSpPr>
          <p:nvPr/>
        </p:nvSpPr>
        <p:spPr>
          <a:xfrm>
            <a:off x="2240641" y="2017400"/>
            <a:ext cx="3730174" cy="885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Putzt das Fenster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Объект 1"/>
          <p:cNvSpPr txBox="1">
            <a:spLocks/>
          </p:cNvSpPr>
          <p:nvPr/>
        </p:nvSpPr>
        <p:spPr>
          <a:xfrm>
            <a:off x="612321" y="5334000"/>
            <a:ext cx="3189515" cy="885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Hilft der Oma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Объект 1"/>
          <p:cNvSpPr txBox="1">
            <a:spLocks/>
          </p:cNvSpPr>
          <p:nvPr/>
        </p:nvSpPr>
        <p:spPr>
          <a:xfrm>
            <a:off x="1125764" y="3882706"/>
            <a:ext cx="3523344" cy="885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Kocht das Essen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Объект 1"/>
          <p:cNvSpPr txBox="1">
            <a:spLocks/>
          </p:cNvSpPr>
          <p:nvPr/>
        </p:nvSpPr>
        <p:spPr>
          <a:xfrm>
            <a:off x="4289423" y="5358960"/>
            <a:ext cx="4060373" cy="885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Fegt den Fußboden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Объект 1"/>
          <p:cNvSpPr txBox="1">
            <a:spLocks/>
          </p:cNvSpPr>
          <p:nvPr/>
        </p:nvSpPr>
        <p:spPr>
          <a:xfrm>
            <a:off x="7456712" y="2997335"/>
            <a:ext cx="3799115" cy="885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Spült das Geschirr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Объект 1"/>
          <p:cNvSpPr txBox="1">
            <a:spLocks/>
          </p:cNvSpPr>
          <p:nvPr/>
        </p:nvSpPr>
        <p:spPr>
          <a:xfrm>
            <a:off x="921199" y="3022299"/>
            <a:ext cx="5642430" cy="885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Geht u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8 Uhr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die Schule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Объект 1"/>
          <p:cNvSpPr txBox="1">
            <a:spLocks/>
          </p:cNvSpPr>
          <p:nvPr/>
        </p:nvSpPr>
        <p:spPr>
          <a:xfrm>
            <a:off x="5380262" y="3882706"/>
            <a:ext cx="4152900" cy="885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Frühstückt u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8 Uhr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Объект 1"/>
          <p:cNvSpPr txBox="1">
            <a:spLocks/>
          </p:cNvSpPr>
          <p:nvPr/>
        </p:nvSpPr>
        <p:spPr>
          <a:xfrm>
            <a:off x="6114141" y="2197999"/>
            <a:ext cx="4350658" cy="885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Geht in das Kaufhaus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Объект 1"/>
          <p:cNvSpPr txBox="1">
            <a:spLocks/>
          </p:cNvSpPr>
          <p:nvPr/>
        </p:nvSpPr>
        <p:spPr>
          <a:xfrm>
            <a:off x="2469925" y="4666257"/>
            <a:ext cx="3189515" cy="885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Liest ein Buch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Объект 1"/>
          <p:cNvSpPr txBox="1">
            <a:spLocks/>
          </p:cNvSpPr>
          <p:nvPr/>
        </p:nvSpPr>
        <p:spPr>
          <a:xfrm>
            <a:off x="6563629" y="4687674"/>
            <a:ext cx="4990197" cy="885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Geht u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21 Uhr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ins Bett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Объект 1"/>
          <p:cNvSpPr txBox="1">
            <a:spLocks/>
          </p:cNvSpPr>
          <p:nvPr/>
        </p:nvSpPr>
        <p:spPr>
          <a:xfrm>
            <a:off x="2572653" y="6015731"/>
            <a:ext cx="6264730" cy="885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Hat heute 6 Stunden Unterricht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60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0"/>
            <a:ext cx="12191999" cy="842439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45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machen Übung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327" y="885684"/>
            <a:ext cx="1901372" cy="182819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1571" y="943409"/>
            <a:ext cx="1676397" cy="2024268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71284" y="2986873"/>
            <a:ext cx="5925458" cy="885371"/>
          </a:xfrm>
        </p:spPr>
        <p:txBody>
          <a:bodyPr>
            <a:normAutofit/>
          </a:bodyPr>
          <a:lstStyle/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Steht um halb sieben Uhr auf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бъект 1"/>
          <p:cNvSpPr txBox="1">
            <a:spLocks/>
          </p:cNvSpPr>
          <p:nvPr/>
        </p:nvSpPr>
        <p:spPr>
          <a:xfrm>
            <a:off x="7559899" y="5645993"/>
            <a:ext cx="3730174" cy="885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Putzt das Fenster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Объект 1"/>
          <p:cNvSpPr txBox="1">
            <a:spLocks/>
          </p:cNvSpPr>
          <p:nvPr/>
        </p:nvSpPr>
        <p:spPr>
          <a:xfrm>
            <a:off x="7559899" y="3638514"/>
            <a:ext cx="3189515" cy="885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Hilft der Oma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Объект 1"/>
          <p:cNvSpPr txBox="1">
            <a:spLocks/>
          </p:cNvSpPr>
          <p:nvPr/>
        </p:nvSpPr>
        <p:spPr>
          <a:xfrm>
            <a:off x="7559899" y="4684648"/>
            <a:ext cx="3523344" cy="885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Kocht das Essen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Объект 1"/>
          <p:cNvSpPr txBox="1">
            <a:spLocks/>
          </p:cNvSpPr>
          <p:nvPr/>
        </p:nvSpPr>
        <p:spPr>
          <a:xfrm>
            <a:off x="7559899" y="5170378"/>
            <a:ext cx="4060373" cy="885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Fegt den Fußboden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Объект 1"/>
          <p:cNvSpPr txBox="1">
            <a:spLocks/>
          </p:cNvSpPr>
          <p:nvPr/>
        </p:nvSpPr>
        <p:spPr>
          <a:xfrm>
            <a:off x="7525428" y="4181663"/>
            <a:ext cx="3799115" cy="885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Spült das Geschirr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Объект 1"/>
          <p:cNvSpPr txBox="1">
            <a:spLocks/>
          </p:cNvSpPr>
          <p:nvPr/>
        </p:nvSpPr>
        <p:spPr>
          <a:xfrm>
            <a:off x="669471" y="3605727"/>
            <a:ext cx="5642430" cy="885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Geht u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8 Uhr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die Schule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Объект 1"/>
          <p:cNvSpPr txBox="1">
            <a:spLocks/>
          </p:cNvSpPr>
          <p:nvPr/>
        </p:nvSpPr>
        <p:spPr>
          <a:xfrm>
            <a:off x="7559899" y="3043651"/>
            <a:ext cx="4152900" cy="885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Frühstückt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um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Uhr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Объект 1"/>
          <p:cNvSpPr txBox="1">
            <a:spLocks/>
          </p:cNvSpPr>
          <p:nvPr/>
        </p:nvSpPr>
        <p:spPr>
          <a:xfrm>
            <a:off x="671284" y="4651719"/>
            <a:ext cx="4350658" cy="885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Geht in das Kaufhaus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Объект 1"/>
          <p:cNvSpPr txBox="1">
            <a:spLocks/>
          </p:cNvSpPr>
          <p:nvPr/>
        </p:nvSpPr>
        <p:spPr>
          <a:xfrm>
            <a:off x="671284" y="5148856"/>
            <a:ext cx="3189515" cy="885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Liest ein Buch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Объект 1"/>
          <p:cNvSpPr txBox="1">
            <a:spLocks/>
          </p:cNvSpPr>
          <p:nvPr/>
        </p:nvSpPr>
        <p:spPr>
          <a:xfrm>
            <a:off x="669471" y="5616779"/>
            <a:ext cx="4990197" cy="885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Geht u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21 Uhr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ins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Bett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Объект 1"/>
          <p:cNvSpPr txBox="1">
            <a:spLocks/>
          </p:cNvSpPr>
          <p:nvPr/>
        </p:nvSpPr>
        <p:spPr>
          <a:xfrm>
            <a:off x="668330" y="4185410"/>
            <a:ext cx="6264730" cy="8853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Hat heute 6 Stunden Unterricht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70857" y="2090057"/>
            <a:ext cx="197575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Muchtor</a:t>
            </a:r>
            <a:r>
              <a:rPr lang="de-DE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392985" y="2121821"/>
            <a:ext cx="197575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Munira</a:t>
            </a:r>
            <a:r>
              <a:rPr lang="de-DE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94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792955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914400"/>
            <a:ext cx="11530013" cy="5776686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 spät ist es?            Es ist …</a:t>
            </a:r>
          </a:p>
          <a:p>
            <a:endParaRPr lang="de-DE" sz="4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de-DE" sz="40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44" y="1553029"/>
            <a:ext cx="11394394" cy="5007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44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723484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371341"/>
              </p:ext>
            </p:extLst>
          </p:nvPr>
        </p:nvGraphicFramePr>
        <p:xfrm>
          <a:off x="489855" y="723479"/>
          <a:ext cx="11212287" cy="5830464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868050">
                  <a:extLst>
                    <a:ext uri="{9D8B030D-6E8A-4147-A177-3AD203B41FA5}">
                      <a16:colId xmlns:a16="http://schemas.microsoft.com/office/drawing/2014/main" val="1237278941"/>
                    </a:ext>
                  </a:extLst>
                </a:gridCol>
                <a:gridCol w="1996515">
                  <a:extLst>
                    <a:ext uri="{9D8B030D-6E8A-4147-A177-3AD203B41FA5}">
                      <a16:colId xmlns:a16="http://schemas.microsoft.com/office/drawing/2014/main" val="636450490"/>
                    </a:ext>
                  </a:extLst>
                </a:gridCol>
                <a:gridCol w="5129380">
                  <a:extLst>
                    <a:ext uri="{9D8B030D-6E8A-4147-A177-3AD203B41FA5}">
                      <a16:colId xmlns:a16="http://schemas.microsoft.com/office/drawing/2014/main" val="3551613205"/>
                    </a:ext>
                  </a:extLst>
                </a:gridCol>
                <a:gridCol w="1609171">
                  <a:extLst>
                    <a:ext uri="{9D8B030D-6E8A-4147-A177-3AD203B41FA5}">
                      <a16:colId xmlns:a16="http://schemas.microsoft.com/office/drawing/2014/main" val="2819644110"/>
                    </a:ext>
                  </a:extLst>
                </a:gridCol>
                <a:gridCol w="1609171">
                  <a:extLst>
                    <a:ext uri="{9D8B030D-6E8A-4147-A177-3AD203B41FA5}">
                      <a16:colId xmlns:a16="http://schemas.microsoft.com/office/drawing/2014/main" val="244512419"/>
                    </a:ext>
                  </a:extLst>
                </a:gridCol>
              </a:tblGrid>
              <a:tr h="7714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</a:t>
                      </a:r>
                      <a:r>
                        <a:rPr lang="ru-RU" sz="3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dirty="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3200" dirty="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de-DE" sz="3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Fünf </a:t>
                      </a:r>
                      <a:r>
                        <a:rPr lang="de-DE" sz="3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halb acht</a:t>
                      </a:r>
                      <a:endParaRPr lang="ru-RU" sz="3200" dirty="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3200" dirty="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rgbClr val="575F6D"/>
                        </a:solidFill>
                        <a:effectLst/>
                        <a:latin typeface="Century Schoolbook" panose="02040604050505020304" pitchFamily="18" charset="0"/>
                        <a:ea typeface="MS P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4721050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</a:t>
                      </a:r>
                      <a:r>
                        <a:rPr lang="ru-RU" sz="3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3200" dirty="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e-DE" sz="32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b) Fünf </a:t>
                      </a:r>
                      <a:r>
                        <a:rPr lang="de-DE" sz="3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 elf</a:t>
                      </a:r>
                      <a:endParaRPr lang="ru-RU" sz="3200" b="1" dirty="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3200" b="1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rgbClr val="575F6D"/>
                        </a:solidFill>
                        <a:effectLst/>
                        <a:latin typeface="Century Schoolbook" panose="02040604050505020304" pitchFamily="18" charset="0"/>
                        <a:ea typeface="MS P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01365242"/>
                  </a:ext>
                </a:extLst>
              </a:tr>
              <a:tr h="7257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3)</a:t>
                      </a:r>
                      <a:r>
                        <a:rPr lang="ru-RU" sz="3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3200" dirty="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e-DE" sz="32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c)</a:t>
                      </a:r>
                      <a:r>
                        <a:rPr lang="de-DE" sz="3200" b="1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32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Zehn </a:t>
                      </a:r>
                      <a:r>
                        <a:rPr lang="de-DE" sz="3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zwei</a:t>
                      </a:r>
                      <a:endParaRPr lang="ru-RU" sz="3200" b="1" dirty="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3200" b="1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575F6D"/>
                        </a:solidFill>
                        <a:effectLst/>
                        <a:latin typeface="Century Schoolbook" panose="02040604050505020304" pitchFamily="18" charset="0"/>
                        <a:ea typeface="MS P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09812378"/>
                  </a:ext>
                </a:extLst>
              </a:tr>
              <a:tr h="7547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4) </a:t>
                      </a:r>
                      <a:endParaRPr lang="ru-RU" sz="320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320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e-DE" sz="32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d)</a:t>
                      </a:r>
                      <a:r>
                        <a:rPr lang="de-DE" sz="3200" b="1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32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Halb </a:t>
                      </a:r>
                      <a:r>
                        <a:rPr lang="de-DE" sz="3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vier</a:t>
                      </a:r>
                      <a:endParaRPr lang="ru-RU" sz="3200" b="1" dirty="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3200" b="1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rgbClr val="575F6D"/>
                        </a:solidFill>
                        <a:effectLst/>
                        <a:latin typeface="Century Schoolbook" panose="02040604050505020304" pitchFamily="18" charset="0"/>
                        <a:ea typeface="MS P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3721807"/>
                  </a:ext>
                </a:extLst>
              </a:tr>
              <a:tr h="754743">
                <a:tc>
                  <a:txBody>
                    <a:bodyPr/>
                    <a:lstStyle/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de-DE" sz="3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3200" dirty="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3200" dirty="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e-DE" sz="32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e) Zwölf </a:t>
                      </a:r>
                      <a:r>
                        <a:rPr lang="de-DE" sz="3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Uhr / null Uhr</a:t>
                      </a:r>
                      <a:endParaRPr lang="ru-RU" sz="3200" b="1" dirty="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3200" b="1" dirty="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575F6D"/>
                        </a:solidFill>
                        <a:effectLst/>
                        <a:latin typeface="Century Schoolbook" panose="02040604050505020304" pitchFamily="18" charset="0"/>
                        <a:ea typeface="MS P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63082001"/>
                  </a:ext>
                </a:extLst>
              </a:tr>
              <a:tr h="7402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6)</a:t>
                      </a:r>
                      <a:r>
                        <a:rPr lang="ru-RU" sz="3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320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e-DE" sz="32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f) Viertel </a:t>
                      </a:r>
                      <a:r>
                        <a:rPr lang="de-DE" sz="3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 sieben</a:t>
                      </a:r>
                      <a:endParaRPr lang="ru-RU" sz="3200" b="1" dirty="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3200" b="1" dirty="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575F6D"/>
                        </a:solidFill>
                        <a:effectLst/>
                        <a:latin typeface="Century Schoolbook" panose="02040604050505020304" pitchFamily="18" charset="0"/>
                        <a:ea typeface="MS P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38341841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7)</a:t>
                      </a:r>
                      <a:r>
                        <a:rPr lang="ru-RU" sz="3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320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e-DE" sz="32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g) Viertel </a:t>
                      </a:r>
                      <a:r>
                        <a:rPr lang="de-DE" sz="3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eins</a:t>
                      </a:r>
                      <a:endParaRPr lang="ru-RU" sz="3200" b="1" dirty="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3200" b="1" dirty="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575F6D"/>
                        </a:solidFill>
                        <a:effectLst/>
                        <a:latin typeface="Century Schoolbook" panose="02040604050505020304" pitchFamily="18" charset="0"/>
                        <a:ea typeface="MS P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32946523"/>
                  </a:ext>
                </a:extLst>
              </a:tr>
              <a:tr h="6611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8)</a:t>
                      </a:r>
                      <a:r>
                        <a:rPr lang="ru-RU" sz="3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320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de-DE" sz="32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h) Zehn </a:t>
                      </a:r>
                      <a:r>
                        <a:rPr lang="de-DE" sz="3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 zwei</a:t>
                      </a:r>
                      <a:endParaRPr lang="ru-RU" sz="3200" b="1" dirty="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3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3200" b="1" dirty="0">
                        <a:solidFill>
                          <a:srgbClr val="575F6D"/>
                        </a:solidFill>
                        <a:effectLst/>
                        <a:latin typeface="Arial" panose="020B0604020202020204" pitchFamily="34" charset="0"/>
                        <a:ea typeface="MS PMincho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575F6D"/>
                        </a:solidFill>
                        <a:effectLst/>
                        <a:latin typeface="Century Schoolbook" panose="02040604050505020304" pitchFamily="18" charset="0"/>
                        <a:ea typeface="MS P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75459970"/>
                  </a:ext>
                </a:extLst>
              </a:tr>
            </a:tbl>
          </a:graphicData>
        </a:graphic>
      </p:graphicFrame>
      <p:pic>
        <p:nvPicPr>
          <p:cNvPr id="1032" name="Image 1" descr="schr1L5ex2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243" y="770356"/>
            <a:ext cx="571500" cy="663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Image 2" descr="schr1L5ex2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663" y="1501001"/>
            <a:ext cx="571500" cy="663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Image 3" descr="schr1L5ex2c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5720" y="2202386"/>
            <a:ext cx="571500" cy="675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Image 4" descr="schr1L5ex2d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663" y="2994970"/>
            <a:ext cx="571500" cy="638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Image 5" descr="schr1L5ex2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243" y="3723474"/>
            <a:ext cx="571500" cy="63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Image 6" descr="schr1L5ex2f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663" y="4464219"/>
            <a:ext cx="571500" cy="659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Image 7" descr="schr1L5ex2g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243" y="5233467"/>
            <a:ext cx="571500" cy="566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 8" descr="schr1L5ex2h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663" y="5847022"/>
            <a:ext cx="571500" cy="656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653486" y="770356"/>
            <a:ext cx="5805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sz="3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53486" y="1446963"/>
            <a:ext cx="5805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653486" y="2248676"/>
            <a:ext cx="5805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endParaRPr lang="ru-RU" sz="3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653486" y="2902844"/>
            <a:ext cx="5805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sz="3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653485" y="5779380"/>
            <a:ext cx="5805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ru-RU" sz="3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653485" y="5166906"/>
            <a:ext cx="5805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ru-RU" sz="3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638969" y="4464219"/>
            <a:ext cx="5805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3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609941" y="3710170"/>
            <a:ext cx="58057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3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4208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754516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Schreiben Sie die Uhrzeit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48343" y="986749"/>
            <a:ext cx="10058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Ich stehe jeden Tag </a:t>
            </a:r>
            <a:r>
              <a:rPr lang="de-DE" sz="32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um     </a:t>
            </a:r>
            <a:r>
              <a:rPr lang="de-DE" sz="32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…………………. (6:25) </a:t>
            </a:r>
            <a:r>
              <a:rPr lang="de-DE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auf.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irc_mi" descr="http://www.clipsahoy.com/clipart2/aw5268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92015" y="754516"/>
            <a:ext cx="1538515" cy="1311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348343" y="2051996"/>
            <a:ext cx="1020512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Ich </a:t>
            </a:r>
            <a:r>
              <a:rPr lang="de-DE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esse um </a:t>
            </a:r>
            <a:r>
              <a:rPr lang="de-DE" sz="32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…………………… (14:05) </a:t>
            </a:r>
            <a:r>
              <a:rPr lang="de-DE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zu Mittag.</a:t>
            </a:r>
            <a:r>
              <a:rPr lang="de-DE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Εικόνα 94" descr="https://encrypted-tbn3.gstatic.com/images?q=tbn:ANd9GcQfwZHbijHHPydo5DWqzBrYh98n6fKyF0TGVOcrHLmwYwuaxRB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47309" y="1903674"/>
            <a:ext cx="1538515" cy="1066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348343" y="3257659"/>
            <a:ext cx="82187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Um </a:t>
            </a:r>
            <a:r>
              <a:rPr lang="de-DE" sz="32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………………………  (11:40) </a:t>
            </a:r>
            <a:r>
              <a:rPr lang="de-DE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haben </a:t>
            </a:r>
            <a:r>
              <a:rPr lang="de-DE" sz="32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wir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irc_mi" descr="http://watermarked.cutcaster.com/cutcaster-photo-100402003-Musical-Notes-and-Staff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32910" y="2993233"/>
            <a:ext cx="1683656" cy="1114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рямоугольник 16"/>
          <p:cNvSpPr/>
          <p:nvPr/>
        </p:nvSpPr>
        <p:spPr>
          <a:xfrm>
            <a:off x="3485769" y="5259915"/>
            <a:ext cx="48149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Wann </a:t>
            </a:r>
            <a:r>
              <a:rPr lang="de-DE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habt ihr Pause ?</a:t>
            </a:r>
            <a:r>
              <a:rPr lang="de-DE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46742" y="4194668"/>
            <a:ext cx="114227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Wir gehen</a:t>
            </a:r>
            <a:r>
              <a:rPr lang="de-DE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32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</a:t>
            </a:r>
            <a:r>
              <a:rPr lang="de-DE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um </a:t>
            </a:r>
            <a:r>
              <a:rPr lang="de-DE" sz="32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……………………… (7:45) </a:t>
            </a:r>
            <a:r>
              <a:rPr lang="de-DE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die Schule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irc_mi" descr="http://us.cdn1.123rf.com/168nwm/kharlamova/kharlamova1212/kharlamova121200022/16650579-jungen-und-madchen-zur-schule-gehen-von-hand-gezeichnet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77143" y="3964744"/>
            <a:ext cx="1349827" cy="1327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Εικόνα 85" descr="https://encrypted-tbn0.gstatic.com/images?q=tbn:ANd9GcROjrlWhdDrrYaRD9wa99GcMUs6mCn9J_naZTe2Z22C-ok_FRvtX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681422" y="4884563"/>
            <a:ext cx="2567149" cy="1635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Прямоугольник 20"/>
          <p:cNvSpPr/>
          <p:nvPr/>
        </p:nvSpPr>
        <p:spPr>
          <a:xfrm>
            <a:off x="3485769" y="5964383"/>
            <a:ext cx="51956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–Um  </a:t>
            </a:r>
            <a:r>
              <a:rPr lang="de-DE" sz="32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……………    (09:55</a:t>
            </a:r>
            <a:r>
              <a:rPr lang="de-DE" sz="3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45455" y="897107"/>
            <a:ext cx="3657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vor halb </a:t>
            </a:r>
            <a:r>
              <a:rPr lang="de-DE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Uhr </a:t>
            </a:r>
            <a:endParaRPr lang="ru-RU" sz="3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27814" y="1903321"/>
            <a:ext cx="3657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nach </a:t>
            </a:r>
            <a:r>
              <a:rPr lang="de-DE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 Uhr </a:t>
            </a:r>
            <a:endParaRPr lang="ru-RU" sz="3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87635" y="3081580"/>
            <a:ext cx="3657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vor </a:t>
            </a:r>
            <a:r>
              <a:rPr lang="de-DE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Uhr </a:t>
            </a:r>
            <a:endParaRPr lang="ru-RU" sz="3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306802" y="4089548"/>
            <a:ext cx="3657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Viertel vor </a:t>
            </a:r>
            <a:r>
              <a:rPr lang="de-DE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Uhr </a:t>
            </a:r>
            <a:endParaRPr lang="ru-RU" sz="3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457705" y="5897741"/>
            <a:ext cx="3657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vor </a:t>
            </a:r>
            <a:r>
              <a:rPr lang="de-DE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Uhr </a:t>
            </a:r>
            <a:endParaRPr lang="ru-RU" sz="3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104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2" grpId="0"/>
      <p:bldP spid="23" grpId="0"/>
      <p:bldP spid="24" grpId="0"/>
      <p:bldP spid="2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-15650"/>
            <a:ext cx="12191999" cy="843870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Schreiben Sie die Uhrzeit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30"/>
          <p:cNvSpPr>
            <a:spLocks noChangeArrowheads="1"/>
          </p:cNvSpPr>
          <p:nvPr/>
        </p:nvSpPr>
        <p:spPr bwMode="auto">
          <a:xfrm>
            <a:off x="464458" y="1147090"/>
            <a:ext cx="123371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DE" altLang="ru-RU" sz="3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Mein </a:t>
            </a:r>
            <a:endParaRPr kumimoji="0" lang="de-DE" altLang="ru-RU" sz="3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77" name="Εικόνα 52" descr="https://encrypted-tbn0.gstatic.com/images?q=tbn:ANd9GcQSyM3M_UA8bXDuULfmtlEFq_9hbhxIgEQwYwi7Ft9_0pzzUNo-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7551" y="926775"/>
            <a:ext cx="1101310" cy="1025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31"/>
          <p:cNvSpPr>
            <a:spLocks noChangeArrowheads="1"/>
          </p:cNvSpPr>
          <p:nvPr/>
        </p:nvSpPr>
        <p:spPr bwMode="auto">
          <a:xfrm>
            <a:off x="2714172" y="1131702"/>
            <a:ext cx="86069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de-DE" alt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geht um ……………… (16:30) in den Park.</a:t>
            </a:r>
            <a:endParaRPr kumimoji="0" lang="de-DE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35"/>
          <p:cNvSpPr>
            <a:spLocks noChangeArrowheads="1"/>
          </p:cNvSpPr>
          <p:nvPr/>
        </p:nvSpPr>
        <p:spPr bwMode="auto">
          <a:xfrm>
            <a:off x="333827" y="1993584"/>
            <a:ext cx="1185817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Um ………………… (09:30) trinkt  Herr Schmidt            seinen Kaffee.</a:t>
            </a:r>
            <a:r>
              <a:rPr kumimoji="0" lang="de-DE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de-DE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82" name="Εικόνα 58" descr="https://encrypted-tbn2.gstatic.com/images?q=tbn:ANd9GcSkOTTlOSRf5qJxujsooC_Y3rAKjk-ln9B6eSdMP-vcJutvREW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4971" y="1701087"/>
            <a:ext cx="1074058" cy="1165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Rectangle 40"/>
          <p:cNvSpPr>
            <a:spLocks noChangeArrowheads="1"/>
          </p:cNvSpPr>
          <p:nvPr/>
        </p:nvSpPr>
        <p:spPr bwMode="auto">
          <a:xfrm>
            <a:off x="333827" y="3137092"/>
            <a:ext cx="1168400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de-DE" alt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Onkel Hubert               arbeitet bis</a:t>
            </a:r>
            <a:r>
              <a:rPr kumimoji="0" lang="de-DE" altLang="ru-RU" sz="3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………………</a:t>
            </a:r>
            <a:r>
              <a:rPr lang="de-DE" altLang="ru-RU" sz="32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(17:30) im Büro </a:t>
            </a:r>
            <a:endParaRPr kumimoji="0" lang="de-DE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3" name="irc_mi" descr="http://thumbs.dreamstime.com/x/r%C3%BCckseitige-schmerz-im-b%C3%BCro-21605536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31887" y="2703019"/>
            <a:ext cx="1494970" cy="1029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Прямоугольник 34"/>
          <p:cNvSpPr/>
          <p:nvPr/>
        </p:nvSpPr>
        <p:spPr>
          <a:xfrm>
            <a:off x="333827" y="4269512"/>
            <a:ext cx="115243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Michael macht um </a:t>
            </a:r>
            <a:r>
              <a:rPr lang="de-DE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…………………… (16:10</a:t>
            </a:r>
            <a:r>
              <a:rPr lang="de-DE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seine Hausaufgaben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5" name="irc_mi" descr="http://ec.l.thumbs.canstockphoto.com/canstock13717061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493829" y="3732653"/>
            <a:ext cx="1364342" cy="1480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Прямоугольник 36"/>
          <p:cNvSpPr/>
          <p:nvPr/>
        </p:nvSpPr>
        <p:spPr>
          <a:xfrm>
            <a:off x="333828" y="5471268"/>
            <a:ext cx="101600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Martin geht um …………………………..(19:35) ins Bett.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9" name="irc_mi" descr="http://clipart.coolclips.com/300/wjm/tf05154/CoolClips_vc006882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493829" y="5340760"/>
            <a:ext cx="1364342" cy="1225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4426857" y="1016262"/>
            <a:ext cx="268514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halb </a:t>
            </a:r>
            <a:r>
              <a:rPr lang="de-DE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 Uhr </a:t>
            </a:r>
            <a:endParaRPr lang="ru-RU" sz="3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09485" y="1913587"/>
            <a:ext cx="275771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halb </a:t>
            </a:r>
            <a:r>
              <a:rPr lang="de-DE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Uhr </a:t>
            </a:r>
            <a:endParaRPr lang="ru-RU" sz="3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12114" y="3030605"/>
            <a:ext cx="29464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halb </a:t>
            </a:r>
            <a:r>
              <a:rPr lang="de-DE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Uhr </a:t>
            </a:r>
            <a:endParaRPr lang="ru-RU" sz="3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04343" y="4157503"/>
            <a:ext cx="370114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nach </a:t>
            </a:r>
            <a:r>
              <a:rPr lang="de-DE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Uhr </a:t>
            </a:r>
            <a:endParaRPr lang="ru-RU" sz="3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52800" y="5263433"/>
            <a:ext cx="425268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nach halb </a:t>
            </a:r>
            <a:r>
              <a:rPr lang="de-DE" sz="3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Uhr  </a:t>
            </a:r>
            <a:endParaRPr lang="ru-RU" sz="3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545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-1"/>
            <a:ext cx="12191999" cy="943430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DER STUNDE: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1146629"/>
            <a:ext cx="11530013" cy="5239883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de-DE" sz="4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Kontrolle der Hausaufgabe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de-DE" sz="4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Wir </a:t>
            </a:r>
            <a:r>
              <a:rPr lang="de-DE" sz="4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lesen den </a:t>
            </a:r>
            <a:r>
              <a:rPr lang="de-DE" sz="4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r>
              <a:rPr lang="uz-Cyrl-UZ" sz="4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4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das Gedicht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de-DE" sz="4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Wir </a:t>
            </a:r>
            <a:r>
              <a:rPr lang="de-DE" sz="4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lernen Wörter</a:t>
            </a: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de-DE" sz="4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Grammatik</a:t>
            </a:r>
            <a:endParaRPr lang="de-DE" sz="4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buFont typeface="Wingdings" panose="05000000000000000000" pitchFamily="2" charset="2"/>
              <a:buChar char="v"/>
            </a:pPr>
            <a:r>
              <a:rPr lang="de-DE" sz="4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Wir </a:t>
            </a:r>
            <a:r>
              <a:rPr lang="de-DE" sz="4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machen </a:t>
            </a:r>
            <a:r>
              <a:rPr lang="de-DE" sz="4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Übungen</a:t>
            </a:r>
          </a:p>
          <a:p>
            <a:pPr marL="342900" lvl="0" indent="-342900" algn="l">
              <a:buFont typeface="Wingdings" panose="05000000000000000000" pitchFamily="2" charset="2"/>
              <a:buChar char="v"/>
            </a:pPr>
            <a:r>
              <a:rPr lang="de-DE" sz="4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Aufgabe für selbstständige Arbeit</a:t>
            </a:r>
            <a:endParaRPr lang="ru-RU" sz="4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37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70631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Aufgabe für selbstständige Arbeit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1161143"/>
            <a:ext cx="11530013" cy="5225369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de-DE" sz="40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Übung 4 Seite 40</a:t>
            </a:r>
          </a:p>
          <a:p>
            <a:pPr algn="l"/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Beantworten Sie die Fragen!</a:t>
            </a:r>
            <a:endParaRPr lang="de-DE" sz="4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4457" y="3570514"/>
            <a:ext cx="3439886" cy="2670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15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942975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Ende der Stunde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501445" y="1233714"/>
            <a:ext cx="11120284" cy="5122840"/>
          </a:xfrm>
          <a:ln w="38100"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de-DE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Unsere Stunde ist zu Ende</a:t>
            </a:r>
          </a:p>
          <a:p>
            <a:r>
              <a:rPr lang="de-DE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Danke für Aufmerksamkeit!</a:t>
            </a:r>
          </a:p>
          <a:p>
            <a:r>
              <a:rPr lang="de-DE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 Wiedersehen!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7485" y="3795134"/>
            <a:ext cx="3381829" cy="21485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12654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663794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Kontrolle der Aufgabe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19314" y="663795"/>
            <a:ext cx="11640457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Abror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aus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Schule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nach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Hause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Großvater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Garten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Die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Großmutter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Hause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Vater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die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Mutter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nicht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Dann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kommt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Munira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Sie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Garten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Großvater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Sie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zusammen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mit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dem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Großvater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Bäume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Bald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kommen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Muniras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Geschwister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nach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Hause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Asisa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den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Brüdern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Großvater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Abror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hier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Garten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Haus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dort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Großmutter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die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Zimmer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sauber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gehe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dann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ins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Lebensmittelgeschäft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Komm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Osoda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  <a:r>
              <a:rPr lang="de-D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mir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de-DE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30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</a:t>
            </a:r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 </a:t>
            </a:r>
            <a:r>
              <a:rPr lang="ru-RU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arbeitet</a:t>
            </a:r>
            <a:r>
              <a:rPr lang="ru-RU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3. </a:t>
            </a:r>
            <a:r>
              <a:rPr lang="ru-RU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pflanzt</a:t>
            </a:r>
            <a:r>
              <a:rPr lang="ru-RU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4. </a:t>
            </a:r>
            <a:r>
              <a:rPr lang="ru-RU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gehe</a:t>
            </a:r>
            <a:r>
              <a:rPr lang="ru-RU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5. </a:t>
            </a:r>
            <a:r>
              <a:rPr lang="ru-RU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kommt</a:t>
            </a:r>
            <a:r>
              <a:rPr lang="ru-RU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6. </a:t>
            </a:r>
            <a:r>
              <a:rPr lang="ru-RU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helfe</a:t>
            </a:r>
            <a:r>
              <a:rPr lang="ru-RU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7. </a:t>
            </a:r>
            <a:r>
              <a:rPr lang="ru-RU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ru-RU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8. </a:t>
            </a:r>
            <a:r>
              <a:rPr lang="ru-RU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sind</a:t>
            </a:r>
            <a:r>
              <a:rPr lang="ru-RU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ru-RU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hilft</a:t>
            </a:r>
            <a:r>
              <a:rPr lang="ru-RU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ru-RU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ru-RU" sz="30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lft</a:t>
            </a:r>
            <a:r>
              <a:rPr lang="ru-RU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 </a:t>
            </a:r>
            <a:r>
              <a:rPr lang="ru-RU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geht</a:t>
            </a:r>
            <a:r>
              <a:rPr lang="ru-RU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12. </a:t>
            </a:r>
            <a:r>
              <a:rPr lang="ru-RU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mache</a:t>
            </a:r>
            <a:r>
              <a:rPr lang="ru-RU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13. </a:t>
            </a:r>
            <a:r>
              <a:rPr lang="ru-RU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sagt</a:t>
            </a:r>
            <a:r>
              <a:rPr lang="ru-RU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14. </a:t>
            </a:r>
            <a:r>
              <a:rPr lang="ru-RU" sz="30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räume</a:t>
            </a:r>
            <a:endParaRPr lang="ru-RU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49716" y="663795"/>
            <a:ext cx="142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kommt</a:t>
            </a:r>
            <a:endParaRPr lang="ru-RU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7800" y="1169630"/>
            <a:ext cx="153851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arbeitet</a:t>
            </a:r>
            <a:endParaRPr lang="ru-RU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94003" y="1604588"/>
            <a:ext cx="142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sind</a:t>
            </a:r>
            <a:endParaRPr lang="ru-RU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53486" y="1663494"/>
            <a:ext cx="142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geht</a:t>
            </a:r>
            <a:endParaRPr lang="ru-RU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38718" y="2158586"/>
            <a:ext cx="10667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hilft</a:t>
            </a:r>
            <a:endParaRPr lang="ru-RU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932058" y="2158586"/>
            <a:ext cx="142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pflanzt</a:t>
            </a:r>
            <a:endParaRPr lang="ru-RU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11602" y="3099379"/>
            <a:ext cx="142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agt </a:t>
            </a:r>
            <a:endParaRPr lang="ru-RU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50858" y="3565307"/>
            <a:ext cx="142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gehe</a:t>
            </a:r>
            <a:endParaRPr lang="ru-RU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V="1">
            <a:off x="7932058" y="5660571"/>
            <a:ext cx="1066799" cy="3918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2438404" y="5660571"/>
            <a:ext cx="1066799" cy="3918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649516" y="6211997"/>
            <a:ext cx="1066799" cy="3918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5047344" y="6103475"/>
            <a:ext cx="1066799" cy="3918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1999345" y="6103475"/>
            <a:ext cx="1066799" cy="3918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4401461" y="5697075"/>
            <a:ext cx="1066799" cy="3918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8911772" y="6103475"/>
            <a:ext cx="1066799" cy="3918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3683003" y="6186764"/>
            <a:ext cx="1066799" cy="3918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6217559" y="5697075"/>
            <a:ext cx="1066799" cy="3918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298872" y="3079841"/>
            <a:ext cx="142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helft</a:t>
            </a:r>
            <a:endParaRPr lang="ru-RU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445171" y="3577033"/>
            <a:ext cx="142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helfe </a:t>
            </a:r>
            <a:endParaRPr lang="ru-RU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349173" y="4084724"/>
            <a:ext cx="142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mache</a:t>
            </a:r>
            <a:endParaRPr lang="ru-RU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743375" y="4567957"/>
            <a:ext cx="1422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hilfst</a:t>
            </a:r>
            <a:endParaRPr lang="ru-RU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 flipV="1">
            <a:off x="716646" y="5711589"/>
            <a:ext cx="1066799" cy="3918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9748156" y="5608601"/>
            <a:ext cx="1066799" cy="3918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6809016" y="6030786"/>
            <a:ext cx="1066799" cy="3918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вал 2"/>
          <p:cNvSpPr/>
          <p:nvPr/>
        </p:nvSpPr>
        <p:spPr>
          <a:xfrm>
            <a:off x="9855200" y="60399"/>
            <a:ext cx="1012371" cy="4948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S.116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9842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24" grpId="0"/>
      <p:bldP spid="25" grpId="0"/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72457"/>
          </a:xfrm>
          <a:solidFill>
            <a:srgbClr val="0070C0"/>
          </a:solidFill>
          <a:ln>
            <a:solidFill>
              <a:schemeClr val="bg1"/>
            </a:solidFill>
          </a:ln>
        </p:spPr>
        <p:txBody>
          <a:bodyPr/>
          <a:lstStyle/>
          <a:p>
            <a:pPr algn="ctr"/>
            <a:r>
              <a:rPr lang="de-DE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Gedicht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65941" y="1148719"/>
            <a:ext cx="9506857" cy="5509200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ru-RU" sz="32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Jede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Woche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bringt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uns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wieder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Arbeit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Freizeit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Bücher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Lieder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Montag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Dienstag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Mittwoch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seht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–</a:t>
            </a:r>
            <a:b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wie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die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Woche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schnell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vergeht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Donnerstag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und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Freitag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nun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–</a:t>
            </a:r>
            <a:b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haben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wir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noch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viel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zu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tun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Sonnabends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und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altLang="ru-RU" sz="3600" b="1" dirty="0" err="1">
                <a:solidFill>
                  <a:srgbClr val="7030A0"/>
                </a:solidFill>
              </a:rPr>
              <a:t>S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onntags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dann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–</a:t>
            </a:r>
            <a:b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</a:b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machen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wir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einen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neuen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Plan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de-DE" altLang="ru-RU" sz="36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32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97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29" descr="wake up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1881189" y="1214439"/>
            <a:ext cx="1882775" cy="2071687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pic>
        <p:nvPicPr>
          <p:cNvPr id="6" name="Содержимое 41" descr="wash face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6524625" y="1214439"/>
            <a:ext cx="1816100" cy="2130425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pic>
        <p:nvPicPr>
          <p:cNvPr id="7" name="Содержимое 30" descr="brush teeh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8667751" y="1214439"/>
            <a:ext cx="1825625" cy="2143125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pic>
        <p:nvPicPr>
          <p:cNvPr id="8" name="Содержимое 34" descr="exercise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>
          <a:xfrm>
            <a:off x="4167188" y="1214439"/>
            <a:ext cx="1828800" cy="2116137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pic>
        <p:nvPicPr>
          <p:cNvPr id="9" name="Содержимое 37" descr="get dressed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>
          <a:xfrm>
            <a:off x="4024313" y="3857625"/>
            <a:ext cx="1681162" cy="200025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pic>
        <p:nvPicPr>
          <p:cNvPr id="10" name="Содержимое 33" descr="do hair.jpg"/>
          <p:cNvPicPr>
            <a:picLocks noChangeAspect="1"/>
          </p:cNvPicPr>
          <p:nvPr/>
        </p:nvPicPr>
        <p:blipFill>
          <a:blip r:embed="rId7" cstate="email"/>
          <a:srcRect/>
          <a:stretch>
            <a:fillRect/>
          </a:stretch>
        </p:blipFill>
        <p:spPr>
          <a:xfrm>
            <a:off x="1789114" y="3857625"/>
            <a:ext cx="1716087" cy="200025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pic>
        <p:nvPicPr>
          <p:cNvPr id="11" name="Содержимое 38" descr="eat break.jpg"/>
          <p:cNvPicPr>
            <a:picLocks noChangeAspect="1"/>
          </p:cNvPicPr>
          <p:nvPr/>
        </p:nvPicPr>
        <p:blipFill>
          <a:blip r:embed="rId8" cstate="email"/>
          <a:srcRect/>
          <a:stretch>
            <a:fillRect/>
          </a:stretch>
        </p:blipFill>
        <p:spPr>
          <a:xfrm>
            <a:off x="6453189" y="3857625"/>
            <a:ext cx="1658937" cy="200025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pic>
        <p:nvPicPr>
          <p:cNvPr id="12" name="Содержимое 43" descr="go to school.jpg"/>
          <p:cNvPicPr>
            <a:picLocks noChangeAspect="1"/>
          </p:cNvPicPr>
          <p:nvPr/>
        </p:nvPicPr>
        <p:blipFill>
          <a:blip r:embed="rId9" cstate="email"/>
          <a:srcRect/>
          <a:stretch>
            <a:fillRect/>
          </a:stretch>
        </p:blipFill>
        <p:spPr>
          <a:xfrm>
            <a:off x="8667750" y="3857625"/>
            <a:ext cx="1716088" cy="200025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sp>
        <p:nvSpPr>
          <p:cNvPr id="13" name="Прямоугольник 12"/>
          <p:cNvSpPr/>
          <p:nvPr/>
        </p:nvSpPr>
        <p:spPr>
          <a:xfrm>
            <a:off x="0" y="6353"/>
            <a:ext cx="12192000" cy="708025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Morgen</a:t>
            </a:r>
            <a:endParaRPr lang="ru-RU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54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72571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lesen den Text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7030" y="839657"/>
            <a:ext cx="1140822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halb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sieben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Uhr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Muchtor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steht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auf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bringt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sein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Bett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Ordnung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Dann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macht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Minuten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orgengymnastik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wäscht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sich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kleidet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sich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schnell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Dann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kämmt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sich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frühstückt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.	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Uhr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geht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die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Schule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Jeden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Tag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hat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Stunden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Unterricht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Nach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Unterricht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kommt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nach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Hause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hilft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seiner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Mutter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geht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die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Kaufhaus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kauft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Brot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,	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Milch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Butter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Obst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Gemüse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Uhr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ißt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Abend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Dann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liest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ein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Buch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oder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sieht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fern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Uhr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wäscht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sich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geht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Bett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943" y="3251199"/>
            <a:ext cx="4499429" cy="3355001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537030" y="2235200"/>
            <a:ext cx="210457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345544" y="2256971"/>
            <a:ext cx="210457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625772" y="2235200"/>
            <a:ext cx="74748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8258628" y="2256971"/>
            <a:ext cx="1248229" cy="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9935030" y="2256971"/>
            <a:ext cx="899885" cy="725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753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725713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lesen den Text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90287" y="935840"/>
            <a:ext cx="1159691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Munira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heute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frei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.	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Sie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geht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nicht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heute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die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Schule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Sie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steht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früh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auf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Zuerst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macht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sie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Morgengymnastik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Dann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wäscht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sie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sich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kämmt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sich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zieht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sich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schnell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Uhr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frühstückt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sie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Dann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kommt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sie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ihrer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Oma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Munira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hilft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der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Oma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Sie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macht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alles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sauber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fegt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Fußboden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scheuert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legt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alles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auf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seinen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Platz</a:t>
            </a:r>
            <a:r>
              <a:rPr lang="de-DE" sz="30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putzt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das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Fenster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wischt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Staub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de-DE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Dann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kocht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Munira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selbst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das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Essen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deckt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den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Tisch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Nach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dem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Essen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spült</a:t>
            </a:r>
          </a:p>
          <a:p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sie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das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>
                <a:latin typeface="Arial" panose="020B0604020202020204" pitchFamily="34" charset="0"/>
                <a:cs typeface="Arial" panose="020B0604020202020204" pitchFamily="34" charset="0"/>
              </a:rPr>
              <a:t>Geschirr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trocknet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ab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Oma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ist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sehr</a:t>
            </a:r>
            <a:r>
              <a:rPr lang="de-DE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froh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515" y="2828666"/>
            <a:ext cx="4588976" cy="385098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 flipV="1">
            <a:off x="9927773" y="1901371"/>
            <a:ext cx="1204684" cy="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90287" y="2365829"/>
            <a:ext cx="2873827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976915" y="2365829"/>
            <a:ext cx="1698171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879773" y="2365829"/>
            <a:ext cx="711198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598059" y="3265714"/>
            <a:ext cx="56605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406400" y="3715658"/>
            <a:ext cx="1553029" cy="2902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90287" y="4180114"/>
            <a:ext cx="957942" cy="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3164114" y="4180114"/>
            <a:ext cx="1349829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6313716" y="4180114"/>
            <a:ext cx="566057" cy="1451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6226630" y="5109029"/>
            <a:ext cx="899885" cy="1451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3846287" y="5573486"/>
            <a:ext cx="210457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1833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1"/>
            <a:ext cx="12191999" cy="77651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lernen Wörter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785813"/>
            <a:ext cx="11530013" cy="5600699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endParaRPr lang="de-DE" sz="40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694993"/>
              </p:ext>
            </p:extLst>
          </p:nvPr>
        </p:nvGraphicFramePr>
        <p:xfrm>
          <a:off x="314324" y="928913"/>
          <a:ext cx="11530013" cy="5540581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5738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91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9420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waschen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yuvinmoq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4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ankleiden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kiyinmoq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4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kämmen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taranmoq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94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anziehen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kiyinmoq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9420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fegen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supurmoq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9420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scheuern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tozalamoq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9420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putzen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yuvmoq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2821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abwischen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artmoq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9420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spülen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chayqamoq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9420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abtrocknen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artmoq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747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1"/>
            <a:ext cx="12191999" cy="77651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lernen Wörter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785813"/>
            <a:ext cx="11530013" cy="5600699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endParaRPr lang="de-DE" sz="40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838953"/>
              </p:ext>
            </p:extLst>
          </p:nvPr>
        </p:nvGraphicFramePr>
        <p:xfrm>
          <a:off x="314324" y="928913"/>
          <a:ext cx="11530013" cy="5540581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5738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91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9420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waschen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мыться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4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ankleiden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одеваться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4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kämmen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причёсываться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94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anziehen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одеваться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9420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fegen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мести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9420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scheuern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чистить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9420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putzen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чистить, мыть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2821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abwischen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вытирать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9420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spülen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полоскать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9420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abtrocknen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вытирать насухо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131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4464</TotalTime>
  <Words>927</Words>
  <Application>Microsoft Office PowerPoint</Application>
  <PresentationFormat>Широкоэкранный</PresentationFormat>
  <Paragraphs>273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30" baseType="lpstr">
      <vt:lpstr>MS PMincho</vt:lpstr>
      <vt:lpstr>Arial</vt:lpstr>
      <vt:lpstr>Calibri</vt:lpstr>
      <vt:lpstr>Calibri Light</vt:lpstr>
      <vt:lpstr>Century Schoolbook</vt:lpstr>
      <vt:lpstr>Times New Roman</vt:lpstr>
      <vt:lpstr>Wingdings</vt:lpstr>
      <vt:lpstr>Тема Office</vt:lpstr>
      <vt:lpstr>Office Theme</vt:lpstr>
      <vt:lpstr>DEUTSCH</vt:lpstr>
      <vt:lpstr>PLAN DER STUNDE:</vt:lpstr>
      <vt:lpstr>Kontrolle der Aufgabe</vt:lpstr>
      <vt:lpstr>Das Gedicht</vt:lpstr>
      <vt:lpstr>Презентация PowerPoint</vt:lpstr>
      <vt:lpstr>Wir lesen den Text</vt:lpstr>
      <vt:lpstr>Wir lesen den Text</vt:lpstr>
      <vt:lpstr>Wir lernen Wörter</vt:lpstr>
      <vt:lpstr>Wir lernen Wörter</vt:lpstr>
      <vt:lpstr>Grammatik</vt:lpstr>
      <vt:lpstr>Grammatik</vt:lpstr>
      <vt:lpstr>Grammatik</vt:lpstr>
      <vt:lpstr>Wir machen Übung</vt:lpstr>
      <vt:lpstr>Презентация PowerPoint</vt:lpstr>
      <vt:lpstr>Презентация PowerPoint</vt:lpstr>
      <vt:lpstr>Grammatik</vt:lpstr>
      <vt:lpstr>GRAMMATIK</vt:lpstr>
      <vt:lpstr>Schreiben Sie die Uhrzeit</vt:lpstr>
      <vt:lpstr>Schreiben Sie die Uhrzeit</vt:lpstr>
      <vt:lpstr>Die Aufgabe für selbstständige Arbeit</vt:lpstr>
      <vt:lpstr>Ende der Stunde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</dc:title>
  <dc:creator>Пользователь</dc:creator>
  <cp:lastModifiedBy>User</cp:lastModifiedBy>
  <cp:revision>81</cp:revision>
  <dcterms:created xsi:type="dcterms:W3CDTF">2020-09-21T16:11:53Z</dcterms:created>
  <dcterms:modified xsi:type="dcterms:W3CDTF">2020-11-14T04:21:05Z</dcterms:modified>
</cp:coreProperties>
</file>