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73" r:id="rId5"/>
    <p:sldId id="274" r:id="rId6"/>
    <p:sldId id="281" r:id="rId7"/>
    <p:sldId id="285" r:id="rId8"/>
    <p:sldId id="286" r:id="rId9"/>
    <p:sldId id="287" r:id="rId10"/>
    <p:sldId id="288" r:id="rId11"/>
    <p:sldId id="260" r:id="rId12"/>
    <p:sldId id="259" r:id="rId13"/>
    <p:sldId id="282" r:id="rId14"/>
    <p:sldId id="264" r:id="rId15"/>
    <p:sldId id="289" r:id="rId16"/>
    <p:sldId id="290" r:id="rId17"/>
    <p:sldId id="261" r:id="rId18"/>
    <p:sldId id="283" r:id="rId19"/>
    <p:sldId id="284" r:id="rId20"/>
    <p:sldId id="262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23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092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793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243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568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7615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243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010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824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3082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2121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213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3092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6211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3511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738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670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034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19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63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260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392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733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B063F-A4BF-4312-8FBE-993D5DC7E615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621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38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13" Type="http://schemas.openxmlformats.org/officeDocument/2006/relationships/image" Target="../media/image14.png"/><Relationship Id="rId3" Type="http://schemas.openxmlformats.org/officeDocument/2006/relationships/image" Target="../media/image4.gif"/><Relationship Id="rId7" Type="http://schemas.openxmlformats.org/officeDocument/2006/relationships/image" Target="../media/image8.gif"/><Relationship Id="rId12" Type="http://schemas.openxmlformats.org/officeDocument/2006/relationships/image" Target="../media/image13.png"/><Relationship Id="rId17" Type="http://schemas.openxmlformats.org/officeDocument/2006/relationships/image" Target="../media/image18.jpeg"/><Relationship Id="rId2" Type="http://schemas.openxmlformats.org/officeDocument/2006/relationships/image" Target="../media/image3.gif"/><Relationship Id="rId16" Type="http://schemas.openxmlformats.org/officeDocument/2006/relationships/image" Target="../media/image17.gi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jpe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gif"/><Relationship Id="rId7" Type="http://schemas.openxmlformats.org/officeDocument/2006/relationships/image" Target="../media/image20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gif"/><Relationship Id="rId11" Type="http://schemas.openxmlformats.org/officeDocument/2006/relationships/image" Target="../media/image5.jpeg"/><Relationship Id="rId5" Type="http://schemas.openxmlformats.org/officeDocument/2006/relationships/image" Target="../media/image3.gif"/><Relationship Id="rId10" Type="http://schemas.openxmlformats.org/officeDocument/2006/relationships/image" Target="../media/image7.jpeg"/><Relationship Id="rId4" Type="http://schemas.openxmlformats.org/officeDocument/2006/relationships/image" Target="../media/image17.gif"/><Relationship Id="rId9" Type="http://schemas.openxmlformats.org/officeDocument/2006/relationships/image" Target="../media/image4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http://venabili.free.fr/Img0/bird-fly.jpg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70021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71500" y="1943101"/>
            <a:ext cx="10929938" cy="4646386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endParaRPr lang="de-DE" sz="25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r>
              <a:rPr lang="de-DE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</a:t>
            </a:r>
          </a:p>
          <a:p>
            <a:endParaRPr lang="de-DE" sz="6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656537" y="242888"/>
            <a:ext cx="2317749" cy="1343025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5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5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.KLASSE</a:t>
            </a:r>
            <a:endParaRPr lang="ru-RU" sz="35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6537" y="4089400"/>
            <a:ext cx="1728788" cy="23717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242888"/>
            <a:ext cx="1794329" cy="123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60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72571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den Text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0285" y="870856"/>
            <a:ext cx="11611428" cy="5555367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Der Affe und die Uhr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Ein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Affe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fand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einmal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eine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Uhr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nahm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Uhr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hängte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Hals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Affe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froh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sagte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schön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doch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Uhr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!“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Bald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nahm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wieder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vom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Hals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sagte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Uhr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geht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langsam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!“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Affe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zog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Uhr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auf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Nach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zwei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Minuten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sah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Affe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wieder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auf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Uhr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stellte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Zeiger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zurück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Nach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fünf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Minuten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ahm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Affe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Uhr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wieder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Hand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sprach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Uhr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geht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nicht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richtig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muss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ihr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helfen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.“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Affe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drehte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Zeiger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schüttelte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Uhr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stand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Uhr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still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ging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nicht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mehr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Affe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hatte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zerbrochen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Jetzt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saß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Affe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traurig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Овал 2"/>
          <p:cNvSpPr/>
          <p:nvPr/>
        </p:nvSpPr>
        <p:spPr>
          <a:xfrm>
            <a:off x="10160001" y="0"/>
            <a:ext cx="1190170" cy="725713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S.67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53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1999" cy="77651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lernen Wörter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785813"/>
            <a:ext cx="11530013" cy="5600699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0245392"/>
              </p:ext>
            </p:extLst>
          </p:nvPr>
        </p:nvGraphicFramePr>
        <p:xfrm>
          <a:off x="314324" y="928913"/>
          <a:ext cx="11530013" cy="554058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738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91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Zeiger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ko‘rsatkich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schütteln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silkitmoq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aufziehen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yechmoq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zurückstellen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qaytarmoq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drehen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aylantirmoq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zerbrechen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sindirmoq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stillstehen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</a:t>
                      </a:r>
                      <a:r>
                        <a:rPr lang="en-US" sz="3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‘xtamoq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2821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hängen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abnehmen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yechmoq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Hals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bo‘yin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747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1999" cy="77651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lernen Wörter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785813"/>
            <a:ext cx="11530013" cy="5600699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987430"/>
              </p:ext>
            </p:extLst>
          </p:nvPr>
        </p:nvGraphicFramePr>
        <p:xfrm>
          <a:off x="314324" y="928913"/>
          <a:ext cx="11530013" cy="554058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738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91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Zeiger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стрелки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schütteln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трясти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aufziehen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расстёгивать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zurückstellen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ставить обратно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drehen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крутить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zerbrechen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разбивать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stillstehen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остановиться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2821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hängen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вешать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abnehmen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снимать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Hals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горло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419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8351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2" descr="word2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47086" y="5443591"/>
            <a:ext cx="1103085" cy="9683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1" descr="00004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336" y="845227"/>
            <a:ext cx="932446" cy="9597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232228" y="1767024"/>
            <a:ext cx="1172754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Affe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nahm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Hals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 startAt="2"/>
            </a:pP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Affe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war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	…	. 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 startAt="2"/>
            </a:pP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Uhr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geht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… . 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 startAt="2"/>
            </a:pP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Affe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stellte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Zeiger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	. 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 startAt="2"/>
            </a:pP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Affe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hatte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Uhr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	.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078513" y="1767024"/>
            <a:ext cx="20174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 Uhr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003330" y="1741388"/>
            <a:ext cx="20174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hängte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715658" y="3004479"/>
            <a:ext cx="20174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froh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557486" y="3570691"/>
            <a:ext cx="26380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de-DE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angsam.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28636" y="4181061"/>
            <a:ext cx="20174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de-DE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urück.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814926" y="4822712"/>
            <a:ext cx="34579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de-DE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erbrochen.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047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72571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den Text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0285" y="870856"/>
            <a:ext cx="11611428" cy="5555367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Der Affe und die Uhr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Ein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Affe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fand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einmal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eine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Uhr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nahm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Uhr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hängte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Hals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Affe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froh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sagte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schön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doch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Uhr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!“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Bald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nahm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wieder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vom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Hals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sagte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Uhr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geht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langsam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!“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Affe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zog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Uhr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Nach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zwei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Minuten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Affe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wieder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auf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Uhr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stellte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Zeiger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zurück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Nach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fünf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Minuten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32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ahm</a:t>
            </a:r>
            <a:r>
              <a:rPr lang="de-DE" sz="3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Affe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Uhr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wieder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Hand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sprach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Uhr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geht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nicht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richtig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muss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ihr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helfen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.“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Affe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drehte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Zeiger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schüttelte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Uhr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Uhr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still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ging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nicht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mehr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Affe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hatte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zerbrochen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Jetzt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saß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Affe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traurig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8411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72571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0285" y="870856"/>
            <a:ext cx="11611428" cy="5632311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de-DE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ru-RU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                            </a:t>
            </a: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nahm</a:t>
            </a: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endParaRPr lang="ru-RU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</a:t>
            </a: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                              s</a:t>
            </a:r>
            <a:r>
              <a:rPr lang="ru-RU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agte</a:t>
            </a:r>
            <a:r>
              <a:rPr lang="de-DE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prach</a:t>
            </a:r>
            <a:r>
              <a:rPr lang="de-DE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                         sah </a:t>
            </a:r>
            <a:r>
              <a:rPr lang="de-DE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endParaRPr lang="ru-RU" sz="4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drehte</a:t>
            </a: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                         s</a:t>
            </a:r>
            <a:r>
              <a:rPr lang="ru-RU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chüttelte</a:t>
            </a:r>
            <a:r>
              <a:rPr lang="de-DE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</a:t>
            </a: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still</a:t>
            </a: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                     saß </a:t>
            </a:r>
            <a:r>
              <a:rPr lang="de-DE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endParaRPr lang="ru-RU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ging</a:t>
            </a: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                             </a:t>
            </a:r>
            <a:r>
              <a:rPr lang="ru-RU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hatte</a:t>
            </a: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endParaRPr lang="ru-RU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zog</a:t>
            </a: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</a:t>
            </a:r>
            <a:r>
              <a:rPr lang="de-DE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                       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stellte</a:t>
            </a:r>
            <a:r>
              <a:rPr lang="de-DE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zurück</a:t>
            </a:r>
            <a:r>
              <a:rPr lang="de-DE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</a:p>
          <a:p>
            <a:pPr algn="just"/>
            <a:r>
              <a:rPr lang="ru-RU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zerbrochen</a:t>
            </a:r>
            <a:r>
              <a:rPr lang="de-DE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59428" y="870856"/>
            <a:ext cx="24093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finden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19142" y="870856"/>
            <a:ext cx="24093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nehmen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59427" y="1473198"/>
            <a:ext cx="24093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sein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19141" y="1513426"/>
            <a:ext cx="24093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sagen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79913" y="2091710"/>
            <a:ext cx="27468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sprechen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16371" y="2126096"/>
            <a:ext cx="24093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sehen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61769" y="2694052"/>
            <a:ext cx="24093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drehen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21056" y="2710222"/>
            <a:ext cx="2703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schütteln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82041" y="3288381"/>
            <a:ext cx="27268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stillstehen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16371" y="3333068"/>
            <a:ext cx="24093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sitzen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59427" y="3892378"/>
            <a:ext cx="24093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gehen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763328" y="3898808"/>
            <a:ext cx="24093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haben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48642" y="4492162"/>
            <a:ext cx="28248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aufziehen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161064" y="5111577"/>
            <a:ext cx="3602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zurückstellen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01143" y="5739772"/>
            <a:ext cx="325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zerbrechen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547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870631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Aufgabe für selbstständige Arbeit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161143"/>
            <a:ext cx="11530013" cy="5225369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r>
              <a:rPr lang="de-DE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Übung 1 Seite 71</a:t>
            </a:r>
          </a:p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Ergänzen Sie die Sätzen!</a:t>
            </a:r>
          </a:p>
          <a:p>
            <a:pPr algn="l"/>
            <a:r>
              <a:rPr lang="de-DE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Übung 2 Seite 71</a:t>
            </a:r>
          </a:p>
          <a:p>
            <a:pPr algn="l"/>
            <a:r>
              <a:rPr lang="de-DE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Schreiben Sie die Tiernamen</a:t>
            </a:r>
          </a:p>
          <a:p>
            <a:pPr algn="l"/>
            <a:r>
              <a:rPr lang="de-DE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 dem Artikel</a:t>
            </a:r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4457" y="3570514"/>
            <a:ext cx="3439886" cy="2670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15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8710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Sprichwörter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1845772"/>
              </p:ext>
            </p:extLst>
          </p:nvPr>
        </p:nvGraphicFramePr>
        <p:xfrm>
          <a:off x="515595" y="1126902"/>
          <a:ext cx="11160808" cy="155824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5804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80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582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Dem Glücklichen schlägt keine Stunde.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Baxtli</a:t>
                      </a:r>
                      <a:r>
                        <a:rPr lang="en-US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odamlarga</a:t>
                      </a:r>
                      <a:r>
                        <a:rPr lang="en-US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soatni</a:t>
                      </a:r>
                      <a:r>
                        <a:rPr lang="en-US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keragi</a:t>
                      </a:r>
                      <a:r>
                        <a:rPr lang="en-US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yo‘q</a:t>
                      </a:r>
                      <a:r>
                        <a:rPr lang="ru-RU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971" y="3525946"/>
            <a:ext cx="3821372" cy="274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74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8710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Sprichwörter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4640033"/>
              </p:ext>
            </p:extLst>
          </p:nvPr>
        </p:nvGraphicFramePr>
        <p:xfrm>
          <a:off x="515595" y="1126902"/>
          <a:ext cx="11160808" cy="155824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5804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80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582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Dem Glücklichen schlägt keine Stunde.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Счастливые часов не наблюдают.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971" y="3525946"/>
            <a:ext cx="3821372" cy="274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585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94297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501445" y="1233714"/>
            <a:ext cx="11120284" cy="5122840"/>
          </a:xfrm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r>
              <a:rPr lang="de-DE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485" y="3795134"/>
            <a:ext cx="3381829" cy="21485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2654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"/>
            <a:ext cx="12191999" cy="94343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STUNDE: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146629"/>
            <a:ext cx="11530013" cy="5239883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Kontrolle der Hausaufgabe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wiederholen Tiernamen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Höhrverstehen</a:t>
            </a: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lesen den Text</a:t>
            </a:r>
            <a:endParaRPr lang="de-DE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machen </a:t>
            </a: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Aufgabe für selbstständige Arbeit</a:t>
            </a:r>
            <a:endParaRPr lang="ru-RU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37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66379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Kontrolle der Aufgabe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3828" y="899187"/>
            <a:ext cx="11524343" cy="5555367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de-DE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 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Seite 130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Füll</a:t>
            </a:r>
            <a:r>
              <a:rPr lang="de-DE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Sie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Lücken</a:t>
            </a:r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de-DE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diesem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Dorf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gibt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… . 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Kinder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für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Haustiere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Sommer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geben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Kühe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mehr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… . 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Kinder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ihre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Haustiere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Wir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haben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einen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Tiger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gesehen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habe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vor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Löwen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Tigern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Hasen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Angst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vor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Füchsen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Wölfen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haben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Pferde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Zoo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sorgen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Milch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füttern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Angst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404758" y="1484316"/>
            <a:ext cx="22297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Pferde.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790372" y="2121612"/>
            <a:ext cx="19557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sorgen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171545" y="2702231"/>
            <a:ext cx="1756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Milch.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823029" y="3344037"/>
            <a:ext cx="20755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füttern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717801" y="3929866"/>
            <a:ext cx="22859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de-DE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ZOO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772232" y="4555599"/>
            <a:ext cx="1834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Angst</a:t>
            </a:r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847523" y="5181332"/>
            <a:ext cx="16999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haben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flipV="1">
            <a:off x="2184401" y="5910886"/>
            <a:ext cx="1066799" cy="39188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5370290" y="5910886"/>
            <a:ext cx="1066799" cy="39188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6749144" y="5929885"/>
            <a:ext cx="1066799" cy="39188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V="1">
            <a:off x="8127998" y="5849769"/>
            <a:ext cx="1066799" cy="39188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V="1">
            <a:off x="3860800" y="5889218"/>
            <a:ext cx="1066799" cy="39188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V="1">
            <a:off x="9632049" y="5911398"/>
            <a:ext cx="1066799" cy="39188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776526" y="5921644"/>
            <a:ext cx="1066799" cy="39188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9842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  <p:bldP spid="35" grpId="0"/>
      <p:bldP spid="36" grpId="0"/>
      <p:bldP spid="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1199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Ordnen Sie die Wörter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2487111"/>
              </p:ext>
            </p:extLst>
          </p:nvPr>
        </p:nvGraphicFramePr>
        <p:xfrm>
          <a:off x="2002973" y="864809"/>
          <a:ext cx="8186054" cy="6248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093027">
                  <a:extLst>
                    <a:ext uri="{9D8B030D-6E8A-4147-A177-3AD203B41FA5}">
                      <a16:colId xmlns:a16="http://schemas.microsoft.com/office/drawing/2014/main" val="337866596"/>
                    </a:ext>
                  </a:extLst>
                </a:gridCol>
                <a:gridCol w="4093027">
                  <a:extLst>
                    <a:ext uri="{9D8B030D-6E8A-4147-A177-3AD203B41FA5}">
                      <a16:colId xmlns:a16="http://schemas.microsoft.com/office/drawing/2014/main" val="31945040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Haustiere</a:t>
                      </a:r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Wildtiere</a:t>
                      </a:r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7043479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2889058"/>
              </p:ext>
            </p:extLst>
          </p:nvPr>
        </p:nvGraphicFramePr>
        <p:xfrm>
          <a:off x="2032000" y="1489649"/>
          <a:ext cx="4034972" cy="4097391"/>
        </p:xfrm>
        <a:graphic>
          <a:graphicData uri="http://schemas.openxmlformats.org/drawingml/2006/table">
            <a:tbl>
              <a:tblPr/>
              <a:tblGrid>
                <a:gridCol w="4034972">
                  <a:extLst>
                    <a:ext uri="{9D8B030D-6E8A-4147-A177-3AD203B41FA5}">
                      <a16:colId xmlns:a16="http://schemas.microsoft.com/office/drawing/2014/main" val="4148831657"/>
                    </a:ext>
                  </a:extLst>
                </a:gridCol>
              </a:tblGrid>
              <a:tr h="409739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0368272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462211"/>
              </p:ext>
            </p:extLst>
          </p:nvPr>
        </p:nvGraphicFramePr>
        <p:xfrm>
          <a:off x="6095999" y="1489649"/>
          <a:ext cx="4093028" cy="4097392"/>
        </p:xfrm>
        <a:graphic>
          <a:graphicData uri="http://schemas.openxmlformats.org/drawingml/2006/table">
            <a:tbl>
              <a:tblPr/>
              <a:tblGrid>
                <a:gridCol w="4093028">
                  <a:extLst>
                    <a:ext uri="{9D8B030D-6E8A-4147-A177-3AD203B41FA5}">
                      <a16:colId xmlns:a16="http://schemas.microsoft.com/office/drawing/2014/main" val="1944901250"/>
                    </a:ext>
                  </a:extLst>
                </a:gridCol>
              </a:tblGrid>
              <a:tr h="409739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1396852"/>
                  </a:ext>
                </a:extLst>
              </a:tr>
            </a:tbl>
          </a:graphicData>
        </a:graphic>
      </p:graphicFrame>
      <p:pic>
        <p:nvPicPr>
          <p:cNvPr id="8" name="Kép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6987">
            <a:off x="3519914" y="5713087"/>
            <a:ext cx="1591224" cy="997585"/>
          </a:xfrm>
          <a:prstGeom prst="rect">
            <a:avLst/>
          </a:prstGeom>
        </p:spPr>
      </p:pic>
      <p:pic>
        <p:nvPicPr>
          <p:cNvPr id="9" name="Kép 23" descr="C:\Users\Éva\Pictures\képek tanításhoz\hívóképek\hívóképek (rajzok)\tiere\hahn2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9559" y="218379"/>
            <a:ext cx="1444299" cy="1271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Kép 22" descr="C:\Users\Éva\Pictures\képek tanításhoz\hívóképek\hívóképek (rajzok)\tiere\schwein1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3598" y="5534500"/>
            <a:ext cx="1364248" cy="1316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Kép 16" descr="C:\Users\Éva\Pictures\képek tanításhoz\hívóképek\hívóképek (rajzok)\tiere\tehénke4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9286" y="3441930"/>
            <a:ext cx="1676287" cy="1070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Kép 11" descr="C:\Users\Éva\Pictures\képek tanításhoz\hívóképek\hívóképek (rajzok)\tiere\ente01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271" y="677418"/>
            <a:ext cx="1461345" cy="103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Kép 20" descr="C:\Users\Éva\Pictures\képek tanításhoz\hívóképek\hívóképek (rajzok)\tiere\ló3.gif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" y="2979862"/>
            <a:ext cx="2029508" cy="11169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Kép 19" descr="C:\Users\Éva\Pictures\képek tanításhoz\hívóképek\hívóképek (rajzok)\tiere\juh2.gif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06" y="5691941"/>
            <a:ext cx="1775574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409" y="5322475"/>
            <a:ext cx="1098480" cy="151246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512" y="4096827"/>
            <a:ext cx="1461345" cy="138953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317" y="4989981"/>
            <a:ext cx="1467309" cy="179339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3757" y="5236325"/>
            <a:ext cx="1346912" cy="156352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987429" y="4537885"/>
            <a:ext cx="1207086" cy="132942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82" y="1052821"/>
            <a:ext cx="1108781" cy="19270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967" y="2373983"/>
            <a:ext cx="1428536" cy="1095955"/>
          </a:xfrm>
          <a:prstGeom prst="rect">
            <a:avLst/>
          </a:prstGeom>
        </p:spPr>
      </p:pic>
      <p:pic>
        <p:nvPicPr>
          <p:cNvPr id="22" name="Kép 18" descr="C:\Users\Éva\Pictures\képek tanításhoz\hívóképek\hívóképek (rajzok)\tiere\katze3.gif"/>
          <p:cNvPicPr/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001" y="5596045"/>
            <a:ext cx="1694999" cy="1238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6924" y="1260955"/>
            <a:ext cx="1381844" cy="103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972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2.96296E-6 L 4.375E-6 0.0625 C 4.375E-6 0.09051 0.09895 0.12546 0.17929 0.12546 L 0.35898 0.12546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43" y="6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48148E-6 L 0.42474 0.0409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37" y="2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2.22222E-6 L 0.17409 -0.2020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98" y="-10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11111E-6 L 0.53151 -0.2365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76" y="-11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0 L 0.13841 -0.1460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14" y="-7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2.59259E-6 L 0.32045 -0.1962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16" y="-9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2.96296E-6 L -0.11263 -0.32801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38" y="-16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3.33333E-6 L 0.15872 -0.18541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30" y="-9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4.44444E-6 L -0.21954 -0.1752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77" y="-8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4.81481E-6 L -0.00065 -0.195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9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7.40741E-7 L -0.45703 -0.2680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52" y="-13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-0.19114 -0.25254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57" y="-12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1.11111E-6 L -0.46367 -0.10255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190" y="-5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36 -0.02084 L -0.16224 -0.09514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36" y="-3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7.40741E-7 L -0.27813 0.03819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06" y="1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2.96296E-6 L -0.56159 0.30995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086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0" y="0"/>
            <a:ext cx="12191999" cy="842439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 ”sprechen” diese Tiere? 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824983" y="889916"/>
            <a:ext cx="978262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AutoNum type="alphaLcParenR"/>
            </a:pPr>
            <a:r>
              <a:rPr lang="de-DE" sz="30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hu-HU" sz="30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Hunde …………… </a:t>
            </a:r>
            <a:r>
              <a:rPr lang="hu-HU" sz="3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/ Ein </a:t>
            </a:r>
            <a:r>
              <a:rPr lang="hu-HU" sz="30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Hund</a:t>
            </a:r>
            <a:r>
              <a:rPr lang="de-DE" sz="30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hu-HU" sz="30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……………</a:t>
            </a:r>
            <a:endParaRPr lang="de-DE" sz="3000" dirty="0" smtClean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lphaLcParenR"/>
            </a:pPr>
            <a:r>
              <a:rPr lang="de-DE" sz="30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hu-HU" sz="30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Katzen ……………/ </a:t>
            </a:r>
            <a:r>
              <a:rPr lang="hu-HU" sz="3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Eine </a:t>
            </a:r>
            <a:r>
              <a:rPr lang="de-DE" sz="30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</a:t>
            </a:r>
            <a:r>
              <a:rPr lang="hu-HU" sz="30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atze</a:t>
            </a:r>
            <a:r>
              <a:rPr lang="de-DE" sz="30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hu-HU" sz="30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…………</a:t>
            </a:r>
            <a:r>
              <a:rPr lang="de-DE" sz="30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..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lphaLcParenR"/>
            </a:pPr>
            <a:r>
              <a:rPr lang="de-DE" sz="3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30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Kühe ………………/ Eine Kuh ……………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lphaLcParenR"/>
            </a:pPr>
            <a:r>
              <a:rPr lang="de-DE" sz="30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Schweine …………/ Ein Schwein …………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lphaLcParenR"/>
            </a:pPr>
            <a:r>
              <a:rPr lang="de-DE" sz="30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Esel ………………./ Ein Esel ………………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lphaLcParenR"/>
            </a:pPr>
            <a:r>
              <a:rPr lang="de-DE" sz="3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30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Pferde ……………./ Ein Pferd ………………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lphaLcParenR"/>
            </a:pPr>
            <a:r>
              <a:rPr lang="de-DE" sz="3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30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Schafe ……………/ Ein Schaf ………………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lphaLcParenR"/>
            </a:pPr>
            <a:r>
              <a:rPr lang="de-DE" sz="3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30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Ziegen ……………/ Eine Ziege ……………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lphaLcParenR"/>
            </a:pPr>
            <a:r>
              <a:rPr lang="de-DE" sz="3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30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Hähne ……………/ Ein Hahn ………………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lphaLcParenR"/>
            </a:pPr>
            <a:r>
              <a:rPr lang="de-DE" sz="3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30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Enten ……………./ Eine Ente ………………</a:t>
            </a:r>
            <a:endParaRPr lang="ru-RU" sz="3000" dirty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7" name="Kép 1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61366">
            <a:off x="10401797" y="562534"/>
            <a:ext cx="1619936" cy="1282700"/>
          </a:xfrm>
          <a:prstGeom prst="rect">
            <a:avLst/>
          </a:prstGeom>
        </p:spPr>
      </p:pic>
      <p:pic>
        <p:nvPicPr>
          <p:cNvPr id="38" name="Kép 19" descr="C:\Users\Éva\Pictures\képek tanításhoz\hívóképek\hívóképek (rajzok)\tiere\juh2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60396">
            <a:off x="10099705" y="2274984"/>
            <a:ext cx="1775574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Kép 18" descr="C:\Users\Éva\Pictures\képek tanításhoz\hívóképek\hívóképek (rajzok)\tiere\katze3.gif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22" y="5530708"/>
            <a:ext cx="1694999" cy="103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Kép 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5600">
            <a:off x="130272" y="2181694"/>
            <a:ext cx="1591224" cy="997585"/>
          </a:xfrm>
          <a:prstGeom prst="rect">
            <a:avLst/>
          </a:prstGeom>
        </p:spPr>
      </p:pic>
      <p:pic>
        <p:nvPicPr>
          <p:cNvPr id="41" name="Kép 20" descr="C:\Users\Éva\Pictures\képek tanításhoz\hívóképek\hívóképek (rajzok)\tiere\ló3.gif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8165" y="3865850"/>
            <a:ext cx="2029508" cy="11169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Kép 21" descr="C:\Users\Éva\Pictures\képek tanításhoz\hívóképek\hívóképek (rajzok)\tiere\hund3.pn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39" y="608640"/>
            <a:ext cx="1123950" cy="1082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Kép 16" descr="C:\Users\Éva\Pictures\képek tanításhoz\hívóképek\hívóképek (rajzok)\tiere\tehénke4.pn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63" y="3740310"/>
            <a:ext cx="1676287" cy="1070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Kép 23" descr="C:\Users\Éva\Pictures\képek tanításhoz\hívóképek\hívóképek (rajzok)\tiere\hahn2.gif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6861">
            <a:off x="4544786" y="5471166"/>
            <a:ext cx="1444299" cy="1271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Kép 11" descr="C:\Users\Éva\Pictures\képek tanításhoz\hívóképek\hívóképek (rajzok)\tiere\ente01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0929" y="5699645"/>
            <a:ext cx="1461345" cy="103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Kép 22" descr="C:\Users\Éva\Pictures\képek tanításhoz\hívóképek\hívóképek (rajzok)\tiere\schwein11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530" y="5386734"/>
            <a:ext cx="1364248" cy="1316988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Folyamatábra: Másik feldolgozás 6"/>
          <p:cNvSpPr/>
          <p:nvPr/>
        </p:nvSpPr>
        <p:spPr>
          <a:xfrm rot="20687351">
            <a:off x="1422726" y="6153588"/>
            <a:ext cx="1368957" cy="473475"/>
          </a:xfrm>
          <a:prstGeom prst="flowChartAlternateProcess">
            <a:avLst/>
          </a:prstGeom>
          <a:solidFill>
            <a:srgbClr val="339966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hu-HU" sz="15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MECKERN</a:t>
            </a:r>
            <a:endParaRPr lang="ru-RU" sz="1500" dirty="0"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8" name="Folyamatábra: Másik feldolgozás 12"/>
          <p:cNvSpPr/>
          <p:nvPr/>
        </p:nvSpPr>
        <p:spPr>
          <a:xfrm rot="270783">
            <a:off x="9834266" y="1751988"/>
            <a:ext cx="1220262" cy="494659"/>
          </a:xfrm>
          <a:prstGeom prst="flowChartAlternateProcess">
            <a:avLst/>
          </a:prstGeom>
          <a:solidFill>
            <a:srgbClr val="C00000">
              <a:alpha val="72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hu-HU" sz="15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MUHEN</a:t>
            </a:r>
            <a:endParaRPr lang="ru-RU" sz="1500" dirty="0"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0" name="Folyamatábra: Másik feldolgozás 13"/>
          <p:cNvSpPr/>
          <p:nvPr/>
        </p:nvSpPr>
        <p:spPr>
          <a:xfrm rot="21146391">
            <a:off x="10924034" y="3315419"/>
            <a:ext cx="1107721" cy="427514"/>
          </a:xfrm>
          <a:prstGeom prst="flowChartAlternateProcess">
            <a:avLst/>
          </a:prstGeom>
          <a:solidFill>
            <a:srgbClr val="FFC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hu-HU" sz="15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MIAUEN</a:t>
            </a:r>
            <a:endParaRPr lang="ru-RU" sz="1500" dirty="0"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1" name="Folyamatábra: Másik feldolgozás 4"/>
          <p:cNvSpPr/>
          <p:nvPr/>
        </p:nvSpPr>
        <p:spPr>
          <a:xfrm rot="614614">
            <a:off x="10637463" y="5199280"/>
            <a:ext cx="1248393" cy="438803"/>
          </a:xfrm>
          <a:prstGeom prst="flowChartAlternateProcess">
            <a:avLst/>
          </a:prstGeom>
          <a:solidFill>
            <a:srgbClr val="0070C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hu-HU" sz="15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BELLEN</a:t>
            </a:r>
            <a:endParaRPr lang="ru-RU" sz="1500" dirty="0"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2" name="Folyamatábra: Másik feldolgozás 9"/>
          <p:cNvSpPr/>
          <p:nvPr/>
        </p:nvSpPr>
        <p:spPr>
          <a:xfrm rot="20519185">
            <a:off x="330243" y="1750700"/>
            <a:ext cx="1269974" cy="33257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hu-HU" sz="15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BLÖKEN</a:t>
            </a:r>
            <a:endParaRPr lang="ru-RU" sz="1500" dirty="0"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3" name="Folyamatábra: Másik feldolgozás 8"/>
          <p:cNvSpPr/>
          <p:nvPr/>
        </p:nvSpPr>
        <p:spPr>
          <a:xfrm rot="1256718">
            <a:off x="159741" y="4988382"/>
            <a:ext cx="1434755" cy="380739"/>
          </a:xfrm>
          <a:prstGeom prst="flowChartAlternateProcess">
            <a:avLst/>
          </a:prstGeom>
          <a:solidFill>
            <a:schemeClr val="accent2">
              <a:lumMod val="60000"/>
              <a:lumOff val="40000"/>
            </a:scheme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hu-HU" sz="15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GRUNZEN</a:t>
            </a:r>
            <a:endParaRPr lang="ru-RU" sz="1500" dirty="0"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4" name="Folyamatábra: Másik feldolgozás 15"/>
          <p:cNvSpPr/>
          <p:nvPr/>
        </p:nvSpPr>
        <p:spPr>
          <a:xfrm rot="21031822">
            <a:off x="5954560" y="5786840"/>
            <a:ext cx="1598548" cy="515281"/>
          </a:xfrm>
          <a:prstGeom prst="flowChartAlternateProcess">
            <a:avLst/>
          </a:prstGeom>
          <a:solidFill>
            <a:schemeClr val="tx2">
              <a:lumMod val="60000"/>
              <a:lumOff val="40000"/>
            </a:scheme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hu-HU" sz="1500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SCHREIEN </a:t>
            </a:r>
            <a:endParaRPr lang="ru-RU" sz="1500" dirty="0"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5" name="Folyamatábra: Másik feldolgozás 14"/>
          <p:cNvSpPr/>
          <p:nvPr/>
        </p:nvSpPr>
        <p:spPr>
          <a:xfrm>
            <a:off x="110646" y="3345739"/>
            <a:ext cx="1360696" cy="323919"/>
          </a:xfrm>
          <a:prstGeom prst="flowChartAlternateProcess">
            <a:avLst/>
          </a:prstGeom>
          <a:solidFill>
            <a:srgbClr val="9966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hu-HU" sz="15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WIEHERN</a:t>
            </a:r>
            <a:endParaRPr lang="ru-RU" sz="1500" dirty="0"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6" name="Folyamatábra: Másik feldolgozás 27"/>
          <p:cNvSpPr/>
          <p:nvPr/>
        </p:nvSpPr>
        <p:spPr>
          <a:xfrm rot="1092132">
            <a:off x="2970963" y="5824432"/>
            <a:ext cx="1591528" cy="456132"/>
          </a:xfrm>
          <a:prstGeom prst="flowChartAlternateProcess">
            <a:avLst/>
          </a:prstGeom>
          <a:solidFill>
            <a:srgbClr val="C00000">
              <a:alpha val="72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hu-HU" sz="1500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QUAKEN</a:t>
            </a:r>
            <a:endParaRPr lang="ru-RU" sz="1500" dirty="0"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7" name="Folyamatábra: Másik feldolgozás 7"/>
          <p:cNvSpPr/>
          <p:nvPr/>
        </p:nvSpPr>
        <p:spPr>
          <a:xfrm rot="1006691">
            <a:off x="9204878" y="5778811"/>
            <a:ext cx="1171691" cy="480127"/>
          </a:xfrm>
          <a:prstGeom prst="flowChartAlternateProcess">
            <a:avLst/>
          </a:prstGeom>
          <a:solidFill>
            <a:schemeClr val="tx1">
              <a:lumMod val="50000"/>
              <a:lumOff val="50000"/>
            </a:scheme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hu-HU" sz="15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KRÄHEN</a:t>
            </a:r>
            <a:endParaRPr lang="ru-RU" sz="1500" dirty="0"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031573" y="3576339"/>
            <a:ext cx="18189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blökt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963899" y="833107"/>
            <a:ext cx="18189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bellt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802525" y="1292346"/>
            <a:ext cx="18189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miauen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953743" y="1249142"/>
            <a:ext cx="18189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miaut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881427" y="4946021"/>
            <a:ext cx="18189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quaken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016075" y="4959599"/>
            <a:ext cx="18189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quakt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867312" y="4494632"/>
            <a:ext cx="18189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krähen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058584" y="4484600"/>
            <a:ext cx="18189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kräht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859904" y="4018756"/>
            <a:ext cx="18189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meckern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041828" y="4002032"/>
            <a:ext cx="18189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meckert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834240" y="3561480"/>
            <a:ext cx="18189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blöken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802526" y="834806"/>
            <a:ext cx="18189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bellen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815992" y="3103971"/>
            <a:ext cx="18189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wiehern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8016075" y="3117740"/>
            <a:ext cx="18189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wiehert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815993" y="2624258"/>
            <a:ext cx="18189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schreien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4039450" y="2206492"/>
            <a:ext cx="18189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grunzen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3792369" y="1742471"/>
            <a:ext cx="18189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muhen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7992451" y="2200774"/>
            <a:ext cx="18189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grunzt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7958864" y="1728972"/>
            <a:ext cx="18189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muht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8031573" y="2659140"/>
            <a:ext cx="18189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schreit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945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5" grpId="0"/>
      <p:bldP spid="26" grpId="0"/>
      <p:bldP spid="27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49" grpId="0"/>
      <p:bldP spid="58" grpId="0"/>
      <p:bldP spid="59" grpId="0"/>
      <p:bldP spid="60" grpId="0"/>
      <p:bldP spid="61" grpId="0"/>
      <p:bldP spid="62" grpId="0"/>
      <p:bldP spid="63" grpId="0"/>
      <p:bldP spid="6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0" y="0"/>
            <a:ext cx="12191999" cy="842439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ist richtig?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9303431" y="986744"/>
            <a:ext cx="2757940" cy="3048227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altLang="ja-JP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Yu Mincho" charset="-128"/>
                <a:cs typeface="Arial" panose="020B0604020202020204" pitchFamily="34" charset="0"/>
              </a:rPr>
              <a:t>die</a:t>
            </a:r>
            <a:r>
              <a:rPr kumimoji="0" lang="ru-RU" altLang="ja-JP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Yu Mincho" charset="-128"/>
                <a:cs typeface="Arial" panose="020B0604020202020204" pitchFamily="34" charset="0"/>
              </a:rPr>
              <a:t> </a:t>
            </a:r>
            <a:r>
              <a:rPr kumimoji="0" lang="ru-RU" altLang="ja-JP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Yu Mincho" charset="-128"/>
                <a:cs typeface="Arial" panose="020B0604020202020204" pitchFamily="34" charset="0"/>
              </a:rPr>
              <a:t>Ziege</a:t>
            </a:r>
            <a:endParaRPr kumimoji="0" lang="ru-RU" altLang="ja-JP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Yu Mincho" charset="-128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altLang="ja-JP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Yu Mincho" charset="-128"/>
                <a:cs typeface="Arial" panose="020B0604020202020204" pitchFamily="34" charset="0"/>
              </a:rPr>
              <a:t>das</a:t>
            </a:r>
            <a:r>
              <a:rPr kumimoji="0" lang="ru-RU" altLang="ja-JP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Yu Mincho" charset="-128"/>
                <a:cs typeface="Arial" panose="020B0604020202020204" pitchFamily="34" charset="0"/>
              </a:rPr>
              <a:t> </a:t>
            </a:r>
            <a:r>
              <a:rPr kumimoji="0" lang="ru-RU" altLang="ja-JP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Yu Mincho" charset="-128"/>
                <a:cs typeface="Arial" panose="020B0604020202020204" pitchFamily="34" charset="0"/>
              </a:rPr>
              <a:t>Schwein</a:t>
            </a:r>
            <a:endParaRPr kumimoji="0" lang="ru-RU" altLang="ja-JP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Yu Mincho" charset="-128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altLang="ja-JP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Yu Mincho" charset="-128"/>
                <a:cs typeface="Arial" panose="020B0604020202020204" pitchFamily="34" charset="0"/>
              </a:rPr>
              <a:t>der</a:t>
            </a:r>
            <a:r>
              <a:rPr kumimoji="0" lang="ru-RU" altLang="ja-JP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Yu Mincho" charset="-128"/>
                <a:cs typeface="Arial" panose="020B0604020202020204" pitchFamily="34" charset="0"/>
              </a:rPr>
              <a:t> </a:t>
            </a:r>
            <a:r>
              <a:rPr kumimoji="0" lang="ru-RU" altLang="ja-JP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Yu Mincho" charset="-128"/>
                <a:cs typeface="Arial" panose="020B0604020202020204" pitchFamily="34" charset="0"/>
              </a:rPr>
              <a:t>Löwe</a:t>
            </a:r>
            <a:endParaRPr kumimoji="0" lang="ru-RU" altLang="ja-JP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Yu Mincho" charset="-128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altLang="ja-JP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Yu Mincho" charset="-128"/>
                <a:cs typeface="Arial" panose="020B0604020202020204" pitchFamily="34" charset="0"/>
              </a:rPr>
              <a:t>das</a:t>
            </a:r>
            <a:r>
              <a:rPr kumimoji="0" lang="ru-RU" altLang="ja-JP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Yu Mincho" charset="-128"/>
                <a:cs typeface="Arial" panose="020B0604020202020204" pitchFamily="34" charset="0"/>
              </a:rPr>
              <a:t> </a:t>
            </a:r>
            <a:r>
              <a:rPr kumimoji="0" lang="ru-RU" altLang="ja-JP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Yu Mincho" charset="-128"/>
                <a:cs typeface="Arial" panose="020B0604020202020204" pitchFamily="34" charset="0"/>
              </a:rPr>
              <a:t>Schaf</a:t>
            </a:r>
            <a:endParaRPr kumimoji="0" lang="ru-RU" altLang="ja-JP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Yu Mincho" charset="-128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altLang="ja-JP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Yu Mincho" charset="-128"/>
                <a:cs typeface="Arial" panose="020B0604020202020204" pitchFamily="34" charset="0"/>
              </a:rPr>
              <a:t>die</a:t>
            </a:r>
            <a:r>
              <a:rPr kumimoji="0" lang="ru-RU" altLang="ja-JP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Yu Mincho" charset="-128"/>
                <a:cs typeface="Arial" panose="020B0604020202020204" pitchFamily="34" charset="0"/>
              </a:rPr>
              <a:t> </a:t>
            </a:r>
            <a:r>
              <a:rPr kumimoji="0" lang="ru-RU" altLang="ja-JP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Yu Mincho" charset="-128"/>
                <a:cs typeface="Arial" panose="020B0604020202020204" pitchFamily="34" charset="0"/>
              </a:rPr>
              <a:t>Henne</a:t>
            </a:r>
            <a:endParaRPr kumimoji="0" lang="ru-RU" altLang="ja-JP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Yu Mincho" charset="-128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081" y="1653557"/>
            <a:ext cx="92403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Welche Tiere wohnen </a:t>
            </a:r>
            <a:r>
              <a:rPr lang="de-DE" sz="3200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nicht</a:t>
            </a:r>
            <a:r>
              <a:rPr lang="de-DE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auf einem Bauernhof?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9" name="irc_mi" descr="http://sr.photos2.fotosearch.com/bthumb/CSP/CSP458/k45884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884" y="2277636"/>
            <a:ext cx="2298115" cy="1757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9"/>
          <p:cNvSpPr>
            <a:spLocks noChangeArrowheads="1"/>
          </p:cNvSpPr>
          <p:nvPr/>
        </p:nvSpPr>
        <p:spPr bwMode="auto">
          <a:xfrm>
            <a:off x="289008" y="3304441"/>
            <a:ext cx="2613849" cy="343018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de-DE" altLang="ja-JP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Yu Mincho" charset="-128"/>
                <a:cs typeface="Arial" panose="020B0604020202020204" pitchFamily="34" charset="0"/>
              </a:rPr>
              <a:t>die Spinne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de-DE" altLang="ja-JP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Yu Mincho" charset="-128"/>
                <a:cs typeface="Arial" panose="020B0604020202020204" pitchFamily="34" charset="0"/>
              </a:rPr>
              <a:t>die Kuh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de-DE" altLang="ja-JP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Yu Mincho" charset="-128"/>
                <a:cs typeface="Arial" panose="020B0604020202020204" pitchFamily="34" charset="0"/>
              </a:rPr>
              <a:t>der Tiger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de-DE" altLang="ja-JP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Yu Mincho" charset="-128"/>
                <a:cs typeface="Arial" panose="020B0604020202020204" pitchFamily="34" charset="0"/>
              </a:rPr>
              <a:t>der Hahn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de-DE" altLang="ja-JP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Yu Mincho" charset="-128"/>
                <a:cs typeface="Arial" panose="020B0604020202020204" pitchFamily="34" charset="0"/>
              </a:rPr>
              <a:t>die Giraffe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de-DE" altLang="ja-JP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Yu Mincho" charset="-128"/>
                <a:cs typeface="Arial" panose="020B0604020202020204" pitchFamily="34" charset="0"/>
              </a:rPr>
              <a:t>der Fisch</a:t>
            </a:r>
            <a:endParaRPr kumimoji="0" lang="ru-RU" altLang="ru-RU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82890" y="4884448"/>
            <a:ext cx="5369547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Welche Tiere haben 4 Beine</a:t>
            </a:r>
            <a:r>
              <a:rPr lang="de-DE" sz="3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r>
              <a:rPr lang="de-DE" sz="3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</a:t>
            </a:r>
            <a:r>
              <a:rPr lang="de-D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</a:p>
          <a:p>
            <a:pPr algn="ctr"/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de-D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                         2</a:t>
            </a:r>
          </a:p>
          <a:p>
            <a:pPr algn="ctr"/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de-D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                           3</a:t>
            </a:r>
          </a:p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4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83" name="irc_mi" descr="http://www.discountmugs.com/discountmugs/upload/cliparts/images/unicornup_13064306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8485" y="4629219"/>
            <a:ext cx="2590429" cy="2105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084" name="AutoShape 12"/>
          <p:cNvCxnSpPr>
            <a:cxnSpLocks noChangeShapeType="1"/>
          </p:cNvCxnSpPr>
          <p:nvPr/>
        </p:nvCxnSpPr>
        <p:spPr bwMode="auto">
          <a:xfrm flipV="1">
            <a:off x="8238928" y="5707248"/>
            <a:ext cx="519113" cy="5008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86" name="AutoShape 14"/>
          <p:cNvCxnSpPr>
            <a:cxnSpLocks noChangeShapeType="1"/>
          </p:cNvCxnSpPr>
          <p:nvPr/>
        </p:nvCxnSpPr>
        <p:spPr bwMode="auto">
          <a:xfrm flipV="1">
            <a:off x="8498484" y="6014323"/>
            <a:ext cx="498306" cy="2221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87" name="AutoShape 15"/>
          <p:cNvCxnSpPr>
            <a:cxnSpLocks noChangeShapeType="1"/>
          </p:cNvCxnSpPr>
          <p:nvPr/>
        </p:nvCxnSpPr>
        <p:spPr bwMode="auto">
          <a:xfrm>
            <a:off x="8609341" y="6364126"/>
            <a:ext cx="694090" cy="81622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88" name="AutoShape 16"/>
          <p:cNvCxnSpPr>
            <a:cxnSpLocks noChangeShapeType="1"/>
          </p:cNvCxnSpPr>
          <p:nvPr/>
        </p:nvCxnSpPr>
        <p:spPr bwMode="auto">
          <a:xfrm>
            <a:off x="8642507" y="6679522"/>
            <a:ext cx="839246" cy="5510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9481753" y="2372971"/>
            <a:ext cx="1607161" cy="362857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475639" y="4056628"/>
            <a:ext cx="1607161" cy="362857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475638" y="4703019"/>
            <a:ext cx="1607161" cy="362857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576567" y="5808236"/>
            <a:ext cx="1607161" cy="362857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5319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0" y="0"/>
            <a:ext cx="12191999" cy="842439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ist richtig?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/>
          <p:cNvSpPr>
            <a:spLocks noChangeArrowheads="1"/>
          </p:cNvSpPr>
          <p:nvPr/>
        </p:nvSpPr>
        <p:spPr bwMode="auto">
          <a:xfrm>
            <a:off x="7881258" y="959477"/>
            <a:ext cx="4066495" cy="349794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de-DE" altLang="ja-JP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Yu Mincho" charset="-128"/>
                <a:cs typeface="Arial" panose="020B0604020202020204" pitchFamily="34" charset="0"/>
              </a:rPr>
              <a:t>das Pferd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de-DE" altLang="ja-JP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Yu Mincho" charset="-128"/>
                <a:cs typeface="Arial" panose="020B0604020202020204" pitchFamily="34" charset="0"/>
              </a:rPr>
              <a:t>der Esel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de-DE" altLang="ja-JP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Yu Mincho" charset="-128"/>
                <a:cs typeface="Arial" panose="020B0604020202020204" pitchFamily="34" charset="0"/>
              </a:rPr>
              <a:t>der Vogel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de-DE" altLang="ja-JP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Yu Mincho" charset="-128"/>
                <a:cs typeface="Arial" panose="020B0604020202020204" pitchFamily="34" charset="0"/>
              </a:rPr>
              <a:t>die Schlange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de-DE" altLang="ja-JP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Yu Mincho" charset="-128"/>
                <a:cs typeface="Arial" panose="020B0604020202020204" pitchFamily="34" charset="0"/>
              </a:rPr>
              <a:t>die Biene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de-DE" altLang="ja-JP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Yu Mincho" charset="-128"/>
                <a:cs typeface="Arial" panose="020B0604020202020204" pitchFamily="34" charset="0"/>
              </a:rPr>
              <a:t>der Schmetterling</a:t>
            </a:r>
            <a:endParaRPr kumimoji="0" lang="ru-RU" altLang="ru-RU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173946" y="3723915"/>
            <a:ext cx="3062740" cy="3062741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de-DE" altLang="ja-JP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Yu Mincho" charset="-128"/>
                <a:cs typeface="Arial" panose="020B0604020202020204" pitchFamily="34" charset="0"/>
              </a:rPr>
              <a:t>der Fisch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de-DE" altLang="ja-JP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Yu Mincho" charset="-128"/>
                <a:cs typeface="Arial" panose="020B0604020202020204" pitchFamily="34" charset="0"/>
              </a:rPr>
              <a:t>der Affe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de-DE" altLang="ja-JP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Yu Mincho" charset="-128"/>
                <a:cs typeface="Arial" panose="020B0604020202020204" pitchFamily="34" charset="0"/>
              </a:rPr>
              <a:t>der Wal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de-DE" altLang="ja-JP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Yu Mincho" charset="-128"/>
                <a:cs typeface="Arial" panose="020B0604020202020204" pitchFamily="34" charset="0"/>
              </a:rPr>
              <a:t>die Katze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de-DE" altLang="ja-JP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Yu Mincho" charset="-128"/>
                <a:cs typeface="Arial" panose="020B0604020202020204" pitchFamily="34" charset="0"/>
              </a:rPr>
              <a:t>das Kaninchen</a:t>
            </a:r>
            <a:endParaRPr kumimoji="0" lang="ru-RU" altLang="ru-RU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80342" y="1776964"/>
            <a:ext cx="523643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Welche Tiere können fliegen?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irc_mi" descr="http://venabili.free.fr/Img0/bird-fly.jpg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057" y="1219200"/>
            <a:ext cx="1651402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443507" y="4918905"/>
            <a:ext cx="569502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Welche Tiere leben im Wasser? 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2" name="irc_mi" descr="http://watermarked.cutcaster.com/cutcaster-photo-100884463-Underwater-animals-and-fishes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857" y="4889456"/>
            <a:ext cx="2336800" cy="1867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" name="Прямая соединительная линия 19"/>
          <p:cNvCxnSpPr/>
          <p:nvPr/>
        </p:nvCxnSpPr>
        <p:spPr>
          <a:xfrm flipV="1">
            <a:off x="8195276" y="2387600"/>
            <a:ext cx="1607161" cy="362857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8998856" y="4034599"/>
            <a:ext cx="1607161" cy="362857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8271058" y="3475589"/>
            <a:ext cx="1607161" cy="362857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529771" y="4034598"/>
            <a:ext cx="1607161" cy="362857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442797" y="5095141"/>
            <a:ext cx="1607161" cy="362857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9235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1199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Hörverstehen 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829" y="1170213"/>
            <a:ext cx="8984341" cy="511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12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1199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Hörverstehen 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2596211"/>
              </p:ext>
            </p:extLst>
          </p:nvPr>
        </p:nvGraphicFramePr>
        <p:xfrm>
          <a:off x="1494972" y="1250150"/>
          <a:ext cx="9651999" cy="5258525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3217333">
                  <a:extLst>
                    <a:ext uri="{9D8B030D-6E8A-4147-A177-3AD203B41FA5}">
                      <a16:colId xmlns:a16="http://schemas.microsoft.com/office/drawing/2014/main" val="2358127400"/>
                    </a:ext>
                  </a:extLst>
                </a:gridCol>
                <a:gridCol w="3217333">
                  <a:extLst>
                    <a:ext uri="{9D8B030D-6E8A-4147-A177-3AD203B41FA5}">
                      <a16:colId xmlns:a16="http://schemas.microsoft.com/office/drawing/2014/main" val="1707019351"/>
                    </a:ext>
                  </a:extLst>
                </a:gridCol>
                <a:gridCol w="3217333">
                  <a:extLst>
                    <a:ext uri="{9D8B030D-6E8A-4147-A177-3AD203B41FA5}">
                      <a16:colId xmlns:a16="http://schemas.microsoft.com/office/drawing/2014/main" val="3946945813"/>
                    </a:ext>
                  </a:extLst>
                </a:gridCol>
              </a:tblGrid>
              <a:tr h="820057"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Wie</a:t>
                      </a:r>
                      <a:r>
                        <a:rPr lang="de-DE" sz="35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heißt das Kind?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Welches Haustier?</a:t>
                      </a:r>
                      <a:r>
                        <a:rPr lang="de-DE" sz="35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Wie heißt das Haustier?</a:t>
                      </a:r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1544263"/>
                  </a:ext>
                </a:extLst>
              </a:tr>
              <a:tr h="820057">
                <a:tc>
                  <a:txBody>
                    <a:bodyPr/>
                    <a:lstStyle/>
                    <a:p>
                      <a:pPr algn="ctr"/>
                      <a:endParaRPr lang="ru-RU" sz="3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6015768"/>
                  </a:ext>
                </a:extLst>
              </a:tr>
              <a:tr h="820057">
                <a:tc>
                  <a:txBody>
                    <a:bodyPr/>
                    <a:lstStyle/>
                    <a:p>
                      <a:pPr algn="ctr"/>
                      <a:endParaRPr lang="ru-RU" sz="3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957176"/>
                  </a:ext>
                </a:extLst>
              </a:tr>
              <a:tr h="820057">
                <a:tc>
                  <a:txBody>
                    <a:bodyPr/>
                    <a:lstStyle/>
                    <a:p>
                      <a:pPr algn="ctr"/>
                      <a:endParaRPr lang="ru-RU" sz="3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6569475"/>
                  </a:ext>
                </a:extLst>
              </a:tr>
              <a:tr h="820057">
                <a:tc>
                  <a:txBody>
                    <a:bodyPr/>
                    <a:lstStyle/>
                    <a:p>
                      <a:pPr algn="ctr"/>
                      <a:endParaRPr lang="ru-RU" sz="3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228710"/>
                  </a:ext>
                </a:extLst>
              </a:tr>
              <a:tr h="820057">
                <a:tc>
                  <a:txBody>
                    <a:bodyPr/>
                    <a:lstStyle/>
                    <a:p>
                      <a:pPr algn="ctr"/>
                      <a:endParaRPr lang="ru-RU" sz="3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5481878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70742" y="2409372"/>
            <a:ext cx="209005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Martin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70743" y="3232843"/>
            <a:ext cx="209005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Susi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94114" y="4031813"/>
            <a:ext cx="209005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Annette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70742" y="4880215"/>
            <a:ext cx="209005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Tobias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70742" y="5703686"/>
            <a:ext cx="209005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Florian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50971" y="2409372"/>
            <a:ext cx="209005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ein Hund 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31200" y="2409372"/>
            <a:ext cx="209005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Black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82885" y="3232843"/>
            <a:ext cx="327297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ein Goldfisch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73999" y="3263793"/>
            <a:ext cx="327297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Flasch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25784" y="4087264"/>
            <a:ext cx="258717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eine Katze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482692" y="4079578"/>
            <a:ext cx="209005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Mauzi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920341" y="4941685"/>
            <a:ext cx="280126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ein Papagei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31200" y="4895363"/>
            <a:ext cx="260985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Kokoritto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75942" y="5749784"/>
            <a:ext cx="209005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ein Pferd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65456" y="5751911"/>
            <a:ext cx="209005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Wind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318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4755</TotalTime>
  <Words>850</Words>
  <Application>Microsoft Office PowerPoint</Application>
  <PresentationFormat>Широкоэкранный</PresentationFormat>
  <Paragraphs>229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Yu Mincho</vt:lpstr>
      <vt:lpstr>Arial</vt:lpstr>
      <vt:lpstr>Calibri</vt:lpstr>
      <vt:lpstr>Calibri Light</vt:lpstr>
      <vt:lpstr>Times New Roman</vt:lpstr>
      <vt:lpstr>Wingdings</vt:lpstr>
      <vt:lpstr>Тема Office</vt:lpstr>
      <vt:lpstr>Office Theme</vt:lpstr>
      <vt:lpstr>DEUTSCH</vt:lpstr>
      <vt:lpstr>PLAN DER STUNDE:</vt:lpstr>
      <vt:lpstr>Kontrolle der Aufgabe</vt:lpstr>
      <vt:lpstr>Ordnen Sie die Wörter</vt:lpstr>
      <vt:lpstr>Презентация PowerPoint</vt:lpstr>
      <vt:lpstr>Презентация PowerPoint</vt:lpstr>
      <vt:lpstr>Презентация PowerPoint</vt:lpstr>
      <vt:lpstr>Hörverstehen </vt:lpstr>
      <vt:lpstr>Hörverstehen </vt:lpstr>
      <vt:lpstr>Wir lesen den Text</vt:lpstr>
      <vt:lpstr>Wir lernen Wörter</vt:lpstr>
      <vt:lpstr>Wir lernen Wörter</vt:lpstr>
      <vt:lpstr>Wir machen Übung</vt:lpstr>
      <vt:lpstr>Wir lesen den Text</vt:lpstr>
      <vt:lpstr>Wir machen Übung</vt:lpstr>
      <vt:lpstr>Die Aufgabe für selbstständige Arbeit</vt:lpstr>
      <vt:lpstr>Sprichwörter</vt:lpstr>
      <vt:lpstr>Sprichwörter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Пользователь</dc:creator>
  <cp:lastModifiedBy>User</cp:lastModifiedBy>
  <cp:revision>109</cp:revision>
  <dcterms:created xsi:type="dcterms:W3CDTF">2020-09-21T16:11:53Z</dcterms:created>
  <dcterms:modified xsi:type="dcterms:W3CDTF">2021-01-03T19:10:12Z</dcterms:modified>
</cp:coreProperties>
</file>