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3" r:id="rId5"/>
    <p:sldId id="274" r:id="rId6"/>
    <p:sldId id="281" r:id="rId7"/>
    <p:sldId id="285" r:id="rId8"/>
    <p:sldId id="286" r:id="rId9"/>
    <p:sldId id="287" r:id="rId10"/>
    <p:sldId id="288" r:id="rId11"/>
    <p:sldId id="260" r:id="rId12"/>
    <p:sldId id="259" r:id="rId13"/>
    <p:sldId id="282" r:id="rId14"/>
    <p:sldId id="264" r:id="rId15"/>
    <p:sldId id="289" r:id="rId16"/>
    <p:sldId id="290" r:id="rId17"/>
    <p:sldId id="261" r:id="rId18"/>
    <p:sldId id="283" r:id="rId19"/>
    <p:sldId id="284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gif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gif"/><Relationship Id="rId7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11" Type="http://schemas.openxmlformats.org/officeDocument/2006/relationships/image" Target="../media/image5.jpeg"/><Relationship Id="rId5" Type="http://schemas.openxmlformats.org/officeDocument/2006/relationships/image" Target="../media/image3.gif"/><Relationship Id="rId10" Type="http://schemas.openxmlformats.org/officeDocument/2006/relationships/image" Target="../media/image7.jpeg"/><Relationship Id="rId4" Type="http://schemas.openxmlformats.org/officeDocument/2006/relationships/image" Target="../media/image17.gif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venabili.free.fr/Img0/bird-fly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943101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</a:p>
          <a:p>
            <a:endParaRPr lang="de-DE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6537" y="242888"/>
            <a:ext cx="2317749" cy="134302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.KLASSE</a:t>
            </a:r>
            <a:endParaRPr lang="ru-RU" sz="3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37" y="4089400"/>
            <a:ext cx="1728788" cy="23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285" y="870856"/>
            <a:ext cx="11611428" cy="555536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Der Affe und die Uhr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einmal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nahm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hängte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Hals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sagte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schön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!“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nahm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sagte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langsam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!“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stellte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Zeiger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fünf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ahm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sprach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helfen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drehte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Zeiger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schüttelte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hatte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zerbrochen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Jetzt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saß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traurig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Овал 2"/>
          <p:cNvSpPr/>
          <p:nvPr/>
        </p:nvSpPr>
        <p:spPr>
          <a:xfrm>
            <a:off x="10160001" y="0"/>
            <a:ext cx="1190170" cy="7257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S.67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7765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85813"/>
            <a:ext cx="11530013" cy="56006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45392"/>
              </p:ext>
            </p:extLst>
          </p:nvPr>
        </p:nvGraphicFramePr>
        <p:xfrm>
          <a:off x="314324" y="928913"/>
          <a:ext cx="11530013" cy="554058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3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Zeiger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ko‘rsatkich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schütteln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silkitmoq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aufziehen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yechmoq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zurückstellen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qaytarmoq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drehen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aylantirmoq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zerbrechen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sindirmoq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stillstehen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sz="3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‘xtamoq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821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hängen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abnehmen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yechmoq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Hals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bo‘yin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4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7765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85813"/>
            <a:ext cx="11530013" cy="56006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7430"/>
              </p:ext>
            </p:extLst>
          </p:nvPr>
        </p:nvGraphicFramePr>
        <p:xfrm>
          <a:off x="314324" y="928913"/>
          <a:ext cx="11530013" cy="554058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3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Zeiger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стрелки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schütteln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трясти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aufziehen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расстёгивать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zurückstellen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ставить обратно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drehen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крутить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zerbrechen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разбивать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stillstehen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остановиться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821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hängen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вешать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abnehmen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снимать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420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Hals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горло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1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35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 descr="word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7086" y="5443591"/>
            <a:ext cx="1103085" cy="96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0000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336" y="845227"/>
            <a:ext cx="932446" cy="95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32228" y="1767024"/>
            <a:ext cx="117275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nahm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	…	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geht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… 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stellte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Zeiger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	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hatte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	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8513" y="1767024"/>
            <a:ext cx="201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Uhr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3330" y="1741388"/>
            <a:ext cx="201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hängte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658" y="3004479"/>
            <a:ext cx="201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froh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7486" y="3570691"/>
            <a:ext cx="2638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angsam.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8636" y="4181061"/>
            <a:ext cx="201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urück.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4926" y="4822712"/>
            <a:ext cx="345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erbrochen.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285" y="870856"/>
            <a:ext cx="11611428" cy="555536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Der Affe und die Uhr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einmal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nahm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hängte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Hals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sagte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schön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!“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nahm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sagte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langsam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!“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stellte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Zeiger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fünf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</a:t>
            </a:r>
            <a:r>
              <a:rPr lang="de-DE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muss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helfen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drehte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Zeiger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schüttelte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ging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zerbrochen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Jetzt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saß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traurig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1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285" y="870856"/>
            <a:ext cx="11611428" cy="563231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                          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nahm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                            s</a:t>
            </a:r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agte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prach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                        sah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drehte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                       s</a:t>
            </a:r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chüttelte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                   saß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ging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                           </a:t>
            </a:r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hatte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zog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                     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stellte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just"/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zerbrochen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428" y="870856"/>
            <a:ext cx="240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9142" y="870856"/>
            <a:ext cx="240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nehmen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427" y="1473198"/>
            <a:ext cx="240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sein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9141" y="1513426"/>
            <a:ext cx="240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sagen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9913" y="2091710"/>
            <a:ext cx="274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sprechen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6371" y="2126096"/>
            <a:ext cx="240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769" y="2694052"/>
            <a:ext cx="240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drehen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1056" y="2710222"/>
            <a:ext cx="270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schütteln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2041" y="3288381"/>
            <a:ext cx="272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stillstehen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6371" y="3333068"/>
            <a:ext cx="240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sitzen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9427" y="3892378"/>
            <a:ext cx="240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3328" y="3898808"/>
            <a:ext cx="2409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8642" y="4492162"/>
            <a:ext cx="282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aufziehen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1064" y="5111577"/>
            <a:ext cx="360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zurückstellen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1143" y="5739772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zerbrechen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4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61143"/>
            <a:ext cx="11530013" cy="52253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1 Seite 71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Ergänzen Sie die Sätzen!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2 Seite 71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Schreiben Sie die Tiernamen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Artikel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7" y="3570514"/>
            <a:ext cx="3439886" cy="26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845772"/>
              </p:ext>
            </p:extLst>
          </p:nvPr>
        </p:nvGraphicFramePr>
        <p:xfrm>
          <a:off x="515595" y="1126902"/>
          <a:ext cx="11160808" cy="15582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 Glücklichen schlägt keine Stunde.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Baxtli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odamlarga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soatni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keragi</a:t>
                      </a:r>
                      <a:r>
                        <a:rPr lang="en-US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r>
                        <a:rPr lang="ru-RU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71" y="3525946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40033"/>
              </p:ext>
            </p:extLst>
          </p:nvPr>
        </p:nvGraphicFramePr>
        <p:xfrm>
          <a:off x="515595" y="1126902"/>
          <a:ext cx="11160808" cy="15582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 Glücklichen schlägt keine Stunde.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Счастливые часов не наблюдают.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71" y="3525946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233714"/>
            <a:ext cx="11120284" cy="5122840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5" y="3795134"/>
            <a:ext cx="3381829" cy="2148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Kontrolle der Hausaufgabe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wiederholen Tiernamen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Höhrverstehen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lesen den Text</a:t>
            </a:r>
            <a:endParaRPr lang="de-DE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6379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Aufgabe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828" y="899187"/>
            <a:ext cx="11524343" cy="555536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Seite 130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Füll</a:t>
            </a:r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Sie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Lücken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diesem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Dorf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… 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Kinder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Haustiere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Sommer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geben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Kühe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… 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Kinder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Haustiere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Tiger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gesehen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Löwen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Tigern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Hasen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Angst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Füchsen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Wölfen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Pferde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Zoo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sorgen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Milch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füttern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Angst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04758" y="1484316"/>
            <a:ext cx="2229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Pferde.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90372" y="2121612"/>
            <a:ext cx="1955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sorgen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1545" y="2702231"/>
            <a:ext cx="175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Milch.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23029" y="3344037"/>
            <a:ext cx="207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füttern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7801" y="3929866"/>
            <a:ext cx="2285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ZOO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2232" y="4555599"/>
            <a:ext cx="183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Angst</a:t>
            </a:r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7523" y="5181332"/>
            <a:ext cx="169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2184401" y="5910886"/>
            <a:ext cx="1066799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370290" y="5910886"/>
            <a:ext cx="1066799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749144" y="5929885"/>
            <a:ext cx="1066799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127998" y="5849769"/>
            <a:ext cx="1066799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860800" y="5889218"/>
            <a:ext cx="1066799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9632049" y="5911398"/>
            <a:ext cx="1066799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76526" y="5921644"/>
            <a:ext cx="1066799" cy="3918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84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Ordnen Sie die Wörter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87111"/>
              </p:ext>
            </p:extLst>
          </p:nvPr>
        </p:nvGraphicFramePr>
        <p:xfrm>
          <a:off x="2002973" y="864809"/>
          <a:ext cx="8186054" cy="624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93027">
                  <a:extLst>
                    <a:ext uri="{9D8B030D-6E8A-4147-A177-3AD203B41FA5}">
                      <a16:colId xmlns:a16="http://schemas.microsoft.com/office/drawing/2014/main" val="337866596"/>
                    </a:ext>
                  </a:extLst>
                </a:gridCol>
                <a:gridCol w="4093027">
                  <a:extLst>
                    <a:ext uri="{9D8B030D-6E8A-4147-A177-3AD203B41FA5}">
                      <a16:colId xmlns:a16="http://schemas.microsoft.com/office/drawing/2014/main" val="3194504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Haustiere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Wildtiere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04347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89058"/>
              </p:ext>
            </p:extLst>
          </p:nvPr>
        </p:nvGraphicFramePr>
        <p:xfrm>
          <a:off x="2032000" y="1489649"/>
          <a:ext cx="4034972" cy="4097391"/>
        </p:xfrm>
        <a:graphic>
          <a:graphicData uri="http://schemas.openxmlformats.org/drawingml/2006/table">
            <a:tbl>
              <a:tblPr/>
              <a:tblGrid>
                <a:gridCol w="4034972">
                  <a:extLst>
                    <a:ext uri="{9D8B030D-6E8A-4147-A177-3AD203B41FA5}">
                      <a16:colId xmlns:a16="http://schemas.microsoft.com/office/drawing/2014/main" val="4148831657"/>
                    </a:ext>
                  </a:extLst>
                </a:gridCol>
              </a:tblGrid>
              <a:tr h="40973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36827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2211"/>
              </p:ext>
            </p:extLst>
          </p:nvPr>
        </p:nvGraphicFramePr>
        <p:xfrm>
          <a:off x="6095999" y="1489649"/>
          <a:ext cx="4093028" cy="4097392"/>
        </p:xfrm>
        <a:graphic>
          <a:graphicData uri="http://schemas.openxmlformats.org/drawingml/2006/table">
            <a:tbl>
              <a:tblPr/>
              <a:tblGrid>
                <a:gridCol w="4093028">
                  <a:extLst>
                    <a:ext uri="{9D8B030D-6E8A-4147-A177-3AD203B41FA5}">
                      <a16:colId xmlns:a16="http://schemas.microsoft.com/office/drawing/2014/main" val="1944901250"/>
                    </a:ext>
                  </a:extLst>
                </a:gridCol>
              </a:tblGrid>
              <a:tr h="40973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396852"/>
                  </a:ext>
                </a:extLst>
              </a:tr>
            </a:tbl>
          </a:graphicData>
        </a:graphic>
      </p:graphicFrame>
      <p:pic>
        <p:nvPicPr>
          <p:cNvPr id="8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987">
            <a:off x="3519914" y="5713087"/>
            <a:ext cx="1591224" cy="997585"/>
          </a:xfrm>
          <a:prstGeom prst="rect">
            <a:avLst/>
          </a:prstGeom>
        </p:spPr>
      </p:pic>
      <p:pic>
        <p:nvPicPr>
          <p:cNvPr id="9" name="Kép 23" descr="C:\Users\Éva\Pictures\képek tanításhoz\hívóképek\hívóképek (rajzok)\tiere\hahn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559" y="218379"/>
            <a:ext cx="1444299" cy="127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22" descr="C:\Users\Éva\Pictures\képek tanításhoz\hívóképek\hívóképek (rajzok)\tiere\schwein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598" y="5534500"/>
            <a:ext cx="1364248" cy="131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6" descr="C:\Users\Éva\Pictures\képek tanításhoz\hívóképek\hívóképek (rajzok)\tiere\tehénke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86" y="3441930"/>
            <a:ext cx="1676287" cy="10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 descr="C:\Users\Éva\Pictures\képek tanításhoz\hívóképek\hívóképek (rajzok)\tiere\ente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71" y="677418"/>
            <a:ext cx="146134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ép 20" descr="C:\Users\Éva\Pictures\képek tanításhoz\hívóképek\hívóképek (rajzok)\tiere\ló3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" y="2979862"/>
            <a:ext cx="2029508" cy="111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ép 19" descr="C:\Users\Éva\Pictures\képek tanításhoz\hívóképek\hívóképek (rajzok)\tiere\juh2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06" y="5691941"/>
            <a:ext cx="1775574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09" y="5322475"/>
            <a:ext cx="1098480" cy="15124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2" y="4096827"/>
            <a:ext cx="1461345" cy="13895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17" y="4989981"/>
            <a:ext cx="1467309" cy="17933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57" y="5236325"/>
            <a:ext cx="1346912" cy="15635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7429" y="4537885"/>
            <a:ext cx="1207086" cy="13294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2" y="1052821"/>
            <a:ext cx="1108781" cy="19270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67" y="2373983"/>
            <a:ext cx="1428536" cy="1095955"/>
          </a:xfrm>
          <a:prstGeom prst="rect">
            <a:avLst/>
          </a:prstGeom>
        </p:spPr>
      </p:pic>
      <p:pic>
        <p:nvPicPr>
          <p:cNvPr id="22" name="Kép 18" descr="C:\Users\Éva\Pictures\képek tanításhoz\hívóképek\hívóképek (rajzok)\tiere\katze3.gif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1" y="5596045"/>
            <a:ext cx="1694999" cy="123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924" y="1260955"/>
            <a:ext cx="1381844" cy="10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4.375E-6 0.0625 C 4.375E-6 0.09051 0.09895 0.12546 0.17929 0.12546 L 0.35898 0.1254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42474 0.0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17409 -0.2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53151 -0.23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6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13841 -0.146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32045 -0.196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11263 -0.328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15872 -0.185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21954 -0.175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0065 -0.19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45703 -0.26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52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9114 -0.25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0.46367 -0.102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-0.02084 L -0.16224 -0.095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27813 0.038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56159 0.3099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1999" cy="84243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”sprechen” diese Tiere? 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24983" y="889916"/>
            <a:ext cx="97826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Hunde …………… </a:t>
            </a:r>
            <a:r>
              <a:rPr lang="hu-HU" sz="3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Ein </a:t>
            </a:r>
            <a:r>
              <a:rPr lang="hu-HU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Hund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hu-HU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</a:t>
            </a:r>
            <a:endParaRPr lang="de-DE" sz="30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Katzen ……………/ </a:t>
            </a:r>
            <a:r>
              <a:rPr lang="hu-HU" sz="3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Eine 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hu-HU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atze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Kühe ………………/ Eine Kuh ……………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Schweine …………/ Ein Schwein …………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Esel ………………./ Ein Esel ………………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Pferde ……………./ Ein Pferd ………………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Schafe ……………/ Ein Schaf ………………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Ziegen ……………/ Eine Ziege ……………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Hähne ……………/ Ein Hahn ………………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Enten ……………./ Eine Ente ………………</a:t>
            </a:r>
            <a:endParaRPr lang="ru-RU" sz="30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7" name="Kép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366">
            <a:off x="10401797" y="562534"/>
            <a:ext cx="1619936" cy="1282700"/>
          </a:xfrm>
          <a:prstGeom prst="rect">
            <a:avLst/>
          </a:prstGeom>
        </p:spPr>
      </p:pic>
      <p:pic>
        <p:nvPicPr>
          <p:cNvPr id="38" name="Kép 19" descr="C:\Users\Éva\Pictures\képek tanításhoz\hívóképek\hívóképek (rajzok)\tiere\juh2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396">
            <a:off x="10099705" y="2274984"/>
            <a:ext cx="1775574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Kép 18" descr="C:\Users\Éva\Pictures\képek tanításhoz\hívóképek\hívóképek (rajzok)\tiere\katze3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2" y="5530708"/>
            <a:ext cx="1694999" cy="10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Kép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600">
            <a:off x="130272" y="2181694"/>
            <a:ext cx="1591224" cy="997585"/>
          </a:xfrm>
          <a:prstGeom prst="rect">
            <a:avLst/>
          </a:prstGeom>
        </p:spPr>
      </p:pic>
      <p:pic>
        <p:nvPicPr>
          <p:cNvPr id="41" name="Kép 20" descr="C:\Users\Éva\Pictures\képek tanításhoz\hívóképek\hívóképek (rajzok)\tiere\ló3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165" y="3865850"/>
            <a:ext cx="2029508" cy="111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Kép 21" descr="C:\Users\Éva\Pictures\képek tanításhoz\hívóképek\hívóképek (rajzok)\tiere\hund3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9" y="608640"/>
            <a:ext cx="1123950" cy="10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Kép 16" descr="C:\Users\Éva\Pictures\képek tanításhoz\hívóképek\hívóképek (rajzok)\tiere\tehénke4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3" y="3740310"/>
            <a:ext cx="1676287" cy="10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Kép 23" descr="C:\Users\Éva\Pictures\képek tanításhoz\hívóképek\hívóképek (rajzok)\tiere\hahn2.g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861">
            <a:off x="4544786" y="5471166"/>
            <a:ext cx="1444299" cy="127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Kép 11" descr="C:\Users\Éva\Pictures\képek tanításhoz\hívóképek\hívóképek (rajzok)\tiere\ente0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929" y="5699645"/>
            <a:ext cx="146134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Kép 22" descr="C:\Users\Éva\Pictures\képek tanításhoz\hívóképek\hívóképek (rajzok)\tiere\schwein1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30" y="5386734"/>
            <a:ext cx="1364248" cy="131698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Folyamatábra: Másik feldolgozás 6"/>
          <p:cNvSpPr/>
          <p:nvPr/>
        </p:nvSpPr>
        <p:spPr>
          <a:xfrm rot="20687351">
            <a:off x="1422726" y="6153588"/>
            <a:ext cx="1368957" cy="473475"/>
          </a:xfrm>
          <a:prstGeom prst="flowChartAlternateProcess">
            <a:avLst/>
          </a:prstGeom>
          <a:solidFill>
            <a:srgbClr val="33996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MECKERN</a:t>
            </a:r>
            <a:endParaRPr lang="ru-RU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Folyamatábra: Másik feldolgozás 12"/>
          <p:cNvSpPr/>
          <p:nvPr/>
        </p:nvSpPr>
        <p:spPr>
          <a:xfrm rot="270783">
            <a:off x="9834266" y="1751988"/>
            <a:ext cx="1220262" cy="494659"/>
          </a:xfrm>
          <a:prstGeom prst="flowChartAlternateProcess">
            <a:avLst/>
          </a:prstGeom>
          <a:solidFill>
            <a:srgbClr val="C00000">
              <a:alpha val="72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MUHEN</a:t>
            </a:r>
            <a:endParaRPr lang="ru-RU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" name="Folyamatábra: Másik feldolgozás 13"/>
          <p:cNvSpPr/>
          <p:nvPr/>
        </p:nvSpPr>
        <p:spPr>
          <a:xfrm rot="21146391">
            <a:off x="10924034" y="3315419"/>
            <a:ext cx="1107721" cy="427514"/>
          </a:xfrm>
          <a:prstGeom prst="flowChartAlternateProcess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MIAUEN</a:t>
            </a:r>
            <a:endParaRPr lang="ru-RU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" name="Folyamatábra: Másik feldolgozás 4"/>
          <p:cNvSpPr/>
          <p:nvPr/>
        </p:nvSpPr>
        <p:spPr>
          <a:xfrm rot="614614">
            <a:off x="10637463" y="5199280"/>
            <a:ext cx="1248393" cy="438803"/>
          </a:xfrm>
          <a:prstGeom prst="flowChartAlternateProcess">
            <a:avLst/>
          </a:prstGeom>
          <a:solidFill>
            <a:srgbClr val="0070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BELLEN</a:t>
            </a:r>
            <a:endParaRPr lang="ru-RU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Folyamatábra: Másik feldolgozás 9"/>
          <p:cNvSpPr/>
          <p:nvPr/>
        </p:nvSpPr>
        <p:spPr>
          <a:xfrm rot="20519185">
            <a:off x="330243" y="1750700"/>
            <a:ext cx="1269974" cy="33257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BLÖKEN</a:t>
            </a:r>
            <a:endParaRPr lang="ru-RU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Folyamatábra: Másik feldolgozás 8"/>
          <p:cNvSpPr/>
          <p:nvPr/>
        </p:nvSpPr>
        <p:spPr>
          <a:xfrm rot="1256718">
            <a:off x="159741" y="4988382"/>
            <a:ext cx="1434755" cy="38073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GRUNZEN</a:t>
            </a:r>
            <a:endParaRPr lang="ru-RU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Folyamatábra: Másik feldolgozás 15"/>
          <p:cNvSpPr/>
          <p:nvPr/>
        </p:nvSpPr>
        <p:spPr>
          <a:xfrm rot="21031822">
            <a:off x="5954560" y="5786840"/>
            <a:ext cx="1598548" cy="515281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5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SCHREIEN </a:t>
            </a:r>
            <a:endParaRPr lang="ru-RU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" name="Folyamatábra: Másik feldolgozás 14"/>
          <p:cNvSpPr/>
          <p:nvPr/>
        </p:nvSpPr>
        <p:spPr>
          <a:xfrm>
            <a:off x="110646" y="3345739"/>
            <a:ext cx="1360696" cy="323919"/>
          </a:xfrm>
          <a:prstGeom prst="flowChartAlternateProcess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WIEHERN</a:t>
            </a:r>
            <a:endParaRPr lang="ru-RU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" name="Folyamatábra: Másik feldolgozás 27"/>
          <p:cNvSpPr/>
          <p:nvPr/>
        </p:nvSpPr>
        <p:spPr>
          <a:xfrm rot="1092132">
            <a:off x="2970963" y="5824432"/>
            <a:ext cx="1591528" cy="456132"/>
          </a:xfrm>
          <a:prstGeom prst="flowChartAlternateProcess">
            <a:avLst/>
          </a:prstGeom>
          <a:solidFill>
            <a:srgbClr val="C00000">
              <a:alpha val="72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5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QUAKEN</a:t>
            </a:r>
            <a:endParaRPr lang="ru-RU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Folyamatábra: Másik feldolgozás 7"/>
          <p:cNvSpPr/>
          <p:nvPr/>
        </p:nvSpPr>
        <p:spPr>
          <a:xfrm rot="1006691">
            <a:off x="9204878" y="5778811"/>
            <a:ext cx="1171691" cy="480127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KRÄHEN</a:t>
            </a:r>
            <a:endParaRPr lang="ru-RU" sz="15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1573" y="3576339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blökt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63899" y="833107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bellt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2525" y="1292346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miauen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53743" y="1249142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miaut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1427" y="4946021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quaken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16075" y="4959599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quakt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7312" y="4494632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krähen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8584" y="4484600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kräht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59904" y="4018756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meckern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1828" y="4002032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meckert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4240" y="3561480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blöken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2526" y="834806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15992" y="3103971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wiehern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16075" y="3117740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wiehert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15993" y="2624258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schreien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39450" y="2206492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grunzen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92369" y="1742471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muhen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92451" y="2200774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grunzt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58864" y="1728972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muht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31573" y="2659140"/>
            <a:ext cx="181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schreit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9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1999" cy="84243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richtig?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303431" y="986744"/>
            <a:ext cx="2757940" cy="30482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ja-JP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die</a:t>
            </a:r>
            <a:r>
              <a:rPr kumimoji="0" lang="ru-RU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 </a:t>
            </a:r>
            <a:r>
              <a:rPr kumimoji="0" lang="ru-RU" altLang="ja-JP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Ziege</a:t>
            </a:r>
            <a:endParaRPr kumimoji="0" lang="ru-RU" altLang="ja-JP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Yu Mincho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ja-JP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das</a:t>
            </a:r>
            <a:r>
              <a:rPr kumimoji="0" lang="ru-RU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 </a:t>
            </a:r>
            <a:r>
              <a:rPr kumimoji="0" lang="ru-RU" altLang="ja-JP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Schwein</a:t>
            </a:r>
            <a:endParaRPr kumimoji="0" lang="ru-RU" altLang="ja-JP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Yu Mincho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ja-JP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der</a:t>
            </a:r>
            <a:r>
              <a:rPr kumimoji="0" lang="ru-RU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 </a:t>
            </a:r>
            <a:r>
              <a:rPr kumimoji="0" lang="ru-RU" altLang="ja-JP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Löwe</a:t>
            </a:r>
            <a:endParaRPr kumimoji="0" lang="ru-RU" altLang="ja-JP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Yu Mincho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ja-JP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das</a:t>
            </a:r>
            <a:r>
              <a:rPr kumimoji="0" lang="ru-RU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 </a:t>
            </a:r>
            <a:r>
              <a:rPr kumimoji="0" lang="ru-RU" altLang="ja-JP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Schaf</a:t>
            </a:r>
            <a:endParaRPr kumimoji="0" lang="ru-RU" altLang="ja-JP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Yu Mincho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ja-JP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die</a:t>
            </a:r>
            <a:r>
              <a:rPr kumimoji="0" lang="ru-RU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 </a:t>
            </a:r>
            <a:r>
              <a:rPr kumimoji="0" lang="ru-RU" altLang="ja-JP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Henne</a:t>
            </a:r>
            <a:endParaRPr kumimoji="0" lang="ru-RU" altLang="ja-JP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Yu Mincho" charset="-128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81" y="1653557"/>
            <a:ext cx="924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Tiere wohnen </a:t>
            </a:r>
            <a:r>
              <a:rPr lang="de-DE" sz="3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nicht</a:t>
            </a:r>
            <a:r>
              <a:rPr lang="de-DE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einem Bauernhof?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irc_mi" descr="http://sr.photos2.fotosearch.com/bthumb/CSP/CSP458/k4588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84" y="2277636"/>
            <a:ext cx="2298115" cy="17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89008" y="3304441"/>
            <a:ext cx="2613849" cy="3430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die Spinne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die Kuh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der Tiger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der Hahn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die Giraffe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der Fisch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2890" y="4884448"/>
            <a:ext cx="53695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Tiere haben 4 Beine</a:t>
            </a:r>
            <a:r>
              <a:rPr lang="de-DE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de-DE" sz="3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2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3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4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3" name="irc_mi" descr="http://www.discountmugs.com/discountmugs/upload/cliparts/images/unicornup_1306430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85" y="4629219"/>
            <a:ext cx="2590429" cy="210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4" name="AutoShape 12"/>
          <p:cNvCxnSpPr>
            <a:cxnSpLocks noChangeShapeType="1"/>
          </p:cNvCxnSpPr>
          <p:nvPr/>
        </p:nvCxnSpPr>
        <p:spPr bwMode="auto">
          <a:xfrm flipV="1">
            <a:off x="8238928" y="5707248"/>
            <a:ext cx="519113" cy="500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AutoShape 14"/>
          <p:cNvCxnSpPr>
            <a:cxnSpLocks noChangeShapeType="1"/>
          </p:cNvCxnSpPr>
          <p:nvPr/>
        </p:nvCxnSpPr>
        <p:spPr bwMode="auto">
          <a:xfrm flipV="1">
            <a:off x="8498484" y="6014323"/>
            <a:ext cx="498306" cy="2221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AutoShape 15"/>
          <p:cNvCxnSpPr>
            <a:cxnSpLocks noChangeShapeType="1"/>
          </p:cNvCxnSpPr>
          <p:nvPr/>
        </p:nvCxnSpPr>
        <p:spPr bwMode="auto">
          <a:xfrm>
            <a:off x="8609341" y="6364126"/>
            <a:ext cx="694090" cy="8162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8" name="AutoShape 16"/>
          <p:cNvCxnSpPr>
            <a:cxnSpLocks noChangeShapeType="1"/>
          </p:cNvCxnSpPr>
          <p:nvPr/>
        </p:nvCxnSpPr>
        <p:spPr bwMode="auto">
          <a:xfrm>
            <a:off x="8642507" y="6679522"/>
            <a:ext cx="839246" cy="5510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481753" y="2372971"/>
            <a:ext cx="1607161" cy="3628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5639" y="4056628"/>
            <a:ext cx="1607161" cy="3628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75638" y="4703019"/>
            <a:ext cx="1607161" cy="3628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76567" y="5808236"/>
            <a:ext cx="1607161" cy="3628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3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1999" cy="84243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richtig?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7881258" y="959477"/>
            <a:ext cx="4066495" cy="34979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das Pferd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der Esel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der Vogel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die Schlange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die Biene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der Schmetterling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3946" y="3723915"/>
            <a:ext cx="3062740" cy="30627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der Fisch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der Affe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der Wal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die Katze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DE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Yu Mincho" charset="-128"/>
                <a:cs typeface="Arial" panose="020B0604020202020204" pitchFamily="34" charset="0"/>
              </a:rPr>
              <a:t>das Kaninchen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0342" y="1776964"/>
            <a:ext cx="52364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Tiere können fliegen?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irc_mi" descr="http://venabili.free.fr/Img0/bird-fly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219200"/>
            <a:ext cx="165140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43507" y="4918905"/>
            <a:ext cx="56950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Welche Tiere leben im Wasser?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irc_mi" descr="http://watermarked.cutcaster.com/cutcaster-photo-100884463-Underwater-animals-and-fishe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57" y="4889456"/>
            <a:ext cx="2336800" cy="18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8195276" y="2387600"/>
            <a:ext cx="1607161" cy="3628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998856" y="4034599"/>
            <a:ext cx="1607161" cy="3628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8271058" y="3475589"/>
            <a:ext cx="1607161" cy="3628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29771" y="4034598"/>
            <a:ext cx="1607161" cy="3628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42797" y="5095141"/>
            <a:ext cx="1607161" cy="3628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29" y="1170213"/>
            <a:ext cx="8984341" cy="51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96211"/>
              </p:ext>
            </p:extLst>
          </p:nvPr>
        </p:nvGraphicFramePr>
        <p:xfrm>
          <a:off x="1494972" y="1250150"/>
          <a:ext cx="9651999" cy="525852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17333">
                  <a:extLst>
                    <a:ext uri="{9D8B030D-6E8A-4147-A177-3AD203B41FA5}">
                      <a16:colId xmlns:a16="http://schemas.microsoft.com/office/drawing/2014/main" val="2358127400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val="1707019351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val="3946945813"/>
                    </a:ext>
                  </a:extLst>
                </a:gridCol>
              </a:tblGrid>
              <a:tr h="820057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</a:t>
                      </a:r>
                      <a:r>
                        <a:rPr lang="de-DE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heißt das Kind?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Welches Haustier?</a:t>
                      </a:r>
                      <a:r>
                        <a:rPr lang="de-DE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 heißt das Haustier?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544263"/>
                  </a:ext>
                </a:extLst>
              </a:tr>
              <a:tr h="820057"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015768"/>
                  </a:ext>
                </a:extLst>
              </a:tr>
              <a:tr h="820057"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957176"/>
                  </a:ext>
                </a:extLst>
              </a:tr>
              <a:tr h="820057"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69475"/>
                  </a:ext>
                </a:extLst>
              </a:tr>
              <a:tr h="820057"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228710"/>
                  </a:ext>
                </a:extLst>
              </a:tr>
              <a:tr h="820057"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48187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0742" y="2409372"/>
            <a:ext cx="2090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Martin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0743" y="3232843"/>
            <a:ext cx="2090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Susi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4114" y="4031813"/>
            <a:ext cx="2090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Annette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0742" y="4880215"/>
            <a:ext cx="2090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Tobias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0742" y="5703686"/>
            <a:ext cx="2090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Florian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0971" y="2409372"/>
            <a:ext cx="2090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ein Hund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1200" y="2409372"/>
            <a:ext cx="2090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2885" y="3232843"/>
            <a:ext cx="32729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ein Goldfisch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3999" y="3263793"/>
            <a:ext cx="32729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Flasch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784" y="4087264"/>
            <a:ext cx="25871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eine Katze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2692" y="4079578"/>
            <a:ext cx="2090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Mauzi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0341" y="4941685"/>
            <a:ext cx="28012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ein Papagei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1200" y="4895363"/>
            <a:ext cx="26098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Kokoritto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5942" y="5749784"/>
            <a:ext cx="2090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ein Pferd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65456" y="5751911"/>
            <a:ext cx="20900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</TotalTime>
  <Words>850</Words>
  <Application>Microsoft Office PowerPoint</Application>
  <PresentationFormat>Широкоэкранный</PresentationFormat>
  <Paragraphs>229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Yu Mincho</vt:lpstr>
      <vt:lpstr>Arial</vt:lpstr>
      <vt:lpstr>Calibri</vt:lpstr>
      <vt:lpstr>Calibri Light</vt:lpstr>
      <vt:lpstr>Times New Roman</vt:lpstr>
      <vt:lpstr>Wingdings</vt:lpstr>
      <vt:lpstr>Тема Office</vt:lpstr>
      <vt:lpstr>Office Theme</vt:lpstr>
      <vt:lpstr>DEUTSCH</vt:lpstr>
      <vt:lpstr>PLAN DER STUNDE:</vt:lpstr>
      <vt:lpstr>Kontrolle der Aufgabe</vt:lpstr>
      <vt:lpstr>Ordnen Sie die Wörter</vt:lpstr>
      <vt:lpstr>Презентация PowerPoint</vt:lpstr>
      <vt:lpstr>Презентация PowerPoint</vt:lpstr>
      <vt:lpstr>Презентация PowerPoint</vt:lpstr>
      <vt:lpstr>Hörverstehen </vt:lpstr>
      <vt:lpstr>Hörverstehen </vt:lpstr>
      <vt:lpstr>Wir lesen den Text</vt:lpstr>
      <vt:lpstr>Wir lernen Wörter</vt:lpstr>
      <vt:lpstr>Wir lernen Wörter</vt:lpstr>
      <vt:lpstr>Wir machen Übung</vt:lpstr>
      <vt:lpstr>Wir lesen den Text</vt:lpstr>
      <vt:lpstr>Wir machen Übung</vt:lpstr>
      <vt:lpstr>Die Aufgabe für selbstständige Arbeit</vt:lpstr>
      <vt:lpstr>Sprichwörter</vt:lpstr>
      <vt:lpstr>Sprichwörter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109</cp:revision>
  <dcterms:created xsi:type="dcterms:W3CDTF">2020-09-21T16:11:53Z</dcterms:created>
  <dcterms:modified xsi:type="dcterms:W3CDTF">2021-01-03T19:10:12Z</dcterms:modified>
</cp:coreProperties>
</file>