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2" r:id="rId4"/>
    <p:sldId id="271" r:id="rId5"/>
    <p:sldId id="276" r:id="rId6"/>
    <p:sldId id="309" r:id="rId7"/>
    <p:sldId id="310" r:id="rId8"/>
    <p:sldId id="282" r:id="rId9"/>
    <p:sldId id="318" r:id="rId10"/>
    <p:sldId id="319" r:id="rId11"/>
    <p:sldId id="307" r:id="rId12"/>
    <p:sldId id="306" r:id="rId13"/>
    <p:sldId id="299" r:id="rId14"/>
    <p:sldId id="313" r:id="rId15"/>
    <p:sldId id="311" r:id="rId16"/>
    <p:sldId id="317" r:id="rId17"/>
    <p:sldId id="315" r:id="rId18"/>
    <p:sldId id="281" r:id="rId19"/>
    <p:sldId id="261"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4" autoAdjust="0"/>
    <p:restoredTop sz="94660"/>
  </p:normalViewPr>
  <p:slideViewPr>
    <p:cSldViewPr snapToGrid="0">
      <p:cViewPr varScale="1">
        <p:scale>
          <a:sx n="70" d="100"/>
          <a:sy n="70"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BC4A5C6-5BD3-4B8A-B541-45EE4350D5FD}" type="datetimeFigureOut">
              <a:rPr lang="ru-RU" smtClean="0"/>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193816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C4A5C6-5BD3-4B8A-B541-45EE4350D5FD}" type="datetimeFigureOut">
              <a:rPr lang="ru-RU" smtClean="0"/>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35828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C4A5C6-5BD3-4B8A-B541-45EE4350D5FD}" type="datetimeFigureOut">
              <a:rPr lang="ru-RU" smtClean="0"/>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29185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344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104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624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9097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9418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0619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0477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449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C4A5C6-5BD3-4B8A-B541-45EE4350D5FD}" type="datetimeFigureOut">
              <a:rPr lang="ru-RU" smtClean="0"/>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350720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5856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2130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623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C4A5C6-5BD3-4B8A-B541-45EE4350D5FD}" type="datetimeFigureOut">
              <a:rPr lang="ru-RU" smtClean="0"/>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164768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BC4A5C6-5BD3-4B8A-B541-45EE4350D5FD}" type="datetimeFigureOut">
              <a:rPr lang="ru-RU" smtClean="0"/>
              <a:t>26.12.2020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120748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BC4A5C6-5BD3-4B8A-B541-45EE4350D5FD}" type="datetimeFigureOut">
              <a:rPr lang="ru-RU" smtClean="0"/>
              <a:t>26.12.2020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385153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C4A5C6-5BD3-4B8A-B541-45EE4350D5FD}" type="datetimeFigureOut">
              <a:rPr lang="ru-RU" smtClean="0"/>
              <a:t>26.12.2020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165306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C4A5C6-5BD3-4B8A-B541-45EE4350D5FD}" type="datetimeFigureOut">
              <a:rPr lang="ru-RU" smtClean="0"/>
              <a:t>26.12.2020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109481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BC4A5C6-5BD3-4B8A-B541-45EE4350D5FD}" type="datetimeFigureOut">
              <a:rPr lang="ru-RU" smtClean="0"/>
              <a:t>26.12.2020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6287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BC4A5C6-5BD3-4B8A-B541-45EE4350D5FD}" type="datetimeFigureOut">
              <a:rPr lang="ru-RU" smtClean="0"/>
              <a:t>26.12.2020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BE1705-A9FB-4BEB-B98C-BFB1A908DAA2}" type="slidenum">
              <a:rPr lang="ru-RU" smtClean="0"/>
              <a:t>‹#›</a:t>
            </a:fld>
            <a:endParaRPr lang="ru-RU"/>
          </a:p>
        </p:txBody>
      </p:sp>
    </p:spTree>
    <p:extLst>
      <p:ext uri="{BB962C8B-B14F-4D97-AF65-F5344CB8AC3E}">
        <p14:creationId xmlns:p14="http://schemas.microsoft.com/office/powerpoint/2010/main" val="394574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4A5C6-5BD3-4B8A-B541-45EE4350D5FD}" type="datetimeFigureOut">
              <a:rPr lang="ru-RU" smtClean="0"/>
              <a:t>26.12.2020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E1705-A9FB-4BEB-B98C-BFB1A908DAA2}" type="slidenum">
              <a:rPr lang="ru-RU" smtClean="0"/>
              <a:t>‹#›</a:t>
            </a:fld>
            <a:endParaRPr lang="ru-RU"/>
          </a:p>
        </p:txBody>
      </p:sp>
    </p:spTree>
    <p:extLst>
      <p:ext uri="{BB962C8B-B14F-4D97-AF65-F5344CB8AC3E}">
        <p14:creationId xmlns:p14="http://schemas.microsoft.com/office/powerpoint/2010/main" val="282859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7241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fif"/><Relationship Id="rId2" Type="http://schemas.openxmlformats.org/officeDocument/2006/relationships/image" Target="../media/image17.jpg"/><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fif"/><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1700211"/>
          </a:xfrm>
          <a:solidFill>
            <a:srgbClr val="0070C0"/>
          </a:solidFill>
        </p:spPr>
        <p:txBody>
          <a:bodyPr>
            <a:normAutofit/>
          </a:bodyPr>
          <a:lstStyle/>
          <a:p>
            <a:r>
              <a:rPr lang="de-DE" sz="8000" b="1" dirty="0" smtClean="0">
                <a:solidFill>
                  <a:schemeClr val="bg1"/>
                </a:solidFill>
                <a:latin typeface="Arial" panose="020B0604020202020204" pitchFamily="34" charset="0"/>
                <a:cs typeface="Arial" panose="020B0604020202020204" pitchFamily="34" charset="0"/>
              </a:rPr>
              <a:t>DEUTSCH</a:t>
            </a:r>
            <a:endParaRPr lang="ru-RU" sz="8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571499" y="1908313"/>
            <a:ext cx="11275943" cy="4770783"/>
          </a:xfrm>
          <a:ln w="38100"/>
        </p:spPr>
        <p:style>
          <a:lnRef idx="2">
            <a:schemeClr val="accent4"/>
          </a:lnRef>
          <a:fillRef idx="1">
            <a:schemeClr val="lt1"/>
          </a:fillRef>
          <a:effectRef idx="0">
            <a:schemeClr val="accent4"/>
          </a:effectRef>
          <a:fontRef idx="minor">
            <a:schemeClr val="dk1"/>
          </a:fontRef>
        </p:style>
        <p:txBody>
          <a:bodyPr/>
          <a:lstStyle/>
          <a:p>
            <a:endParaRPr lang="ru-RU" sz="4000" b="1" dirty="0">
              <a:solidFill>
                <a:srgbClr val="00B0F0"/>
              </a:solidFill>
              <a:latin typeface="Arial" panose="020B0604020202020204" pitchFamily="34" charset="0"/>
              <a:cs typeface="Arial" panose="020B0604020202020204" pitchFamily="34" charset="0"/>
            </a:endParaRPr>
          </a:p>
          <a:p>
            <a:pPr algn="l"/>
            <a:r>
              <a:rPr lang="ru-RU" sz="4000" b="1" dirty="0" smtClean="0">
                <a:solidFill>
                  <a:srgbClr val="002060"/>
                </a:solidFill>
                <a:latin typeface="Arial" panose="020B0604020202020204" pitchFamily="34" charset="0"/>
                <a:cs typeface="Arial" panose="020B0604020202020204" pitchFamily="34" charset="0"/>
              </a:rPr>
              <a:t>                 </a:t>
            </a:r>
            <a:r>
              <a:rPr lang="de-DE" sz="4500" b="1" dirty="0" smtClean="0">
                <a:solidFill>
                  <a:srgbClr val="002060"/>
                </a:solidFill>
                <a:latin typeface="Arial" panose="020B0604020202020204" pitchFamily="34" charset="0"/>
                <a:cs typeface="Arial" panose="020B0604020202020204" pitchFamily="34" charset="0"/>
              </a:rPr>
              <a:t>THEMA DER STUNDE:</a:t>
            </a:r>
            <a:endParaRPr lang="ru-RU" sz="4500" b="1" dirty="0" smtClean="0">
              <a:solidFill>
                <a:srgbClr val="002060"/>
              </a:solidFill>
              <a:latin typeface="Arial" panose="020B0604020202020204" pitchFamily="34" charset="0"/>
              <a:cs typeface="Arial" panose="020B0604020202020204" pitchFamily="34" charset="0"/>
            </a:endParaRPr>
          </a:p>
          <a:p>
            <a:r>
              <a:rPr lang="ru-RU" sz="6000" b="1" dirty="0" smtClean="0">
                <a:solidFill>
                  <a:srgbClr val="002060"/>
                </a:solidFill>
                <a:latin typeface="Arial" panose="020B0604020202020204" pitchFamily="34" charset="0"/>
                <a:cs typeface="Arial" panose="020B0604020202020204" pitchFamily="34" charset="0"/>
              </a:rPr>
              <a:t> </a:t>
            </a:r>
            <a:r>
              <a:rPr lang="de-DE" sz="6000" b="1" dirty="0" smtClean="0">
                <a:solidFill>
                  <a:srgbClr val="002060"/>
                </a:solidFill>
                <a:latin typeface="Arial" panose="020B0604020202020204" pitchFamily="34" charset="0"/>
                <a:cs typeface="Arial" panose="020B0604020202020204" pitchFamily="34" charset="0"/>
              </a:rPr>
              <a:t>Wie schlafen die Tiere?</a:t>
            </a:r>
          </a:p>
          <a:p>
            <a:endParaRPr lang="de-DE" sz="6000" dirty="0" smtClean="0">
              <a:latin typeface="Arial" panose="020B0604020202020204" pitchFamily="34" charset="0"/>
              <a:cs typeface="Arial" panose="020B0604020202020204" pitchFamily="34" charset="0"/>
            </a:endParaRPr>
          </a:p>
        </p:txBody>
      </p:sp>
      <p:sp>
        <p:nvSpPr>
          <p:cNvPr id="6" name="Прямоугольник 5"/>
          <p:cNvSpPr/>
          <p:nvPr/>
        </p:nvSpPr>
        <p:spPr>
          <a:xfrm>
            <a:off x="9361714" y="261279"/>
            <a:ext cx="2485728" cy="1177652"/>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prstClr val="white"/>
                </a:solidFill>
                <a:latin typeface="Arial" panose="020B0604020202020204" pitchFamily="34" charset="0"/>
                <a:cs typeface="Arial" panose="020B0604020202020204" pitchFamily="34" charset="0"/>
              </a:rPr>
              <a:t>5.</a:t>
            </a:r>
            <a:r>
              <a:rPr lang="en-US" sz="3200" dirty="0" smtClean="0">
                <a:solidFill>
                  <a:prstClr val="white"/>
                </a:solidFill>
                <a:latin typeface="Arial" panose="020B0604020202020204" pitchFamily="34" charset="0"/>
                <a:cs typeface="Arial" panose="020B0604020202020204" pitchFamily="34" charset="0"/>
              </a:rPr>
              <a:t>KLASSE</a:t>
            </a:r>
            <a:endParaRPr lang="ru-RU" sz="3200" dirty="0">
              <a:solidFill>
                <a:prstClr val="white"/>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4395" y="4147457"/>
            <a:ext cx="1728788" cy="2371724"/>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99" y="261280"/>
            <a:ext cx="1939472" cy="1177651"/>
          </a:xfrm>
          <a:prstGeom prst="rect">
            <a:avLst/>
          </a:prstGeom>
        </p:spPr>
      </p:pic>
    </p:spTree>
    <p:extLst>
      <p:ext uri="{BB962C8B-B14F-4D97-AF65-F5344CB8AC3E}">
        <p14:creationId xmlns:p14="http://schemas.microsoft.com/office/powerpoint/2010/main" val="1566972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600501"/>
          </a:xfrm>
          <a:solidFill>
            <a:srgbClr val="0070C0"/>
          </a:solidFill>
        </p:spPr>
        <p:txBody>
          <a:bodyPr>
            <a:noAutofit/>
          </a:bodyPr>
          <a:lstStyle/>
          <a:p>
            <a:r>
              <a:rPr lang="de-DE" sz="4000" b="1" dirty="0" smtClean="0">
                <a:solidFill>
                  <a:schemeClr val="bg1"/>
                </a:solidFill>
                <a:latin typeface="Arial" panose="020B0604020202020204" pitchFamily="34" charset="0"/>
                <a:cs typeface="Arial" panose="020B0604020202020204" pitchFamily="34" charset="0"/>
              </a:rPr>
              <a:t>Die Beschreibung des Tieres</a:t>
            </a:r>
            <a:endParaRPr lang="ru-RU" sz="4000" b="1" dirty="0">
              <a:solidFill>
                <a:schemeClr val="bg1"/>
              </a:solidFill>
              <a:latin typeface="Arial" panose="020B0604020202020204" pitchFamily="34" charset="0"/>
              <a:cs typeface="Arial" panose="020B0604020202020204" pitchFamily="34" charset="0"/>
            </a:endParaRPr>
          </a:p>
        </p:txBody>
      </p:sp>
      <p:sp>
        <p:nvSpPr>
          <p:cNvPr id="2" name="Прямоугольник 1"/>
          <p:cNvSpPr/>
          <p:nvPr/>
        </p:nvSpPr>
        <p:spPr>
          <a:xfrm>
            <a:off x="761136" y="4915237"/>
            <a:ext cx="6096000" cy="1477328"/>
          </a:xfrm>
          <a:prstGeom prst="rect">
            <a:avLst/>
          </a:prstGeom>
        </p:spPr>
        <p:txBody>
          <a:bodyPr>
            <a:spAutoFit/>
          </a:bodyPr>
          <a:lstStyle/>
          <a:p>
            <a:r>
              <a:rPr lang="de-DE" dirty="0">
                <a:solidFill>
                  <a:srgbClr val="6D6D6D"/>
                </a:solidFill>
                <a:latin typeface="Raleway"/>
              </a:rPr>
              <a:t>Der Tiger ist ein großes Wildtier. Er hat gelbe Farbe mit schwarzen Streifen. Der Tiger ist stark und gewandt, er kann laut knurren, gut schwimmen, springen und schnell laufen. Dieses Tier lebt in Asien und Russland. Man kann es auch in einem Zoo oder Zirkus sehen.</a:t>
            </a:r>
            <a:endParaRPr lang="ru-RU" dirty="0"/>
          </a:p>
        </p:txBody>
      </p:sp>
      <p:sp>
        <p:nvSpPr>
          <p:cNvPr id="10" name="Подзаголовок 9"/>
          <p:cNvSpPr>
            <a:spLocks noGrp="1"/>
          </p:cNvSpPr>
          <p:nvPr>
            <p:ph type="subTitle" idx="1"/>
          </p:nvPr>
        </p:nvSpPr>
        <p:spPr/>
        <p:txBody>
          <a:bodyPr/>
          <a:lstStyle/>
          <a:p>
            <a:endParaRPr lang="ru-RU"/>
          </a:p>
        </p:txBody>
      </p:sp>
      <p:sp>
        <p:nvSpPr>
          <p:cNvPr id="11" name="Подзаголовок 4"/>
          <p:cNvSpPr txBox="1">
            <a:spLocks/>
          </p:cNvSpPr>
          <p:nvPr/>
        </p:nvSpPr>
        <p:spPr>
          <a:xfrm>
            <a:off x="118281" y="647298"/>
            <a:ext cx="11891750" cy="6040105"/>
          </a:xfrm>
          <a:prstGeom prst="rect">
            <a:avLst/>
          </a:prstGeom>
          <a:ln w="28575" cap="flat" cmpd="sng" algn="ctr">
            <a:solidFill>
              <a:schemeClr val="accent3"/>
            </a:solidFill>
            <a:prstDash val="solid"/>
            <a:miter lim="800000"/>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ru-RU" sz="4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Größe</a:t>
            </a:r>
            <a:r>
              <a:rPr lang="ru-RU" sz="3000" b="1" dirty="0" smtClean="0">
                <a:solidFill>
                  <a:srgbClr val="7030A0"/>
                </a:solidFill>
                <a:latin typeface="Arial" panose="020B0604020202020204" pitchFamily="34" charset="0"/>
                <a:cs typeface="Arial" panose="020B0604020202020204" pitchFamily="34" charset="0"/>
              </a:rPr>
              <a:t>:      </a:t>
            </a:r>
            <a:endParaRPr lang="de-DE" sz="3000" b="1" dirty="0" smtClean="0">
              <a:solidFill>
                <a:srgbClr val="7030A0"/>
              </a:solidFill>
              <a:latin typeface="Arial" panose="020B0604020202020204" pitchFamily="34" charset="0"/>
              <a:cs typeface="Arial" panose="020B0604020202020204" pitchFamily="34" charset="0"/>
            </a:endParaRPr>
          </a:p>
          <a:p>
            <a:r>
              <a:rPr lang="ru-RU" sz="3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Gewicht</a:t>
            </a:r>
            <a:r>
              <a:rPr lang="ru-RU" sz="3000" b="1" dirty="0" smtClean="0">
                <a:solidFill>
                  <a:srgbClr val="7030A0"/>
                </a:solidFill>
                <a:latin typeface="Arial" panose="020B0604020202020204" pitchFamily="34" charset="0"/>
                <a:cs typeface="Arial" panose="020B0604020202020204" pitchFamily="34" charset="0"/>
              </a:rPr>
              <a:t>:</a:t>
            </a:r>
            <a:r>
              <a:rPr lang="de-DE" sz="3000" b="1" dirty="0" smtClean="0">
                <a:solidFill>
                  <a:srgbClr val="7030A0"/>
                </a:solidFill>
                <a:latin typeface="Arial" panose="020B0604020202020204" pitchFamily="34" charset="0"/>
                <a:cs typeface="Arial" panose="020B0604020202020204" pitchFamily="34" charset="0"/>
              </a:rPr>
              <a:t> </a:t>
            </a:r>
          </a:p>
          <a:p>
            <a:r>
              <a:rPr lang="ru-RU" sz="3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Ernährung</a:t>
            </a:r>
            <a:r>
              <a:rPr lang="ru-RU" sz="3000" b="1" dirty="0" smtClean="0">
                <a:solidFill>
                  <a:srgbClr val="7030A0"/>
                </a:solidFill>
                <a:latin typeface="Arial" panose="020B0604020202020204" pitchFamily="34" charset="0"/>
                <a:cs typeface="Arial" panose="020B0604020202020204" pitchFamily="34" charset="0"/>
              </a:rPr>
              <a:t>:</a:t>
            </a:r>
            <a:endParaRPr lang="de-DE" sz="3000" b="1" dirty="0" smtClean="0">
              <a:solidFill>
                <a:srgbClr val="7030A0"/>
              </a:solidFill>
              <a:latin typeface="Arial" panose="020B0604020202020204" pitchFamily="34" charset="0"/>
              <a:cs typeface="Arial" panose="020B0604020202020204" pitchFamily="34" charset="0"/>
            </a:endParaRPr>
          </a:p>
          <a:p>
            <a:r>
              <a:rPr lang="de-DE" sz="3000" b="1" dirty="0" smtClean="0">
                <a:solidFill>
                  <a:srgbClr val="7030A0"/>
                </a:solidFill>
                <a:latin typeface="Arial" panose="020B0604020202020204" pitchFamily="34" charset="0"/>
                <a:cs typeface="Arial" panose="020B0604020202020204" pitchFamily="34" charset="0"/>
              </a:rPr>
              <a:t>                     Aussehen</a:t>
            </a:r>
            <a:r>
              <a:rPr lang="ru-RU" sz="3000" b="1" dirty="0" smtClean="0">
                <a:solidFill>
                  <a:srgbClr val="7030A0"/>
                </a:solidFill>
                <a:latin typeface="Arial" panose="020B0604020202020204" pitchFamily="34" charset="0"/>
                <a:cs typeface="Arial" panose="020B0604020202020204" pitchFamily="34" charset="0"/>
              </a:rPr>
              <a:t>:</a:t>
            </a:r>
            <a:r>
              <a:rPr lang="de-DE" sz="3000" b="1" dirty="0" smtClean="0">
                <a:solidFill>
                  <a:srgbClr val="7030A0"/>
                </a:solidFill>
                <a:latin typeface="Arial" panose="020B0604020202020204" pitchFamily="34" charset="0"/>
                <a:cs typeface="Arial" panose="020B0604020202020204" pitchFamily="34" charset="0"/>
              </a:rPr>
              <a:t> </a:t>
            </a:r>
          </a:p>
          <a:p>
            <a:r>
              <a:rPr lang="de-DE" sz="3000" b="1" dirty="0" smtClean="0">
                <a:solidFill>
                  <a:srgbClr val="7030A0"/>
                </a:solidFill>
                <a:latin typeface="Arial" panose="020B0604020202020204" pitchFamily="34" charset="0"/>
                <a:cs typeface="Arial" panose="020B0604020202020204" pitchFamily="34" charset="0"/>
              </a:rPr>
              <a:t>                 </a:t>
            </a:r>
          </a:p>
          <a:p>
            <a:r>
              <a:rPr lang="de-DE" sz="3000" b="1" dirty="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                Wo lebt</a:t>
            </a:r>
            <a:r>
              <a:rPr lang="ru-RU" sz="3000" b="1" dirty="0" smtClean="0">
                <a:solidFill>
                  <a:srgbClr val="7030A0"/>
                </a:solidFill>
                <a:latin typeface="Arial" panose="020B0604020202020204" pitchFamily="34" charset="0"/>
                <a:cs typeface="Arial" panose="020B0604020202020204" pitchFamily="34" charset="0"/>
              </a:rPr>
              <a:t> :</a:t>
            </a:r>
            <a:endParaRPr lang="de-DE" sz="3000" b="1" dirty="0" smtClean="0">
              <a:solidFill>
                <a:srgbClr val="7030A0"/>
              </a:solidFill>
              <a:latin typeface="Arial" panose="020B0604020202020204" pitchFamily="34" charset="0"/>
              <a:cs typeface="Arial" panose="020B0604020202020204" pitchFamily="34" charset="0"/>
            </a:endParaRPr>
          </a:p>
          <a:p>
            <a:r>
              <a:rPr lang="ru-RU" sz="3000" b="1" dirty="0" smtClean="0">
                <a:solidFill>
                  <a:srgbClr val="7030A0"/>
                </a:solidFill>
                <a:latin typeface="Arial" panose="020B0604020202020204" pitchFamily="34" charset="0"/>
                <a:cs typeface="Arial" panose="020B0604020202020204" pitchFamily="34" charset="0"/>
              </a:rPr>
              <a:t>                     </a:t>
            </a:r>
            <a:endParaRPr lang="de-DE" sz="3000" b="1" dirty="0" smtClean="0">
              <a:solidFill>
                <a:srgbClr val="7030A0"/>
              </a:solidFill>
              <a:latin typeface="Arial" panose="020B0604020202020204" pitchFamily="34" charset="0"/>
              <a:cs typeface="Arial" panose="020B0604020202020204" pitchFamily="34" charset="0"/>
            </a:endParaRPr>
          </a:p>
          <a:p>
            <a:r>
              <a:rPr lang="de-DE" sz="3000" b="1" dirty="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                   Was kann</a:t>
            </a:r>
            <a:r>
              <a:rPr lang="ru-RU" sz="3000" b="1" dirty="0" smtClean="0">
                <a:solidFill>
                  <a:srgbClr val="7030A0"/>
                </a:solidFill>
                <a:latin typeface="Arial" panose="020B0604020202020204" pitchFamily="34" charset="0"/>
                <a:cs typeface="Arial" panose="020B0604020202020204" pitchFamily="34" charset="0"/>
              </a:rPr>
              <a:t>:</a:t>
            </a:r>
            <a:endParaRPr lang="de-DE" sz="3000" b="1" dirty="0" smtClean="0">
              <a:solidFill>
                <a:srgbClr val="7030A0"/>
              </a:solidFill>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956" y="784023"/>
            <a:ext cx="4973976" cy="4899325"/>
          </a:xfrm>
          <a:prstGeom prst="rect">
            <a:avLst/>
          </a:prstGeom>
        </p:spPr>
      </p:pic>
      <p:sp>
        <p:nvSpPr>
          <p:cNvPr id="13" name="Прямоугольник 12"/>
          <p:cNvSpPr/>
          <p:nvPr/>
        </p:nvSpPr>
        <p:spPr>
          <a:xfrm>
            <a:off x="7914598" y="1293671"/>
            <a:ext cx="2363147" cy="553998"/>
          </a:xfrm>
          <a:prstGeom prst="rect">
            <a:avLst/>
          </a:prstGeom>
        </p:spPr>
        <p:txBody>
          <a:bodyPr wrap="none">
            <a:spAutoFit/>
          </a:bodyPr>
          <a:lstStyle/>
          <a:p>
            <a:r>
              <a:rPr lang="de-DE" sz="3000" b="1" dirty="0" smtClean="0">
                <a:solidFill>
                  <a:srgbClr val="111111"/>
                </a:solidFill>
                <a:latin typeface="Arial" panose="020B0604020202020204" pitchFamily="34" charset="0"/>
              </a:rPr>
              <a:t>100 - 306 kg</a:t>
            </a:r>
            <a:endParaRPr lang="ru-RU" sz="3000" b="1" dirty="0"/>
          </a:p>
        </p:txBody>
      </p:sp>
      <p:sp>
        <p:nvSpPr>
          <p:cNvPr id="14" name="Прямоугольник 13"/>
          <p:cNvSpPr/>
          <p:nvPr/>
        </p:nvSpPr>
        <p:spPr>
          <a:xfrm>
            <a:off x="7608951" y="751857"/>
            <a:ext cx="2468946" cy="553998"/>
          </a:xfrm>
          <a:prstGeom prst="rect">
            <a:avLst/>
          </a:prstGeom>
        </p:spPr>
        <p:txBody>
          <a:bodyPr wrap="none">
            <a:spAutoFit/>
          </a:bodyPr>
          <a:lstStyle/>
          <a:p>
            <a:r>
              <a:rPr lang="de-DE" sz="3000" b="1" dirty="0">
                <a:solidFill>
                  <a:srgbClr val="111111"/>
                </a:solidFill>
                <a:latin typeface="Arial" panose="020B0604020202020204" pitchFamily="34" charset="0"/>
              </a:rPr>
              <a:t>215 - 300 cm</a:t>
            </a:r>
            <a:endParaRPr lang="ru-RU" sz="3000" b="1" dirty="0"/>
          </a:p>
        </p:txBody>
      </p:sp>
      <p:sp>
        <p:nvSpPr>
          <p:cNvPr id="15" name="Прямоугольник 14"/>
          <p:cNvSpPr/>
          <p:nvPr/>
        </p:nvSpPr>
        <p:spPr>
          <a:xfrm>
            <a:off x="8340996" y="1861053"/>
            <a:ext cx="1510350" cy="553998"/>
          </a:xfrm>
          <a:prstGeom prst="rect">
            <a:avLst/>
          </a:prstGeom>
        </p:spPr>
        <p:txBody>
          <a:bodyPr wrap="none">
            <a:spAutoFit/>
          </a:bodyPr>
          <a:lstStyle/>
          <a:p>
            <a:r>
              <a:rPr lang="de-DE" sz="3000" b="1" dirty="0" smtClean="0">
                <a:solidFill>
                  <a:srgbClr val="111111"/>
                </a:solidFill>
                <a:latin typeface="Arial" panose="020B0604020202020204" pitchFamily="34" charset="0"/>
              </a:rPr>
              <a:t>Fleisch</a:t>
            </a:r>
            <a:endParaRPr lang="ru-RU" sz="3000" b="1" dirty="0"/>
          </a:p>
        </p:txBody>
      </p:sp>
      <p:sp>
        <p:nvSpPr>
          <p:cNvPr id="16" name="Прямоугольник 15"/>
          <p:cNvSpPr/>
          <p:nvPr/>
        </p:nvSpPr>
        <p:spPr>
          <a:xfrm>
            <a:off x="7811364" y="3372422"/>
            <a:ext cx="4079963" cy="1015663"/>
          </a:xfrm>
          <a:prstGeom prst="rect">
            <a:avLst/>
          </a:prstGeom>
        </p:spPr>
        <p:txBody>
          <a:bodyPr wrap="none">
            <a:spAutoFit/>
          </a:bodyPr>
          <a:lstStyle/>
          <a:p>
            <a:r>
              <a:rPr lang="de-DE" sz="3000" b="1" dirty="0" smtClean="0">
                <a:solidFill>
                  <a:srgbClr val="111111"/>
                </a:solidFill>
                <a:latin typeface="Arial" panose="020B0604020202020204" pitchFamily="34" charset="0"/>
              </a:rPr>
              <a:t>Asien, Indien</a:t>
            </a:r>
            <a:r>
              <a:rPr lang="de-DE" sz="3000" b="1" dirty="0">
                <a:solidFill>
                  <a:srgbClr val="111111"/>
                </a:solidFill>
                <a:latin typeface="Arial" panose="020B0604020202020204" pitchFamily="34" charset="0"/>
              </a:rPr>
              <a:t>, China, </a:t>
            </a:r>
            <a:endParaRPr lang="de-DE" sz="3000" b="1" dirty="0" smtClean="0">
              <a:solidFill>
                <a:srgbClr val="111111"/>
              </a:solidFill>
              <a:latin typeface="Arial" panose="020B0604020202020204" pitchFamily="34" charset="0"/>
            </a:endParaRPr>
          </a:p>
          <a:p>
            <a:r>
              <a:rPr lang="de-DE" sz="3000" b="1" dirty="0" smtClean="0">
                <a:solidFill>
                  <a:srgbClr val="111111"/>
                </a:solidFill>
                <a:latin typeface="Arial" panose="020B0604020202020204" pitchFamily="34" charset="0"/>
              </a:rPr>
              <a:t>Sibirien</a:t>
            </a:r>
            <a:endParaRPr lang="ru-RU" sz="3000" b="1" dirty="0"/>
          </a:p>
        </p:txBody>
      </p:sp>
      <p:sp>
        <p:nvSpPr>
          <p:cNvPr id="17" name="Прямоугольник 16"/>
          <p:cNvSpPr/>
          <p:nvPr/>
        </p:nvSpPr>
        <p:spPr>
          <a:xfrm>
            <a:off x="8162321" y="2362822"/>
            <a:ext cx="3796232" cy="1015663"/>
          </a:xfrm>
          <a:prstGeom prst="rect">
            <a:avLst/>
          </a:prstGeom>
        </p:spPr>
        <p:txBody>
          <a:bodyPr wrap="none">
            <a:spAutoFit/>
          </a:bodyPr>
          <a:lstStyle/>
          <a:p>
            <a:r>
              <a:rPr lang="de-DE" sz="3000" b="1" dirty="0">
                <a:latin typeface="Arial" panose="020B0604020202020204" pitchFamily="34" charset="0"/>
                <a:cs typeface="Arial" panose="020B0604020202020204" pitchFamily="34" charset="0"/>
              </a:rPr>
              <a:t>gelbe Farbe mit </a:t>
            </a:r>
            <a:endParaRPr lang="de-DE" sz="3000" b="1" dirty="0" smtClean="0">
              <a:latin typeface="Arial" panose="020B0604020202020204" pitchFamily="34" charset="0"/>
              <a:cs typeface="Arial" panose="020B0604020202020204" pitchFamily="34" charset="0"/>
            </a:endParaRPr>
          </a:p>
          <a:p>
            <a:r>
              <a:rPr lang="de-DE" sz="3000" b="1" dirty="0" smtClean="0">
                <a:latin typeface="Arial" panose="020B0604020202020204" pitchFamily="34" charset="0"/>
                <a:cs typeface="Arial" panose="020B0604020202020204" pitchFamily="34" charset="0"/>
              </a:rPr>
              <a:t>schwarzen Streifen</a:t>
            </a:r>
            <a:endParaRPr lang="ru-RU" sz="3000" b="1" dirty="0">
              <a:latin typeface="Arial" panose="020B0604020202020204" pitchFamily="34" charset="0"/>
              <a:cs typeface="Arial" panose="020B0604020202020204" pitchFamily="34" charset="0"/>
            </a:endParaRPr>
          </a:p>
        </p:txBody>
      </p:sp>
      <p:sp>
        <p:nvSpPr>
          <p:cNvPr id="18" name="Прямоугольник 17"/>
          <p:cNvSpPr/>
          <p:nvPr/>
        </p:nvSpPr>
        <p:spPr>
          <a:xfrm>
            <a:off x="6086779" y="4495274"/>
            <a:ext cx="6096000" cy="1477328"/>
          </a:xfrm>
          <a:prstGeom prst="rect">
            <a:avLst/>
          </a:prstGeom>
        </p:spPr>
        <p:txBody>
          <a:bodyPr>
            <a:spAutoFit/>
          </a:bodyPr>
          <a:lstStyle/>
          <a:p>
            <a:r>
              <a:rPr lang="de-DE" sz="3000" b="1" dirty="0" smtClean="0">
                <a:latin typeface="Arial" panose="020B0604020202020204" pitchFamily="34" charset="0"/>
                <a:cs typeface="Arial" panose="020B0604020202020204" pitchFamily="34" charset="0"/>
              </a:rPr>
              <a:t>                   laut </a:t>
            </a:r>
            <a:r>
              <a:rPr lang="de-DE" sz="3000" b="1" dirty="0">
                <a:latin typeface="Arial" panose="020B0604020202020204" pitchFamily="34" charset="0"/>
                <a:cs typeface="Arial" panose="020B0604020202020204" pitchFamily="34" charset="0"/>
              </a:rPr>
              <a:t>knurren, gut schwimmen, springen und schnell laufen. </a:t>
            </a:r>
            <a:endParaRPr lang="ru-RU"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39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709684"/>
          </a:xfrm>
          <a:solidFill>
            <a:srgbClr val="0070C0"/>
          </a:solidFill>
        </p:spPr>
        <p:txBody>
          <a:bodyPr>
            <a:noAutofit/>
          </a:bodyPr>
          <a:lstStyle/>
          <a:p>
            <a:r>
              <a:rPr lang="de-DE" sz="4000" b="1" dirty="0">
                <a:solidFill>
                  <a:schemeClr val="bg1"/>
                </a:solidFill>
                <a:latin typeface="Arial" panose="020B0604020202020204" pitchFamily="34" charset="0"/>
                <a:cs typeface="Arial" panose="020B0604020202020204" pitchFamily="34" charset="0"/>
              </a:rPr>
              <a:t>Die Beschreibung des Tieres</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122830" y="818866"/>
            <a:ext cx="11955439" cy="5909479"/>
          </a:xfrm>
          <a:ln w="28575"/>
        </p:spPr>
        <p:style>
          <a:lnRef idx="2">
            <a:schemeClr val="accent3"/>
          </a:lnRef>
          <a:fillRef idx="1">
            <a:schemeClr val="lt1"/>
          </a:fillRef>
          <a:effectRef idx="0">
            <a:schemeClr val="accent3"/>
          </a:effectRef>
          <a:fontRef idx="minor">
            <a:schemeClr val="dk1"/>
          </a:fontRef>
        </p:style>
        <p:txBody>
          <a:bodyPr>
            <a:normAutofit/>
          </a:bodyPr>
          <a:lstStyle/>
          <a:p>
            <a:r>
              <a:rPr lang="ru-RU" sz="4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Größe</a:t>
            </a:r>
            <a:r>
              <a:rPr lang="ru-RU" sz="3000" b="1" dirty="0" smtClean="0">
                <a:solidFill>
                  <a:srgbClr val="7030A0"/>
                </a:solidFill>
                <a:latin typeface="Arial" panose="020B0604020202020204" pitchFamily="34" charset="0"/>
                <a:cs typeface="Arial" panose="020B0604020202020204" pitchFamily="34" charset="0"/>
              </a:rPr>
              <a:t>:      </a:t>
            </a:r>
            <a:endParaRPr lang="de-DE" sz="3000" b="1" dirty="0" smtClean="0">
              <a:solidFill>
                <a:srgbClr val="7030A0"/>
              </a:solidFill>
              <a:latin typeface="Arial" panose="020B0604020202020204" pitchFamily="34" charset="0"/>
              <a:cs typeface="Arial" panose="020B0604020202020204" pitchFamily="34" charset="0"/>
            </a:endParaRPr>
          </a:p>
          <a:p>
            <a:r>
              <a:rPr lang="ru-RU" sz="3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Gewicht</a:t>
            </a:r>
            <a:r>
              <a:rPr lang="ru-RU" sz="3000" b="1" dirty="0" smtClean="0">
                <a:solidFill>
                  <a:srgbClr val="7030A0"/>
                </a:solidFill>
                <a:latin typeface="Arial" panose="020B0604020202020204" pitchFamily="34" charset="0"/>
                <a:cs typeface="Arial" panose="020B0604020202020204" pitchFamily="34" charset="0"/>
              </a:rPr>
              <a:t>:</a:t>
            </a:r>
            <a:r>
              <a:rPr lang="de-DE" sz="3000" b="1" dirty="0" smtClean="0">
                <a:solidFill>
                  <a:srgbClr val="7030A0"/>
                </a:solidFill>
                <a:latin typeface="Arial" panose="020B0604020202020204" pitchFamily="34" charset="0"/>
                <a:cs typeface="Arial" panose="020B0604020202020204" pitchFamily="34" charset="0"/>
              </a:rPr>
              <a:t> </a:t>
            </a:r>
          </a:p>
          <a:p>
            <a:r>
              <a:rPr lang="ru-RU" sz="3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Ernährung</a:t>
            </a:r>
            <a:r>
              <a:rPr lang="ru-RU" sz="3000" b="1" dirty="0" smtClean="0">
                <a:solidFill>
                  <a:srgbClr val="7030A0"/>
                </a:solidFill>
                <a:latin typeface="Arial" panose="020B0604020202020204" pitchFamily="34" charset="0"/>
                <a:cs typeface="Arial" panose="020B0604020202020204" pitchFamily="34" charset="0"/>
              </a:rPr>
              <a:t>:</a:t>
            </a:r>
            <a:endParaRPr lang="de-DE" sz="3000" b="1" dirty="0" smtClean="0">
              <a:solidFill>
                <a:srgbClr val="7030A0"/>
              </a:solidFill>
              <a:latin typeface="Arial" panose="020B0604020202020204" pitchFamily="34" charset="0"/>
              <a:cs typeface="Arial" panose="020B0604020202020204" pitchFamily="34" charset="0"/>
            </a:endParaRPr>
          </a:p>
          <a:p>
            <a:r>
              <a:rPr lang="de-DE" sz="3000" b="1" dirty="0" smtClean="0">
                <a:solidFill>
                  <a:srgbClr val="7030A0"/>
                </a:solidFill>
                <a:latin typeface="Arial" panose="020B0604020202020204" pitchFamily="34" charset="0"/>
                <a:cs typeface="Arial" panose="020B0604020202020204" pitchFamily="34" charset="0"/>
              </a:rPr>
              <a:t>                      Aussehen</a:t>
            </a:r>
            <a:r>
              <a:rPr lang="ru-RU" sz="3000" b="1" dirty="0">
                <a:solidFill>
                  <a:srgbClr val="7030A0"/>
                </a:solidFill>
                <a:latin typeface="Arial" panose="020B0604020202020204" pitchFamily="34" charset="0"/>
                <a:cs typeface="Arial" panose="020B0604020202020204" pitchFamily="34" charset="0"/>
              </a:rPr>
              <a:t>:</a:t>
            </a:r>
            <a:r>
              <a:rPr lang="de-DE" sz="3000" b="1" dirty="0" smtClean="0">
                <a:solidFill>
                  <a:srgbClr val="7030A0"/>
                </a:solidFill>
                <a:latin typeface="Arial" panose="020B0604020202020204" pitchFamily="34" charset="0"/>
                <a:cs typeface="Arial" panose="020B0604020202020204" pitchFamily="34" charset="0"/>
              </a:rPr>
              <a:t> </a:t>
            </a:r>
          </a:p>
          <a:p>
            <a:r>
              <a:rPr lang="de-DE" sz="3000" b="1" dirty="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               </a:t>
            </a:r>
          </a:p>
          <a:p>
            <a:endParaRPr lang="de-DE" sz="3000" b="1" dirty="0">
              <a:solidFill>
                <a:srgbClr val="7030A0"/>
              </a:solidFill>
              <a:latin typeface="Arial" panose="020B0604020202020204" pitchFamily="34" charset="0"/>
              <a:cs typeface="Arial" panose="020B0604020202020204" pitchFamily="34" charset="0"/>
            </a:endParaRPr>
          </a:p>
          <a:p>
            <a:r>
              <a:rPr lang="de-DE" sz="3000" b="1" dirty="0" smtClean="0">
                <a:solidFill>
                  <a:srgbClr val="7030A0"/>
                </a:solidFill>
                <a:latin typeface="Arial" panose="020B0604020202020204" pitchFamily="34" charset="0"/>
                <a:cs typeface="Arial" panose="020B0604020202020204" pitchFamily="34" charset="0"/>
              </a:rPr>
              <a:t>                   Wo lebt</a:t>
            </a:r>
            <a:r>
              <a:rPr lang="ru-RU" sz="3000" b="1" dirty="0">
                <a:solidFill>
                  <a:srgbClr val="7030A0"/>
                </a:solidFill>
                <a:latin typeface="Arial" panose="020B0604020202020204" pitchFamily="34" charset="0"/>
                <a:cs typeface="Arial" panose="020B0604020202020204" pitchFamily="34" charset="0"/>
              </a:rPr>
              <a:t> :</a:t>
            </a:r>
            <a:endParaRPr lang="de-DE" sz="3000" b="1" dirty="0" smtClean="0">
              <a:solidFill>
                <a:srgbClr val="7030A0"/>
              </a:solidFill>
              <a:latin typeface="Arial" panose="020B0604020202020204" pitchFamily="34" charset="0"/>
              <a:cs typeface="Arial" panose="020B0604020202020204" pitchFamily="34" charset="0"/>
            </a:endParaRPr>
          </a:p>
          <a:p>
            <a:r>
              <a:rPr lang="ru-RU" sz="3000" b="1" dirty="0" smtClean="0">
                <a:solidFill>
                  <a:srgbClr val="7030A0"/>
                </a:solidFill>
                <a:latin typeface="Arial" panose="020B0604020202020204" pitchFamily="34" charset="0"/>
                <a:cs typeface="Arial" panose="020B0604020202020204" pitchFamily="34" charset="0"/>
              </a:rPr>
              <a:t>                     </a:t>
            </a:r>
            <a:r>
              <a:rPr lang="de-DE" sz="3000" b="1" dirty="0" smtClean="0">
                <a:solidFill>
                  <a:srgbClr val="7030A0"/>
                </a:solidFill>
                <a:latin typeface="Arial" panose="020B0604020202020204" pitchFamily="34" charset="0"/>
                <a:cs typeface="Arial" panose="020B0604020202020204" pitchFamily="34" charset="0"/>
              </a:rPr>
              <a:t>Was kann</a:t>
            </a:r>
            <a:r>
              <a:rPr lang="ru-RU" sz="3000" b="1" dirty="0" smtClean="0">
                <a:solidFill>
                  <a:srgbClr val="7030A0"/>
                </a:solidFill>
                <a:latin typeface="Arial" panose="020B0604020202020204" pitchFamily="34" charset="0"/>
                <a:cs typeface="Arial" panose="020B0604020202020204" pitchFamily="34" charset="0"/>
              </a:rPr>
              <a:t>:</a:t>
            </a:r>
            <a:r>
              <a:rPr lang="de-DE" sz="3000" b="1" dirty="0" smtClean="0">
                <a:solidFill>
                  <a:srgbClr val="7030A0"/>
                </a:solidFill>
                <a:latin typeface="Arial" panose="020B0604020202020204" pitchFamily="34" charset="0"/>
                <a:cs typeface="Arial" panose="020B0604020202020204" pitchFamily="34" charset="0"/>
              </a:rPr>
              <a:t> </a:t>
            </a:r>
          </a:p>
        </p:txBody>
      </p:sp>
      <p:sp>
        <p:nvSpPr>
          <p:cNvPr id="8" name="TextBox 7"/>
          <p:cNvSpPr txBox="1"/>
          <p:nvPr/>
        </p:nvSpPr>
        <p:spPr>
          <a:xfrm>
            <a:off x="8254620" y="2006479"/>
            <a:ext cx="3747675" cy="553998"/>
          </a:xfrm>
          <a:prstGeom prst="rect">
            <a:avLst/>
          </a:prstGeom>
          <a:noFill/>
        </p:spPr>
        <p:txBody>
          <a:bodyPr wrap="square" rtlCol="0">
            <a:spAutoFit/>
          </a:bodyPr>
          <a:lstStyle/>
          <a:p>
            <a:r>
              <a:rPr lang="de-DE" sz="3000" b="1" dirty="0" smtClean="0">
                <a:latin typeface="Arial" panose="020B0604020202020204" pitchFamily="34" charset="0"/>
                <a:cs typeface="Arial" panose="020B0604020202020204" pitchFamily="34" charset="0"/>
              </a:rPr>
              <a:t>Gras, Blätter, Obst</a:t>
            </a:r>
            <a:endParaRPr lang="ru-RU" sz="3000" b="1"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337" y="983155"/>
            <a:ext cx="4806497" cy="5389510"/>
          </a:xfrm>
          <a:prstGeom prst="rect">
            <a:avLst/>
          </a:prstGeom>
        </p:spPr>
      </p:pic>
      <p:sp>
        <p:nvSpPr>
          <p:cNvPr id="7" name="TextBox 6"/>
          <p:cNvSpPr txBox="1"/>
          <p:nvPr/>
        </p:nvSpPr>
        <p:spPr>
          <a:xfrm>
            <a:off x="7728728" y="892164"/>
            <a:ext cx="3747675" cy="553998"/>
          </a:xfrm>
          <a:prstGeom prst="rect">
            <a:avLst/>
          </a:prstGeom>
          <a:noFill/>
        </p:spPr>
        <p:txBody>
          <a:bodyPr wrap="square" rtlCol="0">
            <a:spAutoFit/>
          </a:bodyPr>
          <a:lstStyle/>
          <a:p>
            <a:r>
              <a:rPr lang="de-DE" sz="3000" b="1" dirty="0">
                <a:latin typeface="Arial" panose="020B0604020202020204" pitchFamily="34" charset="0"/>
                <a:cs typeface="Arial" panose="020B0604020202020204" pitchFamily="34" charset="0"/>
              </a:rPr>
              <a:t>2,5 - 4 m</a:t>
            </a:r>
            <a:endParaRPr lang="ru-RU" sz="3000" b="1" dirty="0">
              <a:latin typeface="Arial" panose="020B0604020202020204" pitchFamily="34" charset="0"/>
              <a:cs typeface="Arial" panose="020B0604020202020204" pitchFamily="34" charset="0"/>
            </a:endParaRPr>
          </a:p>
        </p:txBody>
      </p:sp>
      <p:sp>
        <p:nvSpPr>
          <p:cNvPr id="9" name="TextBox 8"/>
          <p:cNvSpPr txBox="1"/>
          <p:nvPr/>
        </p:nvSpPr>
        <p:spPr>
          <a:xfrm>
            <a:off x="7991674" y="1452481"/>
            <a:ext cx="3747675" cy="553998"/>
          </a:xfrm>
          <a:prstGeom prst="rect">
            <a:avLst/>
          </a:prstGeom>
          <a:noFill/>
        </p:spPr>
        <p:txBody>
          <a:bodyPr wrap="square" rtlCol="0">
            <a:spAutoFit/>
          </a:bodyPr>
          <a:lstStyle/>
          <a:p>
            <a:r>
              <a:rPr lang="de-DE" sz="3000" b="1" dirty="0">
                <a:latin typeface="Arial" panose="020B0604020202020204" pitchFamily="34" charset="0"/>
                <a:cs typeface="Arial" panose="020B0604020202020204" pitchFamily="34" charset="0"/>
              </a:rPr>
              <a:t>bis zu 7.000 kg</a:t>
            </a:r>
            <a:endParaRPr lang="ru-RU" sz="3000" b="1" dirty="0">
              <a:latin typeface="Arial" panose="020B0604020202020204" pitchFamily="34" charset="0"/>
              <a:cs typeface="Arial" panose="020B0604020202020204" pitchFamily="34" charset="0"/>
            </a:endParaRPr>
          </a:p>
        </p:txBody>
      </p:sp>
      <p:sp>
        <p:nvSpPr>
          <p:cNvPr id="10" name="TextBox 9"/>
          <p:cNvSpPr txBox="1"/>
          <p:nvPr/>
        </p:nvSpPr>
        <p:spPr>
          <a:xfrm>
            <a:off x="7912743" y="4138716"/>
            <a:ext cx="3905535" cy="553998"/>
          </a:xfrm>
          <a:prstGeom prst="rect">
            <a:avLst/>
          </a:prstGeom>
          <a:noFill/>
        </p:spPr>
        <p:txBody>
          <a:bodyPr wrap="square" rtlCol="0">
            <a:spAutoFit/>
          </a:bodyPr>
          <a:lstStyle/>
          <a:p>
            <a:r>
              <a:rPr lang="de-DE" sz="3000" b="1" dirty="0" smtClean="0">
                <a:latin typeface="Arial" panose="020B0604020202020204" pitchFamily="34" charset="0"/>
                <a:cs typeface="Arial" panose="020B0604020202020204" pitchFamily="34" charset="0"/>
              </a:rPr>
              <a:t>Asien, Afrika, Indien</a:t>
            </a:r>
            <a:endParaRPr lang="ru-RU" sz="3000" b="1" dirty="0">
              <a:latin typeface="Arial" panose="020B0604020202020204" pitchFamily="34" charset="0"/>
              <a:cs typeface="Arial" panose="020B0604020202020204" pitchFamily="34" charset="0"/>
            </a:endParaRPr>
          </a:p>
        </p:txBody>
      </p:sp>
      <p:sp>
        <p:nvSpPr>
          <p:cNvPr id="6" name="Прямоугольник 5"/>
          <p:cNvSpPr/>
          <p:nvPr/>
        </p:nvSpPr>
        <p:spPr>
          <a:xfrm>
            <a:off x="6193809" y="2455428"/>
            <a:ext cx="5884460" cy="1477328"/>
          </a:xfrm>
          <a:prstGeom prst="rect">
            <a:avLst/>
          </a:prstGeom>
        </p:spPr>
        <p:txBody>
          <a:bodyPr wrap="square">
            <a:spAutoFit/>
          </a:bodyPr>
          <a:lstStyle/>
          <a:p>
            <a:r>
              <a:rPr lang="de-DE" sz="3000" b="1" dirty="0" smtClean="0">
                <a:solidFill>
                  <a:srgbClr val="202124"/>
                </a:solidFill>
                <a:latin typeface="arial" panose="020B0604020202020204" pitchFamily="34" charset="0"/>
              </a:rPr>
              <a:t>                   größere </a:t>
            </a:r>
            <a:r>
              <a:rPr lang="de-DE" sz="3000" b="1" dirty="0">
                <a:solidFill>
                  <a:srgbClr val="202124"/>
                </a:solidFill>
                <a:latin typeface="arial" panose="020B0604020202020204" pitchFamily="34" charset="0"/>
              </a:rPr>
              <a:t>Ohren, dickere Beine, einen längeren Rüssel und längere Stoßzähne </a:t>
            </a:r>
            <a:endParaRPr lang="ru-RU" sz="3000" b="1" dirty="0"/>
          </a:p>
        </p:txBody>
      </p:sp>
      <p:sp>
        <p:nvSpPr>
          <p:cNvPr id="11" name="TextBox 10"/>
          <p:cNvSpPr txBox="1"/>
          <p:nvPr/>
        </p:nvSpPr>
        <p:spPr>
          <a:xfrm>
            <a:off x="7991674" y="4692714"/>
            <a:ext cx="4174171" cy="553998"/>
          </a:xfrm>
          <a:prstGeom prst="rect">
            <a:avLst/>
          </a:prstGeom>
          <a:noFill/>
        </p:spPr>
        <p:txBody>
          <a:bodyPr wrap="square" rtlCol="0">
            <a:spAutoFit/>
          </a:bodyPr>
          <a:lstStyle/>
          <a:p>
            <a:r>
              <a:rPr lang="de-DE" sz="3000" b="1" dirty="0" smtClean="0">
                <a:latin typeface="Arial" panose="020B0604020202020204" pitchFamily="34" charset="0"/>
                <a:cs typeface="Arial" panose="020B0604020202020204" pitchFamily="34" charset="0"/>
              </a:rPr>
              <a:t> helfen den Menschen</a:t>
            </a:r>
            <a:endParaRPr lang="ru-RU"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6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10" grpId="0"/>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806695"/>
          </a:xfrm>
          <a:solidFill>
            <a:srgbClr val="0070C0"/>
          </a:solidFill>
        </p:spPr>
        <p:txBody>
          <a:bodyPr>
            <a:noAutofit/>
          </a:bodyPr>
          <a:lstStyle/>
          <a:p>
            <a:r>
              <a:rPr lang="en-US" sz="4000" b="1" dirty="0" err="1">
                <a:solidFill>
                  <a:schemeClr val="bg1"/>
                </a:solidFill>
                <a:latin typeface="Arial" panose="020B0604020202020204" pitchFamily="34" charset="0"/>
                <a:cs typeface="Arial" panose="020B0604020202020204" pitchFamily="34" charset="0"/>
              </a:rPr>
              <a:t>Wir</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machen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Übung</a:t>
            </a:r>
            <a:endParaRPr lang="ru-RU" sz="4000" b="1" dirty="0">
              <a:solidFill>
                <a:schemeClr val="bg1"/>
              </a:solidFill>
              <a:latin typeface="Arial" panose="020B0604020202020204" pitchFamily="34" charset="0"/>
              <a:cs typeface="Arial" panose="020B0604020202020204" pitchFamily="34" charset="0"/>
            </a:endParaRPr>
          </a:p>
        </p:txBody>
      </p:sp>
      <p:sp>
        <p:nvSpPr>
          <p:cNvPr id="7" name="Подзаголовок 6"/>
          <p:cNvSpPr>
            <a:spLocks noGrp="1"/>
          </p:cNvSpPr>
          <p:nvPr>
            <p:ph type="subTitle" idx="1"/>
          </p:nvPr>
        </p:nvSpPr>
        <p:spPr>
          <a:xfrm>
            <a:off x="186521" y="970468"/>
            <a:ext cx="11818960" cy="5648696"/>
          </a:xfrm>
          <a:ln>
            <a:solidFill>
              <a:srgbClr val="002060"/>
            </a:solidFill>
          </a:ln>
        </p:spPr>
        <p:txBody>
          <a:bodyPr>
            <a:noAutofit/>
          </a:bodyPr>
          <a:lstStyle/>
          <a:p>
            <a:r>
              <a:rPr lang="de-DE" sz="4500" b="1" dirty="0" smtClean="0">
                <a:solidFill>
                  <a:srgbClr val="FF0000"/>
                </a:solidFill>
                <a:latin typeface="Arial" panose="020B0604020202020204" pitchFamily="34" charset="0"/>
                <a:cs typeface="Arial" panose="020B0604020202020204" pitchFamily="34" charset="0"/>
              </a:rPr>
              <a:t>Was passt zusammen?</a:t>
            </a:r>
          </a:p>
          <a:p>
            <a:pPr marL="514350" indent="-514350" algn="l">
              <a:buAutoNum type="arabicPeriod"/>
            </a:pPr>
            <a:r>
              <a:rPr lang="de-DE" sz="3000" b="1" dirty="0" smtClean="0">
                <a:latin typeface="Arial" panose="020B0604020202020204" pitchFamily="34" charset="0"/>
                <a:cs typeface="Arial" panose="020B0604020202020204" pitchFamily="34" charset="0"/>
              </a:rPr>
              <a:t>Der Elefant lebt …</a:t>
            </a:r>
            <a:r>
              <a:rPr lang="de-DE" sz="3000" b="1" dirty="0">
                <a:latin typeface="Arial" panose="020B0604020202020204" pitchFamily="34" charset="0"/>
                <a:cs typeface="Arial" panose="020B0604020202020204" pitchFamily="34" charset="0"/>
              </a:rPr>
              <a:t>		</a:t>
            </a:r>
            <a:r>
              <a:rPr lang="de-DE" sz="3000" b="1" dirty="0" smtClean="0">
                <a:latin typeface="Arial" panose="020B0604020202020204" pitchFamily="34" charset="0"/>
                <a:cs typeface="Arial" panose="020B0604020202020204" pitchFamily="34" charset="0"/>
              </a:rPr>
              <a:t>       a.  </a:t>
            </a:r>
            <a:r>
              <a:rPr lang="de-DE" sz="3000" b="1" dirty="0">
                <a:latin typeface="Arial" panose="020B0604020202020204" pitchFamily="34" charset="0"/>
                <a:cs typeface="Arial" panose="020B0604020202020204" pitchFamily="34" charset="0"/>
              </a:rPr>
              <a:t>d</a:t>
            </a:r>
            <a:r>
              <a:rPr lang="de-DE" sz="3000" b="1" dirty="0" smtClean="0">
                <a:latin typeface="Arial" panose="020B0604020202020204" pitchFamily="34" charset="0"/>
                <a:cs typeface="Arial" panose="020B0604020202020204" pitchFamily="34" charset="0"/>
              </a:rPr>
              <a:t>icke Beine, große Ohren</a:t>
            </a:r>
            <a:r>
              <a:rPr lang="de-DE" sz="3000" b="1" dirty="0">
                <a:latin typeface="Arial" panose="020B0604020202020204" pitchFamily="34" charset="0"/>
                <a:cs typeface="Arial" panose="020B0604020202020204" pitchFamily="34" charset="0"/>
              </a:rPr>
              <a:t>	</a:t>
            </a:r>
            <a:r>
              <a:rPr lang="de-DE" sz="3000" b="1" dirty="0" smtClean="0">
                <a:latin typeface="Arial" panose="020B0604020202020204" pitchFamily="34" charset="0"/>
                <a:cs typeface="Arial" panose="020B0604020202020204" pitchFamily="34" charset="0"/>
              </a:rPr>
              <a:t>                                                        und </a:t>
            </a:r>
            <a:r>
              <a:rPr lang="de-DE" sz="3000" b="1" dirty="0">
                <a:latin typeface="Arial" panose="020B0604020202020204" pitchFamily="34" charset="0"/>
                <a:cs typeface="Arial" panose="020B0604020202020204" pitchFamily="34" charset="0"/>
              </a:rPr>
              <a:t>einen langen Rüssel</a:t>
            </a:r>
            <a:r>
              <a:rPr lang="de-DE" sz="3000" b="1" dirty="0" smtClean="0">
                <a:latin typeface="Arial" panose="020B0604020202020204" pitchFamily="34" charset="0"/>
                <a:cs typeface="Arial" panose="020B0604020202020204" pitchFamily="34" charset="0"/>
              </a:rPr>
              <a:t>.</a:t>
            </a:r>
          </a:p>
          <a:p>
            <a:pPr marL="514350" indent="-514350" algn="l">
              <a:buAutoNum type="arabicPeriod"/>
            </a:pPr>
            <a:r>
              <a:rPr lang="de-DE" sz="3000" b="1" dirty="0" smtClean="0">
                <a:latin typeface="Arial" panose="020B0604020202020204" pitchFamily="34" charset="0"/>
                <a:cs typeface="Arial" panose="020B0604020202020204" pitchFamily="34" charset="0"/>
              </a:rPr>
              <a:t>Er </a:t>
            </a:r>
            <a:r>
              <a:rPr lang="de-DE" sz="3000" b="1" dirty="0">
                <a:latin typeface="Arial" panose="020B0604020202020204" pitchFamily="34" charset="0"/>
                <a:cs typeface="Arial" panose="020B0604020202020204" pitchFamily="34" charset="0"/>
              </a:rPr>
              <a:t>ist sehr …    </a:t>
            </a:r>
            <a:r>
              <a:rPr lang="de-DE" sz="3000" b="1" dirty="0" smtClean="0">
                <a:latin typeface="Arial" panose="020B0604020202020204" pitchFamily="34" charset="0"/>
                <a:cs typeface="Arial" panose="020B0604020202020204" pitchFamily="34" charset="0"/>
              </a:rPr>
              <a:t>                             b</a:t>
            </a:r>
            <a:r>
              <a:rPr lang="de-DE" sz="3000" b="1" dirty="0">
                <a:latin typeface="Arial" panose="020B0604020202020204" pitchFamily="34" charset="0"/>
                <a:cs typeface="Arial" panose="020B0604020202020204" pitchFamily="34" charset="0"/>
              </a:rPr>
              <a:t>. den Menschen. </a:t>
            </a:r>
            <a:endParaRPr lang="de-DE" sz="3000" b="1" dirty="0" smtClean="0">
              <a:latin typeface="Arial" panose="020B0604020202020204" pitchFamily="34" charset="0"/>
              <a:cs typeface="Arial" panose="020B0604020202020204" pitchFamily="34" charset="0"/>
            </a:endParaRPr>
          </a:p>
          <a:p>
            <a:pPr marL="514350" indent="-514350" algn="l">
              <a:buAutoNum type="arabicPeriod"/>
            </a:pPr>
            <a:r>
              <a:rPr lang="de-DE" sz="3000" b="1" dirty="0" smtClean="0">
                <a:latin typeface="Arial" panose="020B0604020202020204" pitchFamily="34" charset="0"/>
                <a:cs typeface="Arial" panose="020B0604020202020204" pitchFamily="34" charset="0"/>
              </a:rPr>
              <a:t>Die Elefanten sind sehr …</a:t>
            </a:r>
            <a:r>
              <a:rPr lang="de-DE" sz="3000" b="1" dirty="0">
                <a:latin typeface="Arial" panose="020B0604020202020204" pitchFamily="34" charset="0"/>
                <a:cs typeface="Arial" panose="020B0604020202020204" pitchFamily="34" charset="0"/>
              </a:rPr>
              <a:t>	</a:t>
            </a:r>
            <a:r>
              <a:rPr lang="de-DE" sz="3000" b="1" dirty="0" smtClean="0">
                <a:latin typeface="Arial" panose="020B0604020202020204" pitchFamily="34" charset="0"/>
                <a:cs typeface="Arial" panose="020B0604020202020204" pitchFamily="34" charset="0"/>
              </a:rPr>
              <a:t>        c. turnen und tanzen</a:t>
            </a:r>
            <a:r>
              <a:rPr lang="de-DE" sz="3000" b="1" dirty="0">
                <a:latin typeface="Arial" panose="020B0604020202020204" pitchFamily="34" charset="0"/>
                <a:cs typeface="Arial" panose="020B0604020202020204" pitchFamily="34" charset="0"/>
              </a:rPr>
              <a:t>. </a:t>
            </a:r>
            <a:endParaRPr lang="de-DE" sz="3000" b="1" dirty="0" smtClean="0">
              <a:latin typeface="Arial" panose="020B0604020202020204" pitchFamily="34" charset="0"/>
              <a:cs typeface="Arial" panose="020B0604020202020204" pitchFamily="34" charset="0"/>
            </a:endParaRPr>
          </a:p>
          <a:p>
            <a:pPr marL="514350" indent="-514350" algn="l">
              <a:buAutoNum type="arabicPeriod"/>
            </a:pPr>
            <a:r>
              <a:rPr lang="de-DE" sz="3000" b="1" dirty="0" smtClean="0">
                <a:latin typeface="Arial" panose="020B0604020202020204" pitchFamily="34" charset="0"/>
                <a:cs typeface="Arial" panose="020B0604020202020204" pitchFamily="34" charset="0"/>
              </a:rPr>
              <a:t>Sie helfen</a:t>
            </a:r>
            <a:r>
              <a:rPr lang="de-DE" sz="3000" b="1" dirty="0">
                <a:latin typeface="Arial" panose="020B0604020202020204" pitchFamily="34" charset="0"/>
                <a:cs typeface="Arial" panose="020B0604020202020204" pitchFamily="34" charset="0"/>
              </a:rPr>
              <a:t>	</a:t>
            </a:r>
            <a:r>
              <a:rPr lang="de-DE" sz="3000" b="1" dirty="0" smtClean="0">
                <a:latin typeface="Arial" panose="020B0604020202020204" pitchFamily="34" charset="0"/>
                <a:cs typeface="Arial" panose="020B0604020202020204" pitchFamily="34" charset="0"/>
              </a:rPr>
              <a:t>… bei der Arbeit</a:t>
            </a:r>
            <a:r>
              <a:rPr lang="de-DE" sz="3000" b="1" dirty="0">
                <a:latin typeface="Arial" panose="020B0604020202020204" pitchFamily="34" charset="0"/>
                <a:cs typeface="Arial" panose="020B0604020202020204" pitchFamily="34" charset="0"/>
              </a:rPr>
              <a:t>.	</a:t>
            </a:r>
            <a:r>
              <a:rPr lang="de-DE" sz="3000" b="1" dirty="0" smtClean="0">
                <a:latin typeface="Arial" panose="020B0604020202020204" pitchFamily="34" charset="0"/>
                <a:cs typeface="Arial" panose="020B0604020202020204" pitchFamily="34" charset="0"/>
              </a:rPr>
              <a:t>d. mir sehr </a:t>
            </a:r>
          </a:p>
          <a:p>
            <a:pPr marL="514350" indent="-514350" algn="l">
              <a:buAutoNum type="arabicPeriod"/>
            </a:pPr>
            <a:r>
              <a:rPr lang="de-DE" sz="3000" b="1" dirty="0" smtClean="0">
                <a:latin typeface="Arial" panose="020B0604020202020204" pitchFamily="34" charset="0"/>
                <a:cs typeface="Arial" panose="020B0604020202020204" pitchFamily="34" charset="0"/>
              </a:rPr>
              <a:t>Im Zirkus können die</a:t>
            </a:r>
            <a:r>
              <a:rPr lang="de-DE" sz="3000" b="1" dirty="0">
                <a:latin typeface="Arial" panose="020B0604020202020204" pitchFamily="34" charset="0"/>
                <a:cs typeface="Arial" panose="020B0604020202020204" pitchFamily="34" charset="0"/>
              </a:rPr>
              <a:t>		</a:t>
            </a:r>
            <a:r>
              <a:rPr lang="de-DE" sz="3000" b="1" dirty="0" smtClean="0">
                <a:latin typeface="Arial" panose="020B0604020202020204" pitchFamily="34" charset="0"/>
                <a:cs typeface="Arial" panose="020B0604020202020204" pitchFamily="34" charset="0"/>
              </a:rPr>
              <a:t>         f. tapfer und hilfsbereit. Elefanten</a:t>
            </a:r>
            <a:r>
              <a:rPr lang="de-DE" sz="3000" b="1" dirty="0">
                <a:latin typeface="Arial" panose="020B0604020202020204" pitchFamily="34" charset="0"/>
                <a:cs typeface="Arial" panose="020B0604020202020204" pitchFamily="34" charset="0"/>
              </a:rPr>
              <a:t>	… </a:t>
            </a:r>
            <a:endParaRPr lang="de-DE" sz="3000" b="1" dirty="0" smtClean="0">
              <a:latin typeface="Arial" panose="020B0604020202020204" pitchFamily="34" charset="0"/>
              <a:cs typeface="Arial" panose="020B0604020202020204" pitchFamily="34" charset="0"/>
            </a:endParaRPr>
          </a:p>
          <a:p>
            <a:pPr marL="514350" indent="-514350" algn="l">
              <a:buAutoNum type="arabicPeriod"/>
            </a:pPr>
            <a:r>
              <a:rPr lang="de-DE" sz="3000" b="1" dirty="0" smtClean="0">
                <a:latin typeface="Arial" panose="020B0604020202020204" pitchFamily="34" charset="0"/>
                <a:cs typeface="Arial" panose="020B0604020202020204" pitchFamily="34" charset="0"/>
              </a:rPr>
              <a:t>Die Elefanten gefallen</a:t>
            </a:r>
            <a:r>
              <a:rPr lang="de-DE" sz="3000" b="1" dirty="0">
                <a:latin typeface="Arial" panose="020B0604020202020204" pitchFamily="34" charset="0"/>
                <a:cs typeface="Arial" panose="020B0604020202020204" pitchFamily="34" charset="0"/>
              </a:rPr>
              <a:t>	…	</a:t>
            </a:r>
            <a:r>
              <a:rPr lang="de-DE" sz="3000" b="1" dirty="0" smtClean="0">
                <a:latin typeface="Arial" panose="020B0604020202020204" pitchFamily="34" charset="0"/>
                <a:cs typeface="Arial" panose="020B0604020202020204" pitchFamily="34" charset="0"/>
              </a:rPr>
              <a:t>        g. in Indien oder in Afrika.</a:t>
            </a:r>
          </a:p>
          <a:p>
            <a:pPr marL="514350" indent="-514350" algn="l">
              <a:buAutoNum type="arabicPeriod"/>
            </a:pPr>
            <a:r>
              <a:rPr lang="de-DE" sz="3000" b="1" dirty="0" smtClean="0">
                <a:latin typeface="Arial" panose="020B0604020202020204" pitchFamily="34" charset="0"/>
                <a:cs typeface="Arial" panose="020B0604020202020204" pitchFamily="34" charset="0"/>
              </a:rPr>
              <a:t>Er </a:t>
            </a:r>
            <a:r>
              <a:rPr lang="de-DE" sz="3000" b="1" dirty="0">
                <a:latin typeface="Arial" panose="020B0604020202020204" pitchFamily="34" charset="0"/>
                <a:cs typeface="Arial" panose="020B0604020202020204" pitchFamily="34" charset="0"/>
              </a:rPr>
              <a:t>hat … </a:t>
            </a:r>
            <a:r>
              <a:rPr lang="de-DE" sz="3000" b="1" dirty="0" smtClean="0">
                <a:latin typeface="Arial" panose="020B0604020202020204" pitchFamily="34" charset="0"/>
                <a:cs typeface="Arial" panose="020B0604020202020204" pitchFamily="34" charset="0"/>
              </a:rPr>
              <a:t>                                       </a:t>
            </a:r>
            <a:r>
              <a:rPr lang="de-DE" sz="3000" b="1" dirty="0">
                <a:latin typeface="Arial" panose="020B0604020202020204" pitchFamily="34" charset="0"/>
                <a:cs typeface="Arial" panose="020B0604020202020204" pitchFamily="34" charset="0"/>
              </a:rPr>
              <a:t>h. groß und stark.</a:t>
            </a:r>
            <a:endParaRPr lang="ru-RU" sz="3000" b="1" dirty="0">
              <a:latin typeface="Arial" panose="020B0604020202020204" pitchFamily="34" charset="0"/>
              <a:cs typeface="Arial" panose="020B0604020202020204" pitchFamily="34" charset="0"/>
            </a:endParaRPr>
          </a:p>
        </p:txBody>
      </p:sp>
      <p:sp>
        <p:nvSpPr>
          <p:cNvPr id="6" name="Прямоугольник 5"/>
          <p:cNvSpPr/>
          <p:nvPr/>
        </p:nvSpPr>
        <p:spPr>
          <a:xfrm>
            <a:off x="8543499" y="5595582"/>
            <a:ext cx="1883391" cy="177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339989" y="1596788"/>
            <a:ext cx="791570" cy="709684"/>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500" b="1" dirty="0" smtClean="0">
                <a:solidFill>
                  <a:schemeClr val="tx1"/>
                </a:solidFill>
                <a:latin typeface="Arial" panose="020B0604020202020204" pitchFamily="34" charset="0"/>
                <a:cs typeface="Arial" panose="020B0604020202020204" pitchFamily="34" charset="0"/>
              </a:rPr>
              <a:t>g</a:t>
            </a:r>
            <a:endParaRPr lang="ru-RU" sz="4500" b="1" dirty="0">
              <a:solidFill>
                <a:schemeClr val="tx1"/>
              </a:solidFill>
              <a:latin typeface="Arial" panose="020B0604020202020204" pitchFamily="34" charset="0"/>
              <a:cs typeface="Arial" panose="020B0604020202020204" pitchFamily="34" charset="0"/>
            </a:endParaRPr>
          </a:p>
        </p:txBody>
      </p:sp>
      <p:sp>
        <p:nvSpPr>
          <p:cNvPr id="15" name="Прямоугольник 14"/>
          <p:cNvSpPr/>
          <p:nvPr/>
        </p:nvSpPr>
        <p:spPr>
          <a:xfrm>
            <a:off x="3223147" y="2306472"/>
            <a:ext cx="791570" cy="709684"/>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500" b="1" dirty="0" smtClean="0">
                <a:solidFill>
                  <a:schemeClr val="tx1"/>
                </a:solidFill>
                <a:latin typeface="Arial" panose="020B0604020202020204" pitchFamily="34" charset="0"/>
                <a:cs typeface="Arial" panose="020B0604020202020204" pitchFamily="34" charset="0"/>
              </a:rPr>
              <a:t>h</a:t>
            </a:r>
            <a:endParaRPr lang="ru-RU" sz="4500" b="1" dirty="0">
              <a:solidFill>
                <a:schemeClr val="tx1"/>
              </a:solidFill>
              <a:latin typeface="Arial" panose="020B0604020202020204" pitchFamily="34" charset="0"/>
              <a:cs typeface="Arial" panose="020B0604020202020204" pitchFamily="34" charset="0"/>
            </a:endParaRPr>
          </a:p>
        </p:txBody>
      </p:sp>
      <p:sp>
        <p:nvSpPr>
          <p:cNvPr id="16" name="Прямоугольник 15"/>
          <p:cNvSpPr/>
          <p:nvPr/>
        </p:nvSpPr>
        <p:spPr>
          <a:xfrm>
            <a:off x="5304431" y="2827361"/>
            <a:ext cx="791570" cy="709684"/>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500" b="1" dirty="0" smtClean="0">
                <a:solidFill>
                  <a:schemeClr val="tx1"/>
                </a:solidFill>
                <a:latin typeface="Arial" panose="020B0604020202020204" pitchFamily="34" charset="0"/>
                <a:cs typeface="Arial" panose="020B0604020202020204" pitchFamily="34" charset="0"/>
              </a:rPr>
              <a:t>f</a:t>
            </a:r>
            <a:endParaRPr lang="ru-RU" sz="4500" b="1" dirty="0">
              <a:solidFill>
                <a:schemeClr val="tx1"/>
              </a:solidFill>
              <a:latin typeface="Arial" panose="020B0604020202020204" pitchFamily="34" charset="0"/>
              <a:cs typeface="Arial" panose="020B0604020202020204" pitchFamily="34" charset="0"/>
            </a:endParaRPr>
          </a:p>
        </p:txBody>
      </p:sp>
      <p:sp>
        <p:nvSpPr>
          <p:cNvPr id="17" name="Прямоугольник 16"/>
          <p:cNvSpPr/>
          <p:nvPr/>
        </p:nvSpPr>
        <p:spPr>
          <a:xfrm>
            <a:off x="2622646" y="3671247"/>
            <a:ext cx="791570" cy="575481"/>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500" b="1" dirty="0">
                <a:solidFill>
                  <a:schemeClr val="tx1"/>
                </a:solidFill>
                <a:latin typeface="Arial" panose="020B0604020202020204" pitchFamily="34" charset="0"/>
                <a:cs typeface="Arial" panose="020B0604020202020204" pitchFamily="34" charset="0"/>
              </a:rPr>
              <a:t>b</a:t>
            </a:r>
            <a:endParaRPr lang="ru-RU" sz="4500" b="1" dirty="0">
              <a:solidFill>
                <a:schemeClr val="tx1"/>
              </a:solidFill>
              <a:latin typeface="Arial" panose="020B0604020202020204" pitchFamily="34" charset="0"/>
              <a:cs typeface="Arial" panose="020B0604020202020204" pitchFamily="34" charset="0"/>
            </a:endParaRPr>
          </a:p>
        </p:txBody>
      </p:sp>
      <p:sp>
        <p:nvSpPr>
          <p:cNvPr id="18" name="Прямоугольник 17"/>
          <p:cNvSpPr/>
          <p:nvPr/>
        </p:nvSpPr>
        <p:spPr>
          <a:xfrm>
            <a:off x="2827362" y="4708477"/>
            <a:ext cx="791570" cy="567519"/>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500" b="1" dirty="0" smtClean="0">
                <a:solidFill>
                  <a:schemeClr val="tx1"/>
                </a:solidFill>
                <a:latin typeface="Arial" panose="020B0604020202020204" pitchFamily="34" charset="0"/>
                <a:cs typeface="Arial" panose="020B0604020202020204" pitchFamily="34" charset="0"/>
              </a:rPr>
              <a:t>c</a:t>
            </a:r>
            <a:endParaRPr lang="ru-RU" sz="4500" b="1" dirty="0">
              <a:solidFill>
                <a:schemeClr val="tx1"/>
              </a:solidFill>
              <a:latin typeface="Arial" panose="020B0604020202020204" pitchFamily="34" charset="0"/>
              <a:cs typeface="Arial" panose="020B0604020202020204" pitchFamily="34" charset="0"/>
            </a:endParaRPr>
          </a:p>
        </p:txBody>
      </p:sp>
      <p:sp>
        <p:nvSpPr>
          <p:cNvPr id="19" name="Прямоугольник 18"/>
          <p:cNvSpPr/>
          <p:nvPr/>
        </p:nvSpPr>
        <p:spPr>
          <a:xfrm>
            <a:off x="5024652" y="4921154"/>
            <a:ext cx="791570" cy="709684"/>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500" b="1" dirty="0" smtClean="0">
                <a:solidFill>
                  <a:schemeClr val="tx1"/>
                </a:solidFill>
                <a:latin typeface="Arial" panose="020B0604020202020204" pitchFamily="34" charset="0"/>
                <a:cs typeface="Arial" panose="020B0604020202020204" pitchFamily="34" charset="0"/>
              </a:rPr>
              <a:t>d</a:t>
            </a:r>
            <a:endParaRPr lang="ru-RU" sz="4500" b="1" dirty="0">
              <a:solidFill>
                <a:schemeClr val="tx1"/>
              </a:solidFill>
              <a:latin typeface="Arial" panose="020B0604020202020204" pitchFamily="34" charset="0"/>
              <a:cs typeface="Arial" panose="020B0604020202020204" pitchFamily="34" charset="0"/>
            </a:endParaRPr>
          </a:p>
        </p:txBody>
      </p:sp>
      <p:sp>
        <p:nvSpPr>
          <p:cNvPr id="20" name="Прямоугольник 19"/>
          <p:cNvSpPr/>
          <p:nvPr/>
        </p:nvSpPr>
        <p:spPr>
          <a:xfrm>
            <a:off x="2209802" y="5584207"/>
            <a:ext cx="791570" cy="709684"/>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500" b="1" dirty="0" smtClean="0">
                <a:solidFill>
                  <a:schemeClr val="tx1"/>
                </a:solidFill>
                <a:latin typeface="Arial" panose="020B0604020202020204" pitchFamily="34" charset="0"/>
                <a:cs typeface="Arial" panose="020B0604020202020204" pitchFamily="34" charset="0"/>
              </a:rPr>
              <a:t>a</a:t>
            </a:r>
            <a:endParaRPr lang="ru-RU" sz="45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71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806695"/>
          </a:xfrm>
          <a:solidFill>
            <a:srgbClr val="0070C0"/>
          </a:solidFill>
        </p:spPr>
        <p:txBody>
          <a:bodyPr>
            <a:noAutofit/>
          </a:bodyPr>
          <a:lstStyle/>
          <a:p>
            <a:r>
              <a:rPr lang="en-US" sz="4000" b="1" dirty="0" err="1">
                <a:solidFill>
                  <a:schemeClr val="bg1"/>
                </a:solidFill>
                <a:latin typeface="Arial" panose="020B0604020202020204" pitchFamily="34" charset="0"/>
                <a:cs typeface="Arial" panose="020B0604020202020204" pitchFamily="34" charset="0"/>
              </a:rPr>
              <a:t>Wir</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machen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Übung</a:t>
            </a:r>
            <a:endParaRPr lang="ru-RU" sz="4000" b="1" dirty="0">
              <a:solidFill>
                <a:schemeClr val="bg1"/>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335" y="941696"/>
            <a:ext cx="9867331" cy="5820770"/>
          </a:xfrm>
          <a:prstGeom prst="rect">
            <a:avLst/>
          </a:prstGeom>
        </p:spPr>
      </p:pic>
    </p:spTree>
    <p:extLst>
      <p:ext uri="{BB962C8B-B14F-4D97-AF65-F5344CB8AC3E}">
        <p14:creationId xmlns:p14="http://schemas.microsoft.com/office/powerpoint/2010/main" val="3485638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1"/>
            <a:ext cx="12192000" cy="668740"/>
          </a:xfrm>
          <a:solidFill>
            <a:srgbClr val="0070C0"/>
          </a:solidFill>
        </p:spPr>
        <p:txBody>
          <a:bodyPr>
            <a:noAutofit/>
          </a:bodyPr>
          <a:lstStyle/>
          <a:p>
            <a:pPr algn="ctr"/>
            <a:r>
              <a:rPr lang="en-US" sz="4000" b="1" dirty="0" err="1" smtClean="0">
                <a:solidFill>
                  <a:schemeClr val="bg1"/>
                </a:solidFill>
                <a:latin typeface="Arial" panose="020B0604020202020204" pitchFamily="34" charset="0"/>
                <a:cs typeface="Arial" panose="020B0604020202020204" pitchFamily="34" charset="0"/>
              </a:rPr>
              <a:t>Wir</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machen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Übung</a:t>
            </a:r>
            <a:endParaRPr lang="ru-RU" sz="4000" b="1" dirty="0">
              <a:solidFill>
                <a:schemeClr val="bg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121" y="668741"/>
            <a:ext cx="8993874" cy="6189258"/>
          </a:xfrm>
          <a:prstGeom prst="rect">
            <a:avLst/>
          </a:prstGeom>
        </p:spPr>
      </p:pic>
      <p:sp>
        <p:nvSpPr>
          <p:cNvPr id="11" name="Прямоугольник 10"/>
          <p:cNvSpPr/>
          <p:nvPr/>
        </p:nvSpPr>
        <p:spPr>
          <a:xfrm>
            <a:off x="3330054" y="2033516"/>
            <a:ext cx="1951630" cy="2593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rot="5400000">
            <a:off x="8491751" y="3182772"/>
            <a:ext cx="1047465" cy="2570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895601" y="4601569"/>
            <a:ext cx="1951630" cy="2593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728114" y="2280312"/>
            <a:ext cx="1649104" cy="2445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076967" y="4070444"/>
            <a:ext cx="1542197" cy="2286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619164" y="4342261"/>
            <a:ext cx="1815152" cy="2593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848065" y="4860877"/>
            <a:ext cx="3038902" cy="2593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3236794" y="5120185"/>
            <a:ext cx="2140423" cy="2160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rot="5400000">
            <a:off x="3332898" y="3941927"/>
            <a:ext cx="1047465" cy="2570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259772" y="5603541"/>
            <a:ext cx="2174544" cy="2411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7560860" y="2034652"/>
            <a:ext cx="1326107" cy="2695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6619164" y="5327173"/>
            <a:ext cx="2267803" cy="27636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rot="5400000">
            <a:off x="5359305" y="2547867"/>
            <a:ext cx="1346008" cy="2729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76363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614149"/>
          </a:xfrm>
          <a:solidFill>
            <a:srgbClr val="0070C0"/>
          </a:solidFill>
        </p:spPr>
        <p:txBody>
          <a:bodyPr>
            <a:noAutofit/>
          </a:bodyPr>
          <a:lstStyle/>
          <a:p>
            <a:r>
              <a:rPr lang="en-US" sz="4000" b="1" dirty="0" err="1">
                <a:solidFill>
                  <a:schemeClr val="bg1"/>
                </a:solidFill>
                <a:latin typeface="Arial" panose="020B0604020202020204" pitchFamily="34" charset="0"/>
                <a:cs typeface="Arial" panose="020B0604020202020204" pitchFamily="34" charset="0"/>
              </a:rPr>
              <a:t>Wir</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machen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Übung</a:t>
            </a:r>
            <a:endParaRPr lang="ru-RU" sz="4000" b="1" dirty="0">
              <a:solidFill>
                <a:schemeClr val="bg1"/>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4" y="750626"/>
            <a:ext cx="11614244" cy="5925119"/>
          </a:xfrm>
          <a:prstGeom prst="rect">
            <a:avLst/>
          </a:prstGeom>
        </p:spPr>
      </p:pic>
      <p:sp>
        <p:nvSpPr>
          <p:cNvPr id="5" name="Овал 4"/>
          <p:cNvSpPr/>
          <p:nvPr/>
        </p:nvSpPr>
        <p:spPr>
          <a:xfrm>
            <a:off x="818866" y="1965278"/>
            <a:ext cx="750628" cy="4230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4001068" y="3915203"/>
            <a:ext cx="750628" cy="4230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2313295" y="3911222"/>
            <a:ext cx="750628" cy="4230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89297" y="3911222"/>
            <a:ext cx="750628" cy="42308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912126" y="5979993"/>
            <a:ext cx="750628" cy="42308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3109415" y="5927678"/>
            <a:ext cx="750628" cy="5322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5345373" y="5923128"/>
            <a:ext cx="796120" cy="5368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7795146" y="6036860"/>
            <a:ext cx="789296" cy="44582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10199426" y="6036859"/>
            <a:ext cx="878005" cy="4458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8877864" y="1978928"/>
            <a:ext cx="750628" cy="4230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10263114" y="1997125"/>
            <a:ext cx="750628" cy="4230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9480640" y="3911222"/>
            <a:ext cx="750628" cy="42308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7592702" y="4021541"/>
            <a:ext cx="750628" cy="4230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5766179" y="3911222"/>
            <a:ext cx="750628" cy="4230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2309883" y="1965278"/>
            <a:ext cx="750628" cy="42308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3860043" y="2013046"/>
            <a:ext cx="750628" cy="4230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5554639" y="1997125"/>
            <a:ext cx="750628" cy="4230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7117300" y="1988025"/>
            <a:ext cx="750628" cy="42308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6894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arn(inVertical)">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arn(inVertical)">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barn(inVertical)">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arn(inVertical)">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barn(inVertical)">
                                      <p:cBhvr>
                                        <p:cTn id="9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614149"/>
          </a:xfrm>
          <a:solidFill>
            <a:srgbClr val="0070C0"/>
          </a:solidFill>
        </p:spPr>
        <p:txBody>
          <a:bodyPr>
            <a:noAutofit/>
          </a:bodyPr>
          <a:lstStyle/>
          <a:p>
            <a:r>
              <a:rPr lang="en-US" sz="4000" b="1" dirty="0" smtClean="0">
                <a:solidFill>
                  <a:schemeClr val="bg1"/>
                </a:solidFill>
                <a:latin typeface="Arial" panose="020B0604020202020204" pitchFamily="34" charset="0"/>
                <a:cs typeface="Arial" panose="020B0604020202020204" pitchFamily="34" charset="0"/>
              </a:rPr>
              <a:t>Was </a:t>
            </a:r>
            <a:r>
              <a:rPr lang="en-US" sz="4000" b="1" dirty="0" err="1" smtClean="0">
                <a:solidFill>
                  <a:schemeClr val="bg1"/>
                </a:solidFill>
                <a:latin typeface="Arial" panose="020B0604020202020204" pitchFamily="34" charset="0"/>
                <a:cs typeface="Arial" panose="020B0604020202020204" pitchFamily="34" charset="0"/>
              </a:rPr>
              <a:t>mögen</a:t>
            </a:r>
            <a:r>
              <a:rPr lang="en-US" sz="4000" b="1" dirty="0" smtClean="0">
                <a:solidFill>
                  <a:schemeClr val="bg1"/>
                </a:solidFill>
                <a:latin typeface="Arial" panose="020B0604020202020204" pitchFamily="34" charset="0"/>
                <a:cs typeface="Arial" panose="020B0604020202020204" pitchFamily="34" charset="0"/>
              </a:rPr>
              <a:t> die </a:t>
            </a:r>
            <a:r>
              <a:rPr lang="en-US" sz="4000" b="1" dirty="0" err="1" smtClean="0">
                <a:solidFill>
                  <a:schemeClr val="bg1"/>
                </a:solidFill>
                <a:latin typeface="Arial" panose="020B0604020202020204" pitchFamily="34" charset="0"/>
                <a:cs typeface="Arial" panose="020B0604020202020204" pitchFamily="34" charset="0"/>
              </a:rPr>
              <a:t>Tiere</a:t>
            </a:r>
            <a:r>
              <a:rPr lang="en-US" sz="4000" b="1" dirty="0" smtClean="0">
                <a:solidFill>
                  <a:schemeClr val="bg1"/>
                </a:solidFill>
                <a:latin typeface="Arial" panose="020B0604020202020204" pitchFamily="34" charset="0"/>
                <a:cs typeface="Arial" panose="020B0604020202020204" pitchFamily="34" charset="0"/>
              </a:rPr>
              <a:t>?</a:t>
            </a:r>
            <a:endParaRPr lang="ru-RU" sz="4000" b="1" dirty="0">
              <a:solidFill>
                <a:schemeClr val="bg1"/>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62" y="877224"/>
            <a:ext cx="2089244" cy="2138932"/>
          </a:xfrm>
          <a:prstGeom prst="rect">
            <a:avLst/>
          </a:prstGeom>
        </p:spPr>
      </p:pic>
      <p:sp>
        <p:nvSpPr>
          <p:cNvPr id="5" name="TextBox 4"/>
          <p:cNvSpPr txBox="1"/>
          <p:nvPr/>
        </p:nvSpPr>
        <p:spPr>
          <a:xfrm>
            <a:off x="2033517" y="1064526"/>
            <a:ext cx="6182435"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Der Pinguin mag den Fisch.</a:t>
            </a:r>
            <a:endParaRPr lang="ru-RU" sz="3500" b="1"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069" y="1834554"/>
            <a:ext cx="2271940" cy="2624497"/>
          </a:xfrm>
          <a:prstGeom prst="rect">
            <a:avLst/>
          </a:prstGeom>
        </p:spPr>
      </p:pic>
      <p:sp>
        <p:nvSpPr>
          <p:cNvPr id="7" name="TextBox 6"/>
          <p:cNvSpPr txBox="1"/>
          <p:nvPr/>
        </p:nvSpPr>
        <p:spPr>
          <a:xfrm>
            <a:off x="3332116" y="2642814"/>
            <a:ext cx="6234752"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Die Giraffe mag die Blätter.</a:t>
            </a:r>
            <a:endParaRPr lang="ru-RU" sz="3500" b="1" dirty="0">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214" y="4459051"/>
            <a:ext cx="2237166" cy="2029889"/>
          </a:xfrm>
          <a:prstGeom prst="rect">
            <a:avLst/>
          </a:prstGeom>
        </p:spPr>
      </p:pic>
      <p:sp>
        <p:nvSpPr>
          <p:cNvPr id="9" name="TextBox 8"/>
          <p:cNvSpPr txBox="1"/>
          <p:nvPr/>
        </p:nvSpPr>
        <p:spPr>
          <a:xfrm>
            <a:off x="2088107" y="4688207"/>
            <a:ext cx="6127845"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Der Löwe mag das Fleisch.</a:t>
            </a:r>
            <a:endParaRPr lang="ru-RU" sz="3500" b="1" dirty="0">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729" y="804493"/>
            <a:ext cx="2797222" cy="1962717"/>
          </a:xfrm>
          <a:prstGeom prst="rect">
            <a:avLst/>
          </a:prstGeom>
        </p:spPr>
      </p:pic>
      <p:sp>
        <p:nvSpPr>
          <p:cNvPr id="11" name="TextBox 10"/>
          <p:cNvSpPr txBox="1"/>
          <p:nvPr/>
        </p:nvSpPr>
        <p:spPr>
          <a:xfrm>
            <a:off x="4026309" y="1746884"/>
            <a:ext cx="5763686"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Das Schaf mag das Gras.</a:t>
            </a:r>
            <a:endParaRPr lang="ru-RU" sz="3500" b="1" dirty="0">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5242" y="2819042"/>
            <a:ext cx="1533098" cy="2140199"/>
          </a:xfrm>
          <a:prstGeom prst="rect">
            <a:avLst/>
          </a:prstGeom>
        </p:spPr>
      </p:pic>
      <p:sp>
        <p:nvSpPr>
          <p:cNvPr id="13" name="TextBox 12"/>
          <p:cNvSpPr txBox="1"/>
          <p:nvPr/>
        </p:nvSpPr>
        <p:spPr>
          <a:xfrm>
            <a:off x="4026309" y="3667576"/>
            <a:ext cx="4904082"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Der Igel mag die Pilze.</a:t>
            </a:r>
            <a:endParaRPr lang="ru-RU" sz="3500" b="1" dirty="0">
              <a:latin typeface="Arial" panose="020B0604020202020204" pitchFamily="34" charset="0"/>
              <a:cs typeface="Arial" panose="020B0604020202020204" pitchFamily="34" charset="0"/>
            </a:endParaRPr>
          </a:p>
        </p:txBody>
      </p:sp>
      <p:pic>
        <p:nvPicPr>
          <p:cNvPr id="14" name="Рисунок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8815" y="4975701"/>
            <a:ext cx="2151199" cy="1882299"/>
          </a:xfrm>
          <a:prstGeom prst="rect">
            <a:avLst/>
          </a:prstGeom>
        </p:spPr>
      </p:pic>
      <p:sp>
        <p:nvSpPr>
          <p:cNvPr id="15" name="TextBox 14"/>
          <p:cNvSpPr txBox="1"/>
          <p:nvPr/>
        </p:nvSpPr>
        <p:spPr>
          <a:xfrm>
            <a:off x="4572000" y="5618832"/>
            <a:ext cx="5316815"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Die Eule mag die Maus.</a:t>
            </a:r>
            <a:endParaRPr lang="ru-RU" sz="3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5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1"/>
            <a:ext cx="12192000" cy="955342"/>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Selbständige Arbeit</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486229" y="1173707"/>
            <a:ext cx="11219543" cy="5241835"/>
          </a:xfrm>
          <a:ln w="28575"/>
        </p:spPr>
        <p:style>
          <a:lnRef idx="2">
            <a:schemeClr val="accent3"/>
          </a:lnRef>
          <a:fillRef idx="1">
            <a:schemeClr val="lt1"/>
          </a:fillRef>
          <a:effectRef idx="0">
            <a:schemeClr val="accent3"/>
          </a:effectRef>
          <a:fontRef idx="minor">
            <a:schemeClr val="dk1"/>
          </a:fontRef>
        </p:style>
        <p:txBody>
          <a:bodyPr>
            <a:normAutofit/>
          </a:bodyPr>
          <a:lstStyle/>
          <a:p>
            <a:pPr algn="l"/>
            <a:r>
              <a:rPr lang="de-DE" sz="4000" b="1" i="1" dirty="0" smtClean="0">
                <a:solidFill>
                  <a:srgbClr val="7030A0"/>
                </a:solidFill>
                <a:latin typeface="Arial" panose="020B0604020202020204" pitchFamily="34" charset="0"/>
                <a:cs typeface="Arial" panose="020B0604020202020204" pitchFamily="34" charset="0"/>
              </a:rPr>
              <a:t>   Übung </a:t>
            </a:r>
            <a:r>
              <a:rPr lang="ru-RU" sz="4000" b="1" i="1" dirty="0" smtClean="0">
                <a:solidFill>
                  <a:srgbClr val="7030A0"/>
                </a:solidFill>
                <a:latin typeface="Arial" panose="020B0604020202020204" pitchFamily="34" charset="0"/>
                <a:cs typeface="Arial" panose="020B0604020202020204" pitchFamily="34" charset="0"/>
              </a:rPr>
              <a:t>1</a:t>
            </a:r>
            <a:r>
              <a:rPr lang="de-DE" sz="4000" b="1" i="1" dirty="0" smtClean="0">
                <a:solidFill>
                  <a:srgbClr val="7030A0"/>
                </a:solidFill>
                <a:latin typeface="Arial" panose="020B0604020202020204" pitchFamily="34" charset="0"/>
                <a:cs typeface="Arial" panose="020B0604020202020204" pitchFamily="34" charset="0"/>
              </a:rPr>
              <a:t> Seite </a:t>
            </a:r>
            <a:r>
              <a:rPr lang="ru-RU" sz="4000" b="1" i="1" dirty="0" smtClean="0">
                <a:solidFill>
                  <a:srgbClr val="7030A0"/>
                </a:solidFill>
                <a:latin typeface="Arial" panose="020B0604020202020204" pitchFamily="34" charset="0"/>
                <a:cs typeface="Arial" panose="020B0604020202020204" pitchFamily="34" charset="0"/>
              </a:rPr>
              <a:t>1</a:t>
            </a:r>
            <a:r>
              <a:rPr lang="de-DE" sz="4000" b="1" i="1" dirty="0" smtClean="0">
                <a:solidFill>
                  <a:srgbClr val="7030A0"/>
                </a:solidFill>
                <a:latin typeface="Arial" panose="020B0604020202020204" pitchFamily="34" charset="0"/>
                <a:cs typeface="Arial" panose="020B0604020202020204" pitchFamily="34" charset="0"/>
              </a:rPr>
              <a:t>30 </a:t>
            </a:r>
          </a:p>
          <a:p>
            <a:pPr algn="l"/>
            <a:r>
              <a:rPr lang="de-DE" sz="4000" b="1" i="1" dirty="0">
                <a:solidFill>
                  <a:srgbClr val="7030A0"/>
                </a:solidFill>
                <a:latin typeface="Arial" panose="020B0604020202020204" pitchFamily="34" charset="0"/>
                <a:cs typeface="Arial" panose="020B0604020202020204" pitchFamily="34" charset="0"/>
              </a:rPr>
              <a:t> </a:t>
            </a:r>
            <a:r>
              <a:rPr lang="de-DE" sz="4000" b="1" i="1" dirty="0" smtClean="0">
                <a:solidFill>
                  <a:srgbClr val="7030A0"/>
                </a:solidFill>
                <a:latin typeface="Arial" panose="020B0604020202020204" pitchFamily="34" charset="0"/>
                <a:cs typeface="Arial" panose="020B0604020202020204" pitchFamily="34" charset="0"/>
              </a:rPr>
              <a:t> Beantworten Sie die Fragen! </a:t>
            </a:r>
          </a:p>
          <a:p>
            <a:pPr algn="l"/>
            <a:r>
              <a:rPr lang="de-DE" sz="4000" b="1" i="1" dirty="0">
                <a:solidFill>
                  <a:srgbClr val="7030A0"/>
                </a:solidFill>
                <a:latin typeface="Arial" panose="020B0604020202020204" pitchFamily="34" charset="0"/>
                <a:cs typeface="Arial" panose="020B0604020202020204" pitchFamily="34" charset="0"/>
              </a:rPr>
              <a:t> </a:t>
            </a:r>
            <a:r>
              <a:rPr lang="de-DE" sz="4000" b="1" i="1" dirty="0" smtClean="0">
                <a:solidFill>
                  <a:srgbClr val="7030A0"/>
                </a:solidFill>
                <a:latin typeface="Arial" panose="020B0604020202020204" pitchFamily="34" charset="0"/>
                <a:cs typeface="Arial" panose="020B0604020202020204" pitchFamily="34" charset="0"/>
              </a:rPr>
              <a:t> Übung 2 Seite 130</a:t>
            </a:r>
          </a:p>
          <a:p>
            <a:pPr algn="l"/>
            <a:r>
              <a:rPr lang="de-DE" sz="4000" b="1" i="1" dirty="0">
                <a:solidFill>
                  <a:srgbClr val="7030A0"/>
                </a:solidFill>
                <a:latin typeface="Arial" panose="020B0604020202020204" pitchFamily="34" charset="0"/>
                <a:cs typeface="Arial" panose="020B0604020202020204" pitchFamily="34" charset="0"/>
              </a:rPr>
              <a:t> </a:t>
            </a:r>
            <a:r>
              <a:rPr lang="de-DE" sz="4000" b="1" i="1" dirty="0" smtClean="0">
                <a:solidFill>
                  <a:srgbClr val="7030A0"/>
                </a:solidFill>
                <a:latin typeface="Arial" panose="020B0604020202020204" pitchFamily="34" charset="0"/>
                <a:cs typeface="Arial" panose="020B0604020202020204" pitchFamily="34" charset="0"/>
              </a:rPr>
              <a:t> Füllen Sie die Lücken aus!</a:t>
            </a:r>
            <a:endParaRPr lang="de-DE" sz="4000" b="1" dirty="0" smtClean="0">
              <a:solidFill>
                <a:srgbClr val="7030A0"/>
              </a:solidFill>
              <a:latin typeface="Arial" panose="020B0604020202020204" pitchFamily="34" charset="0"/>
              <a:cs typeface="Arial" panose="020B0604020202020204" pitchFamily="34" charset="0"/>
            </a:endParaRPr>
          </a:p>
          <a:p>
            <a:pPr algn="l"/>
            <a:endParaRPr lang="de-DE" sz="4000" dirty="0" smtClean="0">
              <a:solidFill>
                <a:srgbClr val="7030A0"/>
              </a:solidFill>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663" y="3302759"/>
            <a:ext cx="5568287" cy="3112784"/>
          </a:xfrm>
          <a:prstGeom prst="rect">
            <a:avLst/>
          </a:prstGeom>
        </p:spPr>
      </p:pic>
    </p:spTree>
    <p:extLst>
      <p:ext uri="{BB962C8B-B14F-4D97-AF65-F5344CB8AC3E}">
        <p14:creationId xmlns:p14="http://schemas.microsoft.com/office/powerpoint/2010/main" val="288625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0" y="0"/>
            <a:ext cx="12192000" cy="927652"/>
          </a:xfrm>
          <a:solidFill>
            <a:srgbClr val="0070C0"/>
          </a:solidFill>
        </p:spPr>
        <p:txBody>
          <a:bodyPr>
            <a:noAutofit/>
          </a:bodyPr>
          <a:lstStyle/>
          <a:p>
            <a:r>
              <a:rPr lang="de-DE" sz="4500" b="1" dirty="0" smtClean="0">
                <a:solidFill>
                  <a:schemeClr val="bg1"/>
                </a:solidFill>
                <a:latin typeface="Arial" panose="020B0604020202020204" pitchFamily="34" charset="0"/>
                <a:cs typeface="Arial" panose="020B0604020202020204" pitchFamily="34" charset="0"/>
              </a:rPr>
              <a:t>Ende der Stunde</a:t>
            </a:r>
            <a:endParaRPr lang="ru-RU" sz="4500" b="1" dirty="0">
              <a:solidFill>
                <a:schemeClr val="bg1"/>
              </a:solidFill>
              <a:latin typeface="Arial" panose="020B0604020202020204" pitchFamily="34" charset="0"/>
              <a:cs typeface="Arial" panose="020B0604020202020204" pitchFamily="34" charset="0"/>
            </a:endParaRPr>
          </a:p>
        </p:txBody>
      </p:sp>
      <p:sp>
        <p:nvSpPr>
          <p:cNvPr id="7" name="Подзаголовок 6"/>
          <p:cNvSpPr>
            <a:spLocks noGrp="1"/>
          </p:cNvSpPr>
          <p:nvPr>
            <p:ph type="subTitle" idx="1"/>
          </p:nvPr>
        </p:nvSpPr>
        <p:spPr>
          <a:xfrm>
            <a:off x="501445" y="1219200"/>
            <a:ext cx="11120284" cy="5399964"/>
          </a:xfrm>
          <a:ln w="38100">
            <a:solidFill>
              <a:srgbClr val="0070C0"/>
            </a:solidFill>
          </a:ln>
        </p:spPr>
        <p:txBody>
          <a:bodyPr>
            <a:normAutofit/>
          </a:bodyPr>
          <a:lstStyle/>
          <a:p>
            <a:r>
              <a:rPr lang="de-DE" sz="5400" b="1" dirty="0" smtClean="0">
                <a:solidFill>
                  <a:srgbClr val="C00000"/>
                </a:solidFill>
                <a:latin typeface="Arial" panose="020B0604020202020204" pitchFamily="34" charset="0"/>
                <a:cs typeface="Arial" panose="020B0604020202020204" pitchFamily="34" charset="0"/>
              </a:rPr>
              <a:t>Unsere Stunde ist zu Ende</a:t>
            </a:r>
          </a:p>
          <a:p>
            <a:r>
              <a:rPr lang="de-DE" sz="5400" b="1" dirty="0" smtClean="0">
                <a:solidFill>
                  <a:srgbClr val="C00000"/>
                </a:solidFill>
                <a:latin typeface="Arial" panose="020B0604020202020204" pitchFamily="34" charset="0"/>
                <a:cs typeface="Arial" panose="020B0604020202020204" pitchFamily="34" charset="0"/>
              </a:rPr>
              <a:t>Danke für Aufmerksamkeit!</a:t>
            </a:r>
          </a:p>
          <a:p>
            <a:r>
              <a:rPr lang="de-DE" sz="5400" b="1" dirty="0" smtClean="0">
                <a:solidFill>
                  <a:srgbClr val="C00000"/>
                </a:solidFill>
                <a:latin typeface="Arial" panose="020B0604020202020204" pitchFamily="34" charset="0"/>
                <a:cs typeface="Arial" panose="020B0604020202020204" pitchFamily="34" charset="0"/>
              </a:rPr>
              <a:t>Auf Wiedersehen!</a:t>
            </a:r>
            <a:endParaRPr lang="ru-RU" sz="5400" b="1" dirty="0">
              <a:solidFill>
                <a:srgbClr val="C0000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449" y="4039738"/>
            <a:ext cx="5336275" cy="2374710"/>
          </a:xfrm>
          <a:prstGeom prst="rect">
            <a:avLst/>
          </a:prstGeom>
          <a:ln>
            <a:solidFill>
              <a:schemeClr val="accent1"/>
            </a:solidFill>
          </a:ln>
        </p:spPr>
      </p:pic>
    </p:spTree>
    <p:extLst>
      <p:ext uri="{BB962C8B-B14F-4D97-AF65-F5344CB8AC3E}">
        <p14:creationId xmlns:p14="http://schemas.microsoft.com/office/powerpoint/2010/main" val="3283240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
            <a:ext cx="12191999" cy="943430"/>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PLAN DER STUNDE:</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1146629"/>
            <a:ext cx="11530013" cy="5239883"/>
          </a:xfrm>
          <a:ln w="28575"/>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dirty="0" smtClean="0">
              <a:solidFill>
                <a:srgbClr val="7030A0"/>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 Kontrolle der selbständige Arbeit</a:t>
            </a:r>
          </a:p>
          <a:p>
            <a:pPr marL="34290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 Wir wiederholen Tiernamen</a:t>
            </a:r>
          </a:p>
          <a:p>
            <a:pPr marL="342900" indent="-342900" algn="l">
              <a:buFont typeface="Wingdings" panose="05000000000000000000" pitchFamily="2" charset="2"/>
              <a:buChar char="v"/>
            </a:pPr>
            <a:r>
              <a:rPr lang="de-DE" sz="4500" b="1" dirty="0">
                <a:solidFill>
                  <a:schemeClr val="tx1"/>
                </a:solidFill>
                <a:latin typeface="Arial" panose="020B0604020202020204" pitchFamily="34" charset="0"/>
                <a:cs typeface="Arial" panose="020B0604020202020204" pitchFamily="34" charset="0"/>
              </a:rPr>
              <a:t> </a:t>
            </a:r>
            <a:r>
              <a:rPr lang="de-DE" sz="4500" b="1" dirty="0" smtClean="0">
                <a:solidFill>
                  <a:schemeClr val="tx1"/>
                </a:solidFill>
                <a:latin typeface="Arial" panose="020B0604020202020204" pitchFamily="34" charset="0"/>
                <a:cs typeface="Arial" panose="020B0604020202020204" pitchFamily="34" charset="0"/>
              </a:rPr>
              <a:t> Wir </a:t>
            </a:r>
            <a:r>
              <a:rPr lang="de-DE" sz="4500" b="1" dirty="0">
                <a:solidFill>
                  <a:schemeClr val="tx1"/>
                </a:solidFill>
                <a:latin typeface="Arial" panose="020B0604020202020204" pitchFamily="34" charset="0"/>
                <a:cs typeface="Arial" panose="020B0604020202020204" pitchFamily="34" charset="0"/>
              </a:rPr>
              <a:t>lesen den </a:t>
            </a:r>
            <a:r>
              <a:rPr lang="de-DE" sz="4500" b="1" dirty="0" smtClean="0">
                <a:solidFill>
                  <a:schemeClr val="tx1"/>
                </a:solidFill>
                <a:latin typeface="Arial" panose="020B0604020202020204" pitchFamily="34" charset="0"/>
                <a:cs typeface="Arial" panose="020B0604020202020204" pitchFamily="34" charset="0"/>
              </a:rPr>
              <a:t>Text</a:t>
            </a:r>
          </a:p>
          <a:p>
            <a:pPr marL="342900" lvl="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 Wir </a:t>
            </a:r>
            <a:r>
              <a:rPr lang="de-DE" sz="4500" b="1" dirty="0">
                <a:solidFill>
                  <a:schemeClr val="tx1"/>
                </a:solidFill>
                <a:latin typeface="Arial" panose="020B0604020202020204" pitchFamily="34" charset="0"/>
                <a:cs typeface="Arial" panose="020B0604020202020204" pitchFamily="34" charset="0"/>
              </a:rPr>
              <a:t>machen Übungen</a:t>
            </a:r>
          </a:p>
          <a:p>
            <a:pPr marL="34290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 Aufgabe für selbstständige Arbeit</a:t>
            </a:r>
            <a:endParaRPr lang="ru-RU" sz="45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331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808383"/>
          </a:xfrm>
          <a:solidFill>
            <a:srgbClr val="0070C0"/>
          </a:solidFill>
        </p:spPr>
        <p:txBody>
          <a:bodyPr>
            <a:normAutofit/>
          </a:bodyPr>
          <a:lstStyle/>
          <a:p>
            <a:r>
              <a:rPr lang="de-DE" sz="4800" b="1" dirty="0">
                <a:solidFill>
                  <a:schemeClr val="bg1"/>
                </a:solidFill>
                <a:latin typeface="Arial" panose="020B0604020202020204" pitchFamily="34" charset="0"/>
                <a:cs typeface="Arial" panose="020B0604020202020204" pitchFamily="34" charset="0"/>
              </a:rPr>
              <a:t>Kontrolle der selbständige Arbeit</a:t>
            </a:r>
            <a:endParaRPr lang="ru-RU" sz="4500"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373037" y="808383"/>
            <a:ext cx="8648133" cy="5170646"/>
          </a:xfrm>
          <a:prstGeom prst="rect">
            <a:avLst/>
          </a:prstGeom>
        </p:spPr>
        <p:txBody>
          <a:bodyPr wrap="square">
            <a:spAutoFit/>
          </a:bodyPr>
          <a:lstStyle/>
          <a:p>
            <a:r>
              <a:rPr lang="ru-RU" sz="3000" b="1" dirty="0" err="1">
                <a:latin typeface="Arial" panose="020B0604020202020204" pitchFamily="34" charset="0"/>
                <a:cs typeface="Arial" panose="020B0604020202020204" pitchFamily="34" charset="0"/>
              </a:rPr>
              <a:t>Wo</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lebten</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viele</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Tiere</a:t>
            </a:r>
            <a:r>
              <a:rPr lang="ru-RU" sz="3000" b="1" dirty="0">
                <a:latin typeface="Arial" panose="020B0604020202020204" pitchFamily="34" charset="0"/>
                <a:cs typeface="Arial" panose="020B0604020202020204" pitchFamily="34" charset="0"/>
              </a:rPr>
              <a:t>? </a:t>
            </a:r>
            <a:endParaRPr lang="ru-RU" sz="3000" b="1" dirty="0" smtClean="0">
              <a:latin typeface="Arial" panose="020B0604020202020204" pitchFamily="34" charset="0"/>
              <a:cs typeface="Arial" panose="020B0604020202020204" pitchFamily="34" charset="0"/>
            </a:endParaRPr>
          </a:p>
          <a:p>
            <a:endParaRPr lang="ru-RU" sz="3000" b="1" dirty="0" smtClean="0">
              <a:latin typeface="Arial" panose="020B0604020202020204" pitchFamily="34" charset="0"/>
              <a:cs typeface="Arial" panose="020B0604020202020204" pitchFamily="34" charset="0"/>
            </a:endParaRPr>
          </a:p>
          <a:p>
            <a:r>
              <a:rPr lang="ru-RU" sz="3000" b="1" dirty="0" err="1" smtClean="0">
                <a:latin typeface="Arial" panose="020B0604020202020204" pitchFamily="34" charset="0"/>
                <a:cs typeface="Arial" panose="020B0604020202020204" pitchFamily="34" charset="0"/>
              </a:rPr>
              <a:t>Liebte</a:t>
            </a:r>
            <a:r>
              <a:rPr lang="ru-RU" sz="3000" b="1" dirty="0" smtClean="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der</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Löwe</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die</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anderen</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Tiere</a:t>
            </a:r>
            <a:r>
              <a:rPr lang="ru-RU" sz="3000" b="1" dirty="0" smtClean="0">
                <a:latin typeface="Arial" panose="020B0604020202020204" pitchFamily="34" charset="0"/>
                <a:cs typeface="Arial" panose="020B0604020202020204" pitchFamily="34" charset="0"/>
              </a:rPr>
              <a:t>?</a:t>
            </a:r>
          </a:p>
          <a:p>
            <a:r>
              <a:rPr lang="ru-RU" sz="3000" b="1" dirty="0" smtClean="0">
                <a:latin typeface="Arial" panose="020B0604020202020204" pitchFamily="34" charset="0"/>
                <a:cs typeface="Arial" panose="020B0604020202020204" pitchFamily="34" charset="0"/>
              </a:rPr>
              <a:t> </a:t>
            </a:r>
          </a:p>
          <a:p>
            <a:r>
              <a:rPr lang="ru-RU" sz="3000" b="1" dirty="0" err="1" smtClean="0">
                <a:latin typeface="Arial" panose="020B0604020202020204" pitchFamily="34" charset="0"/>
                <a:cs typeface="Arial" panose="020B0604020202020204" pitchFamily="34" charset="0"/>
              </a:rPr>
              <a:t>Wie</a:t>
            </a:r>
            <a:r>
              <a:rPr lang="ru-RU" sz="3000" b="1" dirty="0" smtClean="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war</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der</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Löwe</a:t>
            </a:r>
            <a:r>
              <a:rPr lang="ru-RU" sz="3000" b="1" dirty="0">
                <a:latin typeface="Arial" panose="020B0604020202020204" pitchFamily="34" charset="0"/>
                <a:cs typeface="Arial" panose="020B0604020202020204" pitchFamily="34" charset="0"/>
              </a:rPr>
              <a:t>? </a:t>
            </a:r>
            <a:endParaRPr lang="ru-RU" sz="3000" b="1" dirty="0" smtClean="0">
              <a:latin typeface="Arial" panose="020B0604020202020204" pitchFamily="34" charset="0"/>
              <a:cs typeface="Arial" panose="020B0604020202020204" pitchFamily="34" charset="0"/>
            </a:endParaRPr>
          </a:p>
          <a:p>
            <a:endParaRPr lang="ru-RU" sz="3000" b="1" dirty="0" smtClean="0">
              <a:latin typeface="Arial" panose="020B0604020202020204" pitchFamily="34" charset="0"/>
              <a:cs typeface="Arial" panose="020B0604020202020204" pitchFamily="34" charset="0"/>
            </a:endParaRPr>
          </a:p>
          <a:p>
            <a:r>
              <a:rPr lang="ru-RU" sz="3000" b="1" dirty="0" err="1" smtClean="0">
                <a:latin typeface="Arial" panose="020B0604020202020204" pitchFamily="34" charset="0"/>
                <a:cs typeface="Arial" panose="020B0604020202020204" pitchFamily="34" charset="0"/>
              </a:rPr>
              <a:t>Was</a:t>
            </a:r>
            <a:r>
              <a:rPr lang="ru-RU" sz="3000" b="1" dirty="0" smtClean="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machte</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er</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jeden</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Tag</a:t>
            </a:r>
            <a:r>
              <a:rPr lang="ru-RU" sz="3000" b="1" dirty="0" smtClean="0">
                <a:latin typeface="Arial" panose="020B0604020202020204" pitchFamily="34" charset="0"/>
                <a:cs typeface="Arial" panose="020B0604020202020204" pitchFamily="34" charset="0"/>
              </a:rPr>
              <a:t>?</a:t>
            </a:r>
          </a:p>
          <a:p>
            <a:endParaRPr lang="ru-RU" sz="3000" b="1" dirty="0" smtClean="0">
              <a:latin typeface="Arial" panose="020B0604020202020204" pitchFamily="34" charset="0"/>
              <a:cs typeface="Arial" panose="020B0604020202020204" pitchFamily="34" charset="0"/>
            </a:endParaRPr>
          </a:p>
          <a:p>
            <a:r>
              <a:rPr lang="ru-RU" sz="3000" b="1" dirty="0" err="1" smtClean="0">
                <a:latin typeface="Arial" panose="020B0604020202020204" pitchFamily="34" charset="0"/>
                <a:cs typeface="Arial" panose="020B0604020202020204" pitchFamily="34" charset="0"/>
              </a:rPr>
              <a:t>Wie</a:t>
            </a:r>
            <a:r>
              <a:rPr lang="ru-RU" sz="3000" b="1" dirty="0" smtClean="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war</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der</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Hase</a:t>
            </a:r>
            <a:r>
              <a:rPr lang="ru-RU" sz="3000" b="1" dirty="0">
                <a:latin typeface="Arial" panose="020B0604020202020204" pitchFamily="34" charset="0"/>
                <a:cs typeface="Arial" panose="020B0604020202020204" pitchFamily="34" charset="0"/>
              </a:rPr>
              <a:t>? </a:t>
            </a:r>
            <a:endParaRPr lang="ru-RU" sz="3000" b="1" dirty="0" smtClean="0">
              <a:latin typeface="Arial" panose="020B0604020202020204" pitchFamily="34" charset="0"/>
              <a:cs typeface="Arial" panose="020B0604020202020204" pitchFamily="34" charset="0"/>
            </a:endParaRPr>
          </a:p>
          <a:p>
            <a:endParaRPr lang="ru-RU" sz="3000" b="1" dirty="0" smtClean="0">
              <a:latin typeface="Arial" panose="020B0604020202020204" pitchFamily="34" charset="0"/>
              <a:cs typeface="Arial" panose="020B0604020202020204" pitchFamily="34" charset="0"/>
            </a:endParaRPr>
          </a:p>
          <a:p>
            <a:r>
              <a:rPr lang="ru-RU" sz="3000" b="1" dirty="0" err="1" smtClean="0">
                <a:latin typeface="Arial" panose="020B0604020202020204" pitchFamily="34" charset="0"/>
                <a:cs typeface="Arial" panose="020B0604020202020204" pitchFamily="34" charset="0"/>
              </a:rPr>
              <a:t>Hat</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sein</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Plan</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den</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Tieren</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geholfen</a:t>
            </a:r>
            <a:r>
              <a:rPr lang="ru-RU" sz="3000" b="1" dirty="0">
                <a:latin typeface="Arial" panose="020B0604020202020204" pitchFamily="34" charset="0"/>
                <a:cs typeface="Arial" panose="020B0604020202020204" pitchFamily="34" charset="0"/>
              </a:rPr>
              <a:t>? </a:t>
            </a:r>
          </a:p>
        </p:txBody>
      </p:sp>
      <p:sp>
        <p:nvSpPr>
          <p:cNvPr id="10" name="TextBox 9"/>
          <p:cNvSpPr txBox="1"/>
          <p:nvPr/>
        </p:nvSpPr>
        <p:spPr>
          <a:xfrm>
            <a:off x="4205780" y="3042224"/>
            <a:ext cx="8129518"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Der Löwe war sehr stark.</a:t>
            </a:r>
            <a:endParaRPr lang="ru-RU" sz="30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4289944" y="2271104"/>
            <a:ext cx="7392540"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Nein, er liebte die anderen Tiere nicht.</a:t>
            </a:r>
            <a:endParaRPr lang="ru-RU" sz="30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4289944" y="1225529"/>
            <a:ext cx="7392540"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Viele Tiere lebten im großen Wald.</a:t>
            </a:r>
            <a:endParaRPr lang="ru-RU" sz="30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4205780" y="4035872"/>
            <a:ext cx="7108214"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Jeden Tag tötete er ein Tier.</a:t>
            </a:r>
            <a:endParaRPr lang="ru-RU" sz="30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205780" y="4858919"/>
            <a:ext cx="7476704"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Der Hase war sehr klug.</a:t>
            </a:r>
            <a:endParaRPr lang="ru-RU" sz="30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4205780" y="5971079"/>
            <a:ext cx="7770126"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Ja, sein Plan hat den Tieren geholfen.</a:t>
            </a:r>
            <a:endParaRPr lang="ru-RU"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44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971550"/>
          </a:xfrm>
          <a:solidFill>
            <a:srgbClr val="0070C0"/>
          </a:solidFill>
        </p:spPr>
        <p:txBody>
          <a:bodyPr>
            <a:noAutofit/>
          </a:bodyPr>
          <a:lstStyle/>
          <a:p>
            <a:r>
              <a:rPr lang="de-DE" sz="4000" b="1" dirty="0" smtClean="0">
                <a:solidFill>
                  <a:schemeClr val="bg1"/>
                </a:solidFill>
                <a:latin typeface="Arial" panose="020B0604020202020204" pitchFamily="34" charset="0"/>
                <a:cs typeface="Arial" panose="020B0604020202020204" pitchFamily="34" charset="0"/>
              </a:rPr>
              <a:t>Kontrolle der selbständige Arbeit</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96308" y="1126557"/>
            <a:ext cx="11530013" cy="5337856"/>
          </a:xfrm>
          <a:ln w="28575"/>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b="1" dirty="0" smtClean="0">
              <a:solidFill>
                <a:srgbClr val="7030A0"/>
              </a:solidFill>
              <a:latin typeface="Arial" panose="020B0604020202020204" pitchFamily="34" charset="0"/>
              <a:cs typeface="Arial" panose="020B0604020202020204" pitchFamily="34" charset="0"/>
            </a:endParaRPr>
          </a:p>
          <a:p>
            <a:pPr algn="l"/>
            <a:r>
              <a:rPr lang="de-DE" sz="4000" b="1" dirty="0">
                <a:solidFill>
                  <a:srgbClr val="7030A0"/>
                </a:solidFill>
                <a:latin typeface="Arial" panose="020B0604020202020204" pitchFamily="34" charset="0"/>
                <a:cs typeface="Arial" panose="020B0604020202020204" pitchFamily="34" charset="0"/>
              </a:rPr>
              <a:t>Im Wald leben viele wilde Tiere</a:t>
            </a:r>
            <a:r>
              <a:rPr lang="de-DE" sz="4000" b="1" dirty="0" smtClean="0">
                <a:solidFill>
                  <a:srgbClr val="7030A0"/>
                </a:solidFill>
                <a:latin typeface="Arial" panose="020B0604020202020204" pitchFamily="34" charset="0"/>
                <a:cs typeface="Arial" panose="020B0604020202020204" pitchFamily="34" charset="0"/>
              </a:rPr>
              <a:t>.</a:t>
            </a:r>
          </a:p>
          <a:p>
            <a:pPr algn="l"/>
            <a:r>
              <a:rPr lang="de-DE" sz="4000" b="1" dirty="0" smtClean="0">
                <a:solidFill>
                  <a:srgbClr val="7030A0"/>
                </a:solidFill>
                <a:latin typeface="Arial" panose="020B0604020202020204" pitchFamily="34" charset="0"/>
                <a:cs typeface="Arial" panose="020B0604020202020204" pitchFamily="34" charset="0"/>
              </a:rPr>
              <a:t>Der </a:t>
            </a:r>
            <a:r>
              <a:rPr lang="de-DE" sz="4000" b="1" dirty="0">
                <a:solidFill>
                  <a:srgbClr val="7030A0"/>
                </a:solidFill>
                <a:latin typeface="Arial" panose="020B0604020202020204" pitchFamily="34" charset="0"/>
                <a:cs typeface="Arial" panose="020B0604020202020204" pitchFamily="34" charset="0"/>
              </a:rPr>
              <a:t>Löwe war sehr klug. </a:t>
            </a:r>
            <a:endParaRPr lang="de-DE" sz="4000" b="1" dirty="0" smtClean="0">
              <a:solidFill>
                <a:srgbClr val="7030A0"/>
              </a:solidFill>
              <a:latin typeface="Arial" panose="020B0604020202020204" pitchFamily="34" charset="0"/>
              <a:cs typeface="Arial" panose="020B0604020202020204" pitchFamily="34" charset="0"/>
            </a:endParaRPr>
          </a:p>
          <a:p>
            <a:pPr algn="l"/>
            <a:r>
              <a:rPr lang="de-DE" sz="4000" b="1" dirty="0" smtClean="0">
                <a:solidFill>
                  <a:srgbClr val="7030A0"/>
                </a:solidFill>
                <a:latin typeface="Arial" panose="020B0604020202020204" pitchFamily="34" charset="0"/>
                <a:cs typeface="Arial" panose="020B0604020202020204" pitchFamily="34" charset="0"/>
              </a:rPr>
              <a:t>Er </a:t>
            </a:r>
            <a:r>
              <a:rPr lang="de-DE" sz="4000" b="1" dirty="0">
                <a:solidFill>
                  <a:srgbClr val="7030A0"/>
                </a:solidFill>
                <a:latin typeface="Arial" panose="020B0604020202020204" pitchFamily="34" charset="0"/>
                <a:cs typeface="Arial" panose="020B0604020202020204" pitchFamily="34" charset="0"/>
              </a:rPr>
              <a:t>liebte die anderen Tiere. </a:t>
            </a:r>
            <a:endParaRPr lang="de-DE" sz="4000" b="1" dirty="0" smtClean="0">
              <a:solidFill>
                <a:srgbClr val="7030A0"/>
              </a:solidFill>
              <a:latin typeface="Arial" panose="020B0604020202020204" pitchFamily="34" charset="0"/>
              <a:cs typeface="Arial" panose="020B0604020202020204" pitchFamily="34" charset="0"/>
            </a:endParaRPr>
          </a:p>
          <a:p>
            <a:pPr algn="l"/>
            <a:r>
              <a:rPr lang="de-DE" sz="4000" b="1" dirty="0" smtClean="0">
                <a:solidFill>
                  <a:srgbClr val="7030A0"/>
                </a:solidFill>
                <a:latin typeface="Arial" panose="020B0604020202020204" pitchFamily="34" charset="0"/>
                <a:cs typeface="Arial" panose="020B0604020202020204" pitchFamily="34" charset="0"/>
              </a:rPr>
              <a:t>Der</a:t>
            </a:r>
            <a:r>
              <a:rPr lang="de-DE" sz="4000" b="1" dirty="0">
                <a:solidFill>
                  <a:srgbClr val="7030A0"/>
                </a:solidFill>
                <a:latin typeface="Arial" panose="020B0604020202020204" pitchFamily="34" charset="0"/>
                <a:cs typeface="Arial" panose="020B0604020202020204" pitchFamily="34" charset="0"/>
              </a:rPr>
              <a:t>	</a:t>
            </a:r>
            <a:r>
              <a:rPr lang="de-DE" sz="4000" b="1" dirty="0" smtClean="0">
                <a:solidFill>
                  <a:srgbClr val="7030A0"/>
                </a:solidFill>
                <a:latin typeface="Arial" panose="020B0604020202020204" pitchFamily="34" charset="0"/>
                <a:cs typeface="Arial" panose="020B0604020202020204" pitchFamily="34" charset="0"/>
              </a:rPr>
              <a:t> Hase hatte einen guten Plan</a:t>
            </a:r>
            <a:r>
              <a:rPr lang="de-DE" sz="4000" b="1" dirty="0">
                <a:solidFill>
                  <a:srgbClr val="7030A0"/>
                </a:solidFill>
                <a:latin typeface="Arial" panose="020B0604020202020204" pitchFamily="34" charset="0"/>
                <a:cs typeface="Arial" panose="020B0604020202020204" pitchFamily="34" charset="0"/>
              </a:rPr>
              <a:t>. </a:t>
            </a:r>
            <a:endParaRPr lang="de-DE" sz="4000" b="1" dirty="0" smtClean="0">
              <a:solidFill>
                <a:srgbClr val="7030A0"/>
              </a:solidFill>
              <a:latin typeface="Arial" panose="020B0604020202020204" pitchFamily="34" charset="0"/>
              <a:cs typeface="Arial" panose="020B0604020202020204" pitchFamily="34" charset="0"/>
            </a:endParaRPr>
          </a:p>
          <a:p>
            <a:pPr algn="l"/>
            <a:r>
              <a:rPr lang="de-DE" sz="4000" b="1" dirty="0" smtClean="0">
                <a:solidFill>
                  <a:srgbClr val="7030A0"/>
                </a:solidFill>
                <a:latin typeface="Arial" panose="020B0604020202020204" pitchFamily="34" charset="0"/>
                <a:cs typeface="Arial" panose="020B0604020202020204" pitchFamily="34" charset="0"/>
              </a:rPr>
              <a:t>Der </a:t>
            </a:r>
            <a:r>
              <a:rPr lang="de-DE" sz="4000" b="1" dirty="0">
                <a:solidFill>
                  <a:srgbClr val="7030A0"/>
                </a:solidFill>
                <a:latin typeface="Arial" panose="020B0604020202020204" pitchFamily="34" charset="0"/>
                <a:cs typeface="Arial" panose="020B0604020202020204" pitchFamily="34" charset="0"/>
              </a:rPr>
              <a:t>Löwe glaubte an den Hasen.</a:t>
            </a:r>
            <a:endParaRPr lang="de-DE" sz="4000" b="1" dirty="0" smtClean="0">
              <a:solidFill>
                <a:srgbClr val="7030A0"/>
              </a:solidFill>
              <a:latin typeface="Arial" panose="020B0604020202020204" pitchFamily="34" charset="0"/>
              <a:cs typeface="Arial" panose="020B0604020202020204" pitchFamily="34" charset="0"/>
            </a:endParaRPr>
          </a:p>
          <a:p>
            <a:pPr algn="l"/>
            <a:endParaRPr lang="de-DE" sz="4000" b="1" dirty="0" smtClean="0">
              <a:solidFill>
                <a:srgbClr val="7030A0"/>
              </a:solidFill>
              <a:latin typeface="Arial" panose="020B0604020202020204" pitchFamily="34" charset="0"/>
              <a:cs typeface="Arial" panose="020B0604020202020204" pitchFamily="34" charset="0"/>
            </a:endParaRPr>
          </a:p>
          <a:p>
            <a:pPr algn="l"/>
            <a:endParaRPr lang="de-DE" sz="4000" b="1" dirty="0" smtClean="0">
              <a:solidFill>
                <a:srgbClr val="7030A0"/>
              </a:solidFill>
              <a:latin typeface="Arial" panose="020B0604020202020204" pitchFamily="34" charset="0"/>
              <a:cs typeface="Arial" panose="020B0604020202020204" pitchFamily="34" charset="0"/>
            </a:endParaRPr>
          </a:p>
        </p:txBody>
      </p:sp>
      <p:sp>
        <p:nvSpPr>
          <p:cNvPr id="8" name="TextBox 7"/>
          <p:cNvSpPr txBox="1"/>
          <p:nvPr/>
        </p:nvSpPr>
        <p:spPr>
          <a:xfrm>
            <a:off x="9243977" y="1753652"/>
            <a:ext cx="1703802"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richtig</a:t>
            </a:r>
            <a:endParaRPr lang="ru-RU" sz="3500" b="1" dirty="0">
              <a:latin typeface="Arial" panose="020B0604020202020204" pitchFamily="34" charset="0"/>
              <a:cs typeface="Arial" panose="020B0604020202020204" pitchFamily="34" charset="0"/>
            </a:endParaRPr>
          </a:p>
        </p:txBody>
      </p:sp>
      <p:sp>
        <p:nvSpPr>
          <p:cNvPr id="6" name="TextBox 5"/>
          <p:cNvSpPr txBox="1"/>
          <p:nvPr/>
        </p:nvSpPr>
        <p:spPr>
          <a:xfrm>
            <a:off x="9243977" y="2374401"/>
            <a:ext cx="1703802"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falsch</a:t>
            </a:r>
            <a:endParaRPr lang="ru-RU" sz="3500" b="1" dirty="0">
              <a:latin typeface="Arial" panose="020B0604020202020204" pitchFamily="34" charset="0"/>
              <a:cs typeface="Arial" panose="020B0604020202020204" pitchFamily="34" charset="0"/>
            </a:endParaRPr>
          </a:p>
        </p:txBody>
      </p:sp>
      <p:sp>
        <p:nvSpPr>
          <p:cNvPr id="7" name="TextBox 6"/>
          <p:cNvSpPr txBox="1"/>
          <p:nvPr/>
        </p:nvSpPr>
        <p:spPr>
          <a:xfrm>
            <a:off x="9243977" y="3091232"/>
            <a:ext cx="1703802"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falsch</a:t>
            </a:r>
            <a:endParaRPr lang="ru-RU" sz="3500" b="1" dirty="0">
              <a:latin typeface="Arial" panose="020B0604020202020204" pitchFamily="34" charset="0"/>
              <a:cs typeface="Arial" panose="020B0604020202020204" pitchFamily="34" charset="0"/>
            </a:endParaRPr>
          </a:p>
        </p:txBody>
      </p:sp>
      <p:sp>
        <p:nvSpPr>
          <p:cNvPr id="9" name="TextBox 8"/>
          <p:cNvSpPr txBox="1"/>
          <p:nvPr/>
        </p:nvSpPr>
        <p:spPr>
          <a:xfrm>
            <a:off x="9243977" y="3799677"/>
            <a:ext cx="1703802"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richtig</a:t>
            </a:r>
            <a:endParaRPr lang="ru-RU" sz="3500" b="1" dirty="0">
              <a:latin typeface="Arial" panose="020B0604020202020204" pitchFamily="34" charset="0"/>
              <a:cs typeface="Arial" panose="020B0604020202020204" pitchFamily="34" charset="0"/>
            </a:endParaRPr>
          </a:p>
        </p:txBody>
      </p:sp>
      <p:sp>
        <p:nvSpPr>
          <p:cNvPr id="10" name="TextBox 9"/>
          <p:cNvSpPr txBox="1"/>
          <p:nvPr/>
        </p:nvSpPr>
        <p:spPr>
          <a:xfrm>
            <a:off x="9243977" y="4430619"/>
            <a:ext cx="1703802"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falsch</a:t>
            </a:r>
            <a:endParaRPr lang="ru-RU" sz="3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04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723331"/>
          </a:xfrm>
          <a:solidFill>
            <a:srgbClr val="0070C0"/>
          </a:solidFill>
        </p:spPr>
        <p:txBody>
          <a:bodyPr>
            <a:noAutofit/>
          </a:bodyPr>
          <a:lstStyle/>
          <a:p>
            <a:r>
              <a:rPr lang="de-DE" sz="4000" b="1" dirty="0" smtClean="0">
                <a:solidFill>
                  <a:schemeClr val="bg1"/>
                </a:solidFill>
                <a:latin typeface="Arial" panose="020B0604020202020204" pitchFamily="34" charset="0"/>
                <a:cs typeface="Arial" panose="020B0604020202020204" pitchFamily="34" charset="0"/>
              </a:rPr>
              <a:t>Wir lesen den Text</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96308" y="900752"/>
            <a:ext cx="11530013" cy="5663821"/>
          </a:xfrm>
          <a:ln w="28575"/>
        </p:spPr>
        <p:style>
          <a:lnRef idx="2">
            <a:schemeClr val="accent3"/>
          </a:lnRef>
          <a:fillRef idx="1">
            <a:schemeClr val="lt1"/>
          </a:fillRef>
          <a:effectRef idx="0">
            <a:schemeClr val="accent3"/>
          </a:effectRef>
          <a:fontRef idx="minor">
            <a:schemeClr val="dk1"/>
          </a:fontRef>
        </p:style>
        <p:txBody>
          <a:bodyPr>
            <a:normAutofit lnSpcReduction="10000"/>
          </a:bodyPr>
          <a:lstStyle/>
          <a:p>
            <a:r>
              <a:rPr lang="de-DE" sz="4000" b="1" dirty="0">
                <a:solidFill>
                  <a:srgbClr val="7030A0"/>
                </a:solidFill>
                <a:latin typeface="Arial" panose="020B0604020202020204" pitchFamily="34" charset="0"/>
                <a:cs typeface="Arial" panose="020B0604020202020204" pitchFamily="34" charset="0"/>
              </a:rPr>
              <a:t> Wie schlafen die Tiere? </a:t>
            </a:r>
            <a:endParaRPr lang="de-DE" sz="4000" b="1" dirty="0" smtClean="0">
              <a:solidFill>
                <a:srgbClr val="7030A0"/>
              </a:solidFill>
              <a:latin typeface="Arial" panose="020B0604020202020204" pitchFamily="34" charset="0"/>
              <a:cs typeface="Arial" panose="020B0604020202020204" pitchFamily="34" charset="0"/>
            </a:endParaRPr>
          </a:p>
          <a:p>
            <a:pPr algn="l"/>
            <a:r>
              <a:rPr lang="de-DE" sz="4000" b="1" dirty="0" smtClean="0">
                <a:solidFill>
                  <a:srgbClr val="7030A0"/>
                </a:solidFill>
                <a:latin typeface="Arial" panose="020B0604020202020204" pitchFamily="34" charset="0"/>
                <a:cs typeface="Arial" panose="020B0604020202020204" pitchFamily="34" charset="0"/>
              </a:rPr>
              <a:t>       Elefanten schlafen im Stehen. Ein Elefant bewacht den Schlaf von anderen</a:t>
            </a:r>
            <a:r>
              <a:rPr lang="de-DE" sz="4000" b="1" dirty="0">
                <a:solidFill>
                  <a:srgbClr val="7030A0"/>
                </a:solidFill>
                <a:latin typeface="Arial" panose="020B0604020202020204" pitchFamily="34" charset="0"/>
                <a:cs typeface="Arial" panose="020B0604020202020204" pitchFamily="34" charset="0"/>
              </a:rPr>
              <a:t>. </a:t>
            </a:r>
            <a:r>
              <a:rPr lang="de-DE" sz="4000" b="1" dirty="0" smtClean="0">
                <a:solidFill>
                  <a:srgbClr val="7030A0"/>
                </a:solidFill>
                <a:latin typeface="Arial" panose="020B0604020202020204" pitchFamily="34" charset="0"/>
                <a:cs typeface="Arial" panose="020B0604020202020204" pitchFamily="34" charset="0"/>
              </a:rPr>
              <a:t>Nilpferde schlafen im Wasser. Ihre Köpfe legen sie</a:t>
            </a:r>
            <a:r>
              <a:rPr lang="de-DE" sz="4000" b="1" dirty="0">
                <a:solidFill>
                  <a:srgbClr val="7030A0"/>
                </a:solidFill>
                <a:latin typeface="Arial" panose="020B0604020202020204" pitchFamily="34" charset="0"/>
                <a:cs typeface="Arial" panose="020B0604020202020204" pitchFamily="34" charset="0"/>
              </a:rPr>
              <a:t>	</a:t>
            </a:r>
            <a:r>
              <a:rPr lang="de-DE" sz="4000" b="1" dirty="0" smtClean="0">
                <a:solidFill>
                  <a:srgbClr val="7030A0"/>
                </a:solidFill>
                <a:latin typeface="Arial" panose="020B0604020202020204" pitchFamily="34" charset="0"/>
                <a:cs typeface="Arial" panose="020B0604020202020204" pitchFamily="34" charset="0"/>
              </a:rPr>
              <a:t>auf die Rücken</a:t>
            </a:r>
            <a:r>
              <a:rPr lang="de-DE" sz="4000" b="1" dirty="0">
                <a:solidFill>
                  <a:srgbClr val="7030A0"/>
                </a:solidFill>
                <a:latin typeface="Arial" panose="020B0604020202020204" pitchFamily="34" charset="0"/>
                <a:cs typeface="Arial" panose="020B0604020202020204" pitchFamily="34" charset="0"/>
              </a:rPr>
              <a:t>	der	</a:t>
            </a:r>
            <a:r>
              <a:rPr lang="de-DE" sz="4000" b="1" dirty="0" smtClean="0">
                <a:solidFill>
                  <a:srgbClr val="7030A0"/>
                </a:solidFill>
                <a:latin typeface="Arial" panose="020B0604020202020204" pitchFamily="34" charset="0"/>
                <a:cs typeface="Arial" panose="020B0604020202020204" pitchFamily="34" charset="0"/>
              </a:rPr>
              <a:t>anderen Nilpferde. So schlafen sie gut und</a:t>
            </a:r>
            <a:r>
              <a:rPr lang="de-DE" sz="4000" b="1" dirty="0">
                <a:solidFill>
                  <a:srgbClr val="7030A0"/>
                </a:solidFill>
                <a:latin typeface="Arial" panose="020B0604020202020204" pitchFamily="34" charset="0"/>
                <a:cs typeface="Arial" panose="020B0604020202020204" pitchFamily="34" charset="0"/>
              </a:rPr>
              <a:t>	ruhig</a:t>
            </a:r>
            <a:r>
              <a:rPr lang="de-DE" sz="4000" b="1" dirty="0" smtClean="0">
                <a:solidFill>
                  <a:srgbClr val="7030A0"/>
                </a:solidFill>
                <a:latin typeface="Arial" panose="020B0604020202020204" pitchFamily="34" charset="0"/>
                <a:cs typeface="Arial" panose="020B0604020202020204" pitchFamily="34" charset="0"/>
              </a:rPr>
              <a:t>. Der </a:t>
            </a:r>
            <a:r>
              <a:rPr lang="de-DE" sz="4000" b="1" dirty="0" err="1" smtClean="0">
                <a:solidFill>
                  <a:srgbClr val="7030A0"/>
                </a:solidFill>
                <a:latin typeface="Arial" panose="020B0604020202020204" pitchFamily="34" charset="0"/>
                <a:cs typeface="Arial" panose="020B0604020202020204" pitchFamily="34" charset="0"/>
              </a:rPr>
              <a:t>Orangutan</a:t>
            </a:r>
            <a:r>
              <a:rPr lang="de-DE" sz="4000" b="1" dirty="0" smtClean="0">
                <a:solidFill>
                  <a:srgbClr val="7030A0"/>
                </a:solidFill>
                <a:latin typeface="Arial" panose="020B0604020202020204" pitchFamily="34" charset="0"/>
                <a:cs typeface="Arial" panose="020B0604020202020204" pitchFamily="34" charset="0"/>
              </a:rPr>
              <a:t> schläft auf dem Baum. Mit</a:t>
            </a:r>
            <a:r>
              <a:rPr lang="de-DE" sz="4000" b="1" dirty="0">
                <a:solidFill>
                  <a:srgbClr val="7030A0"/>
                </a:solidFill>
                <a:latin typeface="Arial" panose="020B0604020202020204" pitchFamily="34" charset="0"/>
                <a:cs typeface="Arial" panose="020B0604020202020204" pitchFamily="34" charset="0"/>
              </a:rPr>
              <a:t>	</a:t>
            </a:r>
            <a:r>
              <a:rPr lang="de-DE" sz="4000" b="1" dirty="0" smtClean="0">
                <a:solidFill>
                  <a:srgbClr val="7030A0"/>
                </a:solidFill>
                <a:latin typeface="Arial" panose="020B0604020202020204" pitchFamily="34" charset="0"/>
                <a:cs typeface="Arial" panose="020B0604020202020204" pitchFamily="34" charset="0"/>
              </a:rPr>
              <a:t> beiden Armen</a:t>
            </a:r>
            <a:r>
              <a:rPr lang="de-DE" sz="4000" b="1" dirty="0">
                <a:solidFill>
                  <a:srgbClr val="7030A0"/>
                </a:solidFill>
                <a:latin typeface="Arial" panose="020B0604020202020204" pitchFamily="34" charset="0"/>
                <a:cs typeface="Arial" panose="020B0604020202020204" pitchFamily="34" charset="0"/>
              </a:rPr>
              <a:t>	hält	</a:t>
            </a:r>
            <a:r>
              <a:rPr lang="de-DE" sz="4000" b="1" dirty="0" smtClean="0">
                <a:solidFill>
                  <a:srgbClr val="7030A0"/>
                </a:solidFill>
                <a:latin typeface="Arial" panose="020B0604020202020204" pitchFamily="34" charset="0"/>
                <a:cs typeface="Arial" panose="020B0604020202020204" pitchFamily="34" charset="0"/>
              </a:rPr>
              <a:t>er sich</a:t>
            </a:r>
            <a:r>
              <a:rPr lang="de-DE" sz="4000" b="1" dirty="0">
                <a:solidFill>
                  <a:srgbClr val="7030A0"/>
                </a:solidFill>
                <a:latin typeface="Arial" panose="020B0604020202020204" pitchFamily="34" charset="0"/>
                <a:cs typeface="Arial" panose="020B0604020202020204" pitchFamily="34" charset="0"/>
              </a:rPr>
              <a:t>	</a:t>
            </a:r>
            <a:r>
              <a:rPr lang="de-DE" sz="4000" b="1" dirty="0" smtClean="0">
                <a:solidFill>
                  <a:srgbClr val="7030A0"/>
                </a:solidFill>
                <a:latin typeface="Arial" panose="020B0604020202020204" pitchFamily="34" charset="0"/>
                <a:cs typeface="Arial" panose="020B0604020202020204" pitchFamily="34" charset="0"/>
              </a:rPr>
              <a:t>an dem Baum</a:t>
            </a:r>
            <a:r>
              <a:rPr lang="de-DE" sz="4000" b="1" dirty="0">
                <a:solidFill>
                  <a:srgbClr val="7030A0"/>
                </a:solidFill>
                <a:latin typeface="Arial" panose="020B0604020202020204" pitchFamily="34" charset="0"/>
                <a:cs typeface="Arial" panose="020B0604020202020204" pitchFamily="34" charset="0"/>
              </a:rPr>
              <a:t>	fest. </a:t>
            </a:r>
            <a:r>
              <a:rPr lang="de-DE" sz="4000" b="1" dirty="0" smtClean="0">
                <a:solidFill>
                  <a:srgbClr val="7030A0"/>
                </a:solidFill>
                <a:latin typeface="Arial" panose="020B0604020202020204" pitchFamily="34" charset="0"/>
                <a:cs typeface="Arial" panose="020B0604020202020204" pitchFamily="34" charset="0"/>
              </a:rPr>
              <a:t>Der Gorilla schläft auch auf dem Baum. Aber macht sich ein „Bett“ aus Blumen und Blättern</a:t>
            </a:r>
            <a:r>
              <a:rPr lang="de-DE" sz="4000" b="1" dirty="0">
                <a:solidFill>
                  <a:srgbClr val="7030A0"/>
                </a:solidFill>
                <a:latin typeface="Arial" panose="020B0604020202020204" pitchFamily="34" charset="0"/>
                <a:cs typeface="Arial" panose="020B0604020202020204" pitchFamily="34" charset="0"/>
              </a:rPr>
              <a:t>.</a:t>
            </a:r>
          </a:p>
        </p:txBody>
      </p:sp>
      <p:sp>
        <p:nvSpPr>
          <p:cNvPr id="2" name="Овал 1"/>
          <p:cNvSpPr/>
          <p:nvPr/>
        </p:nvSpPr>
        <p:spPr>
          <a:xfrm>
            <a:off x="9785445" y="95534"/>
            <a:ext cx="1091821" cy="518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 68</a:t>
            </a:r>
            <a:endParaRPr lang="ru-RU" dirty="0"/>
          </a:p>
        </p:txBody>
      </p:sp>
    </p:spTree>
    <p:extLst>
      <p:ext uri="{BB962C8B-B14F-4D97-AF65-F5344CB8AC3E}">
        <p14:creationId xmlns:p14="http://schemas.microsoft.com/office/powerpoint/2010/main" val="1279346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1"/>
            <a:ext cx="12192000" cy="941695"/>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Selbständige Arbeit</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486229" y="1173707"/>
            <a:ext cx="11219543" cy="5377218"/>
          </a:xfrm>
          <a:ln w="28575"/>
        </p:spPr>
        <p:style>
          <a:lnRef idx="2">
            <a:schemeClr val="accent3"/>
          </a:lnRef>
          <a:fillRef idx="1">
            <a:schemeClr val="lt1"/>
          </a:fillRef>
          <a:effectRef idx="0">
            <a:schemeClr val="accent3"/>
          </a:effectRef>
          <a:fontRef idx="minor">
            <a:schemeClr val="dk1"/>
          </a:fontRef>
        </p:style>
        <p:txBody>
          <a:bodyPr>
            <a:normAutofit/>
          </a:bodyPr>
          <a:lstStyle/>
          <a:p>
            <a:pPr algn="l"/>
            <a:r>
              <a:rPr lang="de-DE" sz="4000" b="1" i="1" dirty="0" smtClean="0">
                <a:solidFill>
                  <a:srgbClr val="7030A0"/>
                </a:solidFill>
                <a:latin typeface="Arial" panose="020B0604020202020204" pitchFamily="34" charset="0"/>
                <a:cs typeface="Arial" panose="020B0604020202020204" pitchFamily="34" charset="0"/>
              </a:rPr>
              <a:t> Beantworten Sie die Fragen</a:t>
            </a:r>
          </a:p>
          <a:p>
            <a:pPr algn="l"/>
            <a:r>
              <a:rPr lang="de-DE" sz="4000" b="1" i="1" dirty="0">
                <a:solidFill>
                  <a:srgbClr val="7030A0"/>
                </a:solidFill>
                <a:latin typeface="Arial" panose="020B0604020202020204" pitchFamily="34" charset="0"/>
                <a:cs typeface="Arial" panose="020B0604020202020204" pitchFamily="34" charset="0"/>
              </a:rPr>
              <a:t> </a:t>
            </a:r>
            <a:r>
              <a:rPr lang="de-DE" sz="4000" b="1" i="1" dirty="0" smtClean="0">
                <a:solidFill>
                  <a:srgbClr val="7030A0"/>
                </a:solidFill>
                <a:latin typeface="Arial" panose="020B0604020202020204" pitchFamily="34" charset="0"/>
                <a:cs typeface="Arial" panose="020B0604020202020204" pitchFamily="34" charset="0"/>
              </a:rPr>
              <a:t> 1. </a:t>
            </a:r>
            <a:r>
              <a:rPr lang="de-DE" sz="4000" b="1" i="1" dirty="0">
                <a:solidFill>
                  <a:srgbClr val="7030A0"/>
                </a:solidFill>
                <a:latin typeface="Arial" panose="020B0604020202020204" pitchFamily="34" charset="0"/>
                <a:cs typeface="Arial" panose="020B0604020202020204" pitchFamily="34" charset="0"/>
              </a:rPr>
              <a:t>W</a:t>
            </a:r>
            <a:r>
              <a:rPr lang="de-DE" sz="4000" b="1" i="1" dirty="0" smtClean="0">
                <a:solidFill>
                  <a:srgbClr val="7030A0"/>
                </a:solidFill>
                <a:latin typeface="Arial" panose="020B0604020202020204" pitchFamily="34" charset="0"/>
                <a:cs typeface="Arial" panose="020B0604020202020204" pitchFamily="34" charset="0"/>
              </a:rPr>
              <a:t>ie schlafen andere Tiere?</a:t>
            </a:r>
          </a:p>
          <a:p>
            <a:pPr algn="l"/>
            <a:r>
              <a:rPr lang="de-DE" sz="4000" b="1" i="1" dirty="0">
                <a:solidFill>
                  <a:srgbClr val="7030A0"/>
                </a:solidFill>
                <a:latin typeface="Arial" panose="020B0604020202020204" pitchFamily="34" charset="0"/>
                <a:cs typeface="Arial" panose="020B0604020202020204" pitchFamily="34" charset="0"/>
              </a:rPr>
              <a:t> </a:t>
            </a:r>
            <a:r>
              <a:rPr lang="de-DE" sz="4000" b="1" i="1" dirty="0" smtClean="0">
                <a:solidFill>
                  <a:srgbClr val="7030A0"/>
                </a:solidFill>
                <a:latin typeface="Arial" panose="020B0604020202020204" pitchFamily="34" charset="0"/>
                <a:cs typeface="Arial" panose="020B0604020202020204" pitchFamily="34" charset="0"/>
              </a:rPr>
              <a:t> 2. Wie schlafen Kühe und Pferde?</a:t>
            </a:r>
          </a:p>
          <a:p>
            <a:pPr algn="l"/>
            <a:r>
              <a:rPr lang="de-DE" sz="4000" b="1" i="1" dirty="0">
                <a:solidFill>
                  <a:srgbClr val="7030A0"/>
                </a:solidFill>
                <a:latin typeface="Arial" panose="020B0604020202020204" pitchFamily="34" charset="0"/>
                <a:cs typeface="Arial" panose="020B0604020202020204" pitchFamily="34" charset="0"/>
              </a:rPr>
              <a:t> </a:t>
            </a:r>
            <a:r>
              <a:rPr lang="de-DE" sz="4000" b="1" i="1" dirty="0" smtClean="0">
                <a:solidFill>
                  <a:srgbClr val="7030A0"/>
                </a:solidFill>
                <a:latin typeface="Arial" panose="020B0604020202020204" pitchFamily="34" charset="0"/>
                <a:cs typeface="Arial" panose="020B0604020202020204" pitchFamily="34" charset="0"/>
              </a:rPr>
              <a:t> 3. Wie schlafen Vögel und Fische?</a:t>
            </a:r>
            <a:endParaRPr lang="de-DE" sz="4000" dirty="0" smtClean="0">
              <a:solidFill>
                <a:srgbClr val="7030A0"/>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stretch>
            <a:fillRect/>
          </a:stretch>
        </p:blipFill>
        <p:spPr>
          <a:xfrm>
            <a:off x="7683690" y="3807726"/>
            <a:ext cx="3780429" cy="2565778"/>
          </a:xfrm>
          <a:prstGeom prst="rect">
            <a:avLst/>
          </a:prstGeom>
        </p:spPr>
      </p:pic>
    </p:spTree>
    <p:extLst>
      <p:ext uri="{BB962C8B-B14F-4D97-AF65-F5344CB8AC3E}">
        <p14:creationId xmlns:p14="http://schemas.microsoft.com/office/powerpoint/2010/main" val="3168892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806695"/>
          </a:xfrm>
          <a:solidFill>
            <a:srgbClr val="0070C0"/>
          </a:solidFill>
        </p:spPr>
        <p:txBody>
          <a:bodyPr>
            <a:noAutofit/>
          </a:bodyPr>
          <a:lstStyle/>
          <a:p>
            <a:pPr algn="ctr"/>
            <a:r>
              <a:rPr lang="en-US" sz="4000" b="1" dirty="0" err="1" smtClean="0">
                <a:solidFill>
                  <a:schemeClr val="bg1"/>
                </a:solidFill>
                <a:latin typeface="Arial" panose="020B0604020202020204" pitchFamily="34" charset="0"/>
                <a:cs typeface="Arial" panose="020B0604020202020204" pitchFamily="34" charset="0"/>
              </a:rPr>
              <a:t>Wir</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machen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Übung</a:t>
            </a:r>
            <a:endParaRPr lang="ru-RU" sz="4000" b="1" dirty="0">
              <a:solidFill>
                <a:schemeClr val="bg1"/>
              </a:solidFill>
              <a:latin typeface="Arial" panose="020B0604020202020204" pitchFamily="34" charset="0"/>
              <a:cs typeface="Arial" panose="020B0604020202020204" pitchFamily="34" charset="0"/>
            </a:endParaRPr>
          </a:p>
        </p:txBody>
      </p:sp>
      <p:sp>
        <p:nvSpPr>
          <p:cNvPr id="7" name="Подзаголовок 6"/>
          <p:cNvSpPr>
            <a:spLocks noGrp="1"/>
          </p:cNvSpPr>
          <p:nvPr>
            <p:ph type="subTitle" idx="1"/>
          </p:nvPr>
        </p:nvSpPr>
        <p:spPr>
          <a:xfrm>
            <a:off x="204716" y="941696"/>
            <a:ext cx="11846257" cy="5677468"/>
          </a:xfrm>
          <a:ln>
            <a:solidFill>
              <a:srgbClr val="0070C0"/>
            </a:solidFill>
          </a:ln>
        </p:spPr>
        <p:txBody>
          <a:bodyPr>
            <a:noAutofit/>
          </a:bodyPr>
          <a:lstStyle/>
          <a:p>
            <a:r>
              <a:rPr lang="de-DE" sz="4500" b="1" dirty="0" smtClean="0">
                <a:solidFill>
                  <a:srgbClr val="FF0000"/>
                </a:solidFill>
                <a:latin typeface="Arial" panose="020B0604020202020204" pitchFamily="34" charset="0"/>
                <a:cs typeface="Arial" panose="020B0604020202020204" pitchFamily="34" charset="0"/>
              </a:rPr>
              <a:t>Was passt zusammen?</a:t>
            </a:r>
          </a:p>
          <a:p>
            <a:pPr algn="l"/>
            <a:r>
              <a:rPr lang="de-DE" sz="4000" b="1" dirty="0" smtClean="0">
                <a:latin typeface="Arial" panose="020B0604020202020204" pitchFamily="34" charset="0"/>
                <a:cs typeface="Arial" panose="020B0604020202020204" pitchFamily="34" charset="0"/>
              </a:rPr>
              <a:t>1.</a:t>
            </a:r>
            <a:r>
              <a:rPr lang="de-DE" sz="4000" b="1" dirty="0" smtClean="0">
                <a:solidFill>
                  <a:srgbClr val="FF0000"/>
                </a:solidFill>
                <a:latin typeface="Arial" panose="020B0604020202020204" pitchFamily="34" charset="0"/>
                <a:cs typeface="Arial" panose="020B0604020202020204" pitchFamily="34" charset="0"/>
              </a:rPr>
              <a:t> </a:t>
            </a:r>
            <a:r>
              <a:rPr lang="de-DE" sz="4000" b="1" dirty="0" smtClean="0">
                <a:latin typeface="Arial" panose="020B0604020202020204" pitchFamily="34" charset="0"/>
                <a:cs typeface="Arial" panose="020B0604020202020204" pitchFamily="34" charset="0"/>
              </a:rPr>
              <a:t>Die Elefanten</a:t>
            </a:r>
            <a:r>
              <a:rPr lang="de-DE" sz="4000" b="1" dirty="0">
                <a:latin typeface="Arial" panose="020B0604020202020204" pitchFamily="34" charset="0"/>
                <a:cs typeface="Arial" panose="020B0604020202020204" pitchFamily="34" charset="0"/>
              </a:rPr>
              <a:t>		</a:t>
            </a:r>
            <a:r>
              <a:rPr lang="de-DE" sz="4000" b="1" dirty="0" smtClean="0">
                <a:latin typeface="Arial" panose="020B0604020202020204" pitchFamily="34" charset="0"/>
                <a:cs typeface="Arial" panose="020B0604020202020204" pitchFamily="34" charset="0"/>
              </a:rPr>
              <a:t>a) schläft auf dem Baum </a:t>
            </a:r>
          </a:p>
          <a:p>
            <a:pPr algn="l"/>
            <a:r>
              <a:rPr lang="de-DE" sz="4000" b="1" dirty="0" smtClean="0">
                <a:latin typeface="Arial" panose="020B0604020202020204" pitchFamily="34" charset="0"/>
                <a:cs typeface="Arial" panose="020B0604020202020204" pitchFamily="34" charset="0"/>
              </a:rPr>
              <a:t>2. Die Nilpferde</a:t>
            </a:r>
            <a:r>
              <a:rPr lang="de-DE" sz="4000" b="1" dirty="0">
                <a:latin typeface="Arial" panose="020B0604020202020204" pitchFamily="34" charset="0"/>
                <a:cs typeface="Arial" panose="020B0604020202020204" pitchFamily="34" charset="0"/>
              </a:rPr>
              <a:t>		</a:t>
            </a:r>
            <a:r>
              <a:rPr lang="de-DE" sz="4000" b="1" dirty="0" smtClean="0">
                <a:latin typeface="Arial" panose="020B0604020202020204" pitchFamily="34" charset="0"/>
                <a:cs typeface="Arial" panose="020B0604020202020204" pitchFamily="34" charset="0"/>
              </a:rPr>
              <a:t>b) bewacht</a:t>
            </a:r>
            <a:r>
              <a:rPr lang="de-DE" sz="4000" b="1" dirty="0">
                <a:latin typeface="Arial" panose="020B0604020202020204" pitchFamily="34" charset="0"/>
                <a:cs typeface="Arial" panose="020B0604020202020204" pitchFamily="34" charset="0"/>
              </a:rPr>
              <a:t>	</a:t>
            </a:r>
            <a:r>
              <a:rPr lang="de-DE" sz="4000" b="1" dirty="0" smtClean="0">
                <a:latin typeface="Arial" panose="020B0604020202020204" pitchFamily="34" charset="0"/>
                <a:cs typeface="Arial" panose="020B0604020202020204" pitchFamily="34" charset="0"/>
              </a:rPr>
              <a:t> den Schlaf</a:t>
            </a:r>
            <a:r>
              <a:rPr lang="de-DE" sz="4000" b="1" dirty="0">
                <a:latin typeface="Arial" panose="020B0604020202020204" pitchFamily="34" charset="0"/>
                <a:cs typeface="Arial" panose="020B0604020202020204" pitchFamily="34" charset="0"/>
              </a:rPr>
              <a:t>	</a:t>
            </a:r>
            <a:r>
              <a:rPr lang="de-DE" sz="4000" b="1" dirty="0" smtClean="0">
                <a:latin typeface="Arial" panose="020B0604020202020204" pitchFamily="34" charset="0"/>
                <a:cs typeface="Arial" panose="020B0604020202020204" pitchFamily="34" charset="0"/>
              </a:rPr>
              <a:t> </a:t>
            </a:r>
          </a:p>
          <a:p>
            <a:pPr algn="l"/>
            <a:r>
              <a:rPr lang="de-DE" sz="4000" b="1" dirty="0">
                <a:latin typeface="Arial" panose="020B0604020202020204" pitchFamily="34" charset="0"/>
                <a:cs typeface="Arial" panose="020B0604020202020204" pitchFamily="34" charset="0"/>
              </a:rPr>
              <a:t> </a:t>
            </a:r>
            <a:r>
              <a:rPr lang="de-DE" sz="4000" b="1" dirty="0" smtClean="0">
                <a:latin typeface="Arial" panose="020B0604020202020204" pitchFamily="34" charset="0"/>
                <a:cs typeface="Arial" panose="020B0604020202020204" pitchFamily="34" charset="0"/>
              </a:rPr>
              <a:t>                                          von</a:t>
            </a:r>
            <a:r>
              <a:rPr lang="de-DE" sz="4000" b="1" dirty="0">
                <a:latin typeface="Arial" panose="020B0604020202020204" pitchFamily="34" charset="0"/>
                <a:cs typeface="Arial" panose="020B0604020202020204" pitchFamily="34" charset="0"/>
              </a:rPr>
              <a:t>	</a:t>
            </a:r>
            <a:r>
              <a:rPr lang="de-DE" sz="4000" b="1" dirty="0" smtClean="0">
                <a:latin typeface="Arial" panose="020B0604020202020204" pitchFamily="34" charset="0"/>
                <a:cs typeface="Arial" panose="020B0604020202020204" pitchFamily="34" charset="0"/>
              </a:rPr>
              <a:t>anderen</a:t>
            </a:r>
          </a:p>
          <a:p>
            <a:pPr algn="l"/>
            <a:r>
              <a:rPr lang="de-DE" sz="4000" b="1" dirty="0" smtClean="0">
                <a:latin typeface="Arial" panose="020B0604020202020204" pitchFamily="34" charset="0"/>
                <a:cs typeface="Arial" panose="020B0604020202020204" pitchFamily="34" charset="0"/>
              </a:rPr>
              <a:t>3. Ein Elefant</a:t>
            </a:r>
            <a:r>
              <a:rPr lang="de-DE" sz="4000" b="1" dirty="0">
                <a:latin typeface="Arial" panose="020B0604020202020204" pitchFamily="34" charset="0"/>
                <a:cs typeface="Arial" panose="020B0604020202020204" pitchFamily="34" charset="0"/>
              </a:rPr>
              <a:t>			</a:t>
            </a:r>
            <a:r>
              <a:rPr lang="de-DE" sz="4000" b="1" dirty="0" smtClean="0">
                <a:latin typeface="Arial" panose="020B0604020202020204" pitchFamily="34" charset="0"/>
                <a:cs typeface="Arial" panose="020B0604020202020204" pitchFamily="34" charset="0"/>
              </a:rPr>
              <a:t>c) schlafen</a:t>
            </a:r>
            <a:r>
              <a:rPr lang="de-DE" sz="4000" b="1" dirty="0">
                <a:latin typeface="Arial" panose="020B0604020202020204" pitchFamily="34" charset="0"/>
                <a:cs typeface="Arial" panose="020B0604020202020204" pitchFamily="34" charset="0"/>
              </a:rPr>
              <a:t>	im	Wasser </a:t>
            </a:r>
            <a:endParaRPr lang="de-DE" sz="4000" b="1" dirty="0" smtClean="0">
              <a:latin typeface="Arial" panose="020B0604020202020204" pitchFamily="34" charset="0"/>
              <a:cs typeface="Arial" panose="020B0604020202020204" pitchFamily="34" charset="0"/>
            </a:endParaRPr>
          </a:p>
          <a:p>
            <a:pPr algn="l"/>
            <a:r>
              <a:rPr lang="de-DE" sz="4000" b="1" dirty="0" smtClean="0">
                <a:latin typeface="Arial" panose="020B0604020202020204" pitchFamily="34" charset="0"/>
                <a:cs typeface="Arial" panose="020B0604020202020204" pitchFamily="34" charset="0"/>
              </a:rPr>
              <a:t>4. Der Gorilla</a:t>
            </a:r>
            <a:r>
              <a:rPr lang="de-DE" sz="4000" b="1" dirty="0">
                <a:latin typeface="Arial" panose="020B0604020202020204" pitchFamily="34" charset="0"/>
                <a:cs typeface="Arial" panose="020B0604020202020204" pitchFamily="34" charset="0"/>
              </a:rPr>
              <a:t>			</a:t>
            </a:r>
            <a:r>
              <a:rPr lang="de-DE" sz="4000" b="1" dirty="0" smtClean="0">
                <a:latin typeface="Arial" panose="020B0604020202020204" pitchFamily="34" charset="0"/>
                <a:cs typeface="Arial" panose="020B0604020202020204" pitchFamily="34" charset="0"/>
              </a:rPr>
              <a:t>d) schlafen</a:t>
            </a:r>
            <a:r>
              <a:rPr lang="de-DE" sz="4000" b="1" dirty="0">
                <a:latin typeface="Arial" panose="020B0604020202020204" pitchFamily="34" charset="0"/>
                <a:cs typeface="Arial" panose="020B0604020202020204" pitchFamily="34" charset="0"/>
              </a:rPr>
              <a:t>	</a:t>
            </a:r>
            <a:r>
              <a:rPr lang="de-DE" sz="4000" b="1" dirty="0" smtClean="0">
                <a:latin typeface="Arial" panose="020B0604020202020204" pitchFamily="34" charset="0"/>
                <a:cs typeface="Arial" panose="020B0604020202020204" pitchFamily="34" charset="0"/>
              </a:rPr>
              <a:t> im</a:t>
            </a:r>
            <a:r>
              <a:rPr lang="de-DE" sz="4000" b="1" dirty="0">
                <a:latin typeface="Arial" panose="020B0604020202020204" pitchFamily="34" charset="0"/>
                <a:cs typeface="Arial" panose="020B0604020202020204" pitchFamily="34" charset="0"/>
              </a:rPr>
              <a:t>	Stehen </a:t>
            </a:r>
            <a:endParaRPr lang="ru-RU" sz="4000" b="1" dirty="0">
              <a:latin typeface="Arial" panose="020B0604020202020204" pitchFamily="34" charset="0"/>
              <a:cs typeface="Arial" panose="020B0604020202020204" pitchFamily="34" charset="0"/>
            </a:endParaRPr>
          </a:p>
        </p:txBody>
      </p:sp>
      <p:cxnSp>
        <p:nvCxnSpPr>
          <p:cNvPr id="3" name="Прямая со стрелкой 2"/>
          <p:cNvCxnSpPr/>
          <p:nvPr/>
        </p:nvCxnSpPr>
        <p:spPr>
          <a:xfrm>
            <a:off x="4039737" y="2060812"/>
            <a:ext cx="1856096" cy="25111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039737" y="2759122"/>
            <a:ext cx="1692323" cy="12260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3564340" y="2759122"/>
            <a:ext cx="2167720" cy="13488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452884" y="2060813"/>
            <a:ext cx="2279176" cy="25111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09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682388"/>
          </a:xfrm>
          <a:solidFill>
            <a:srgbClr val="0070C0"/>
          </a:solidFill>
        </p:spPr>
        <p:txBody>
          <a:bodyPr>
            <a:noAutofit/>
          </a:bodyPr>
          <a:lstStyle/>
          <a:p>
            <a:r>
              <a:rPr lang="en-US" sz="4000" b="1" dirty="0" err="1" smtClean="0">
                <a:solidFill>
                  <a:schemeClr val="bg1"/>
                </a:solidFill>
                <a:latin typeface="Arial" panose="020B0604020202020204" pitchFamily="34" charset="0"/>
                <a:cs typeface="Arial" panose="020B0604020202020204" pitchFamily="34" charset="0"/>
              </a:rPr>
              <a:t>Farben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wiederholen</a:t>
            </a:r>
            <a:endParaRPr lang="ru-RU" sz="4000" b="1" dirty="0">
              <a:solidFill>
                <a:schemeClr val="bg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230" y="818865"/>
            <a:ext cx="10222173" cy="5861713"/>
          </a:xfrm>
          <a:prstGeom prst="rect">
            <a:avLst/>
          </a:prstGeom>
        </p:spPr>
      </p:pic>
    </p:spTree>
    <p:extLst>
      <p:ext uri="{BB962C8B-B14F-4D97-AF65-F5344CB8AC3E}">
        <p14:creationId xmlns:p14="http://schemas.microsoft.com/office/powerpoint/2010/main" val="1456063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0"/>
            <a:ext cx="12192000" cy="682388"/>
          </a:xfrm>
          <a:solidFill>
            <a:srgbClr val="0070C0"/>
          </a:solidFill>
        </p:spPr>
        <p:txBody>
          <a:bodyPr>
            <a:noAutofit/>
          </a:bodyPr>
          <a:lstStyle/>
          <a:p>
            <a:r>
              <a:rPr lang="en-US" sz="4000" b="1" dirty="0" err="1" smtClean="0">
                <a:solidFill>
                  <a:schemeClr val="bg1"/>
                </a:solidFill>
                <a:latin typeface="Arial" panose="020B0604020202020204" pitchFamily="34" charset="0"/>
                <a:cs typeface="Arial" panose="020B0604020202020204" pitchFamily="34" charset="0"/>
              </a:rPr>
              <a:t>Farben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wiederholen</a:t>
            </a:r>
            <a:endParaRPr lang="ru-RU" sz="4000" b="1" dirty="0">
              <a:solidFill>
                <a:schemeClr val="bg1"/>
              </a:solidFill>
              <a:latin typeface="Arial" panose="020B0604020202020204" pitchFamily="34" charset="0"/>
              <a:cs typeface="Arial" panose="020B0604020202020204" pitchFamily="34" charset="0"/>
            </a:endParaRPr>
          </a:p>
        </p:txBody>
      </p:sp>
      <p:sp>
        <p:nvSpPr>
          <p:cNvPr id="2" name="Пятно 2 1"/>
          <p:cNvSpPr/>
          <p:nvPr/>
        </p:nvSpPr>
        <p:spPr>
          <a:xfrm rot="19984287">
            <a:off x="981978" y="1359670"/>
            <a:ext cx="3425588" cy="1815152"/>
          </a:xfrm>
          <a:prstGeom prst="irregularSeal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ятно 2 2"/>
          <p:cNvSpPr/>
          <p:nvPr/>
        </p:nvSpPr>
        <p:spPr>
          <a:xfrm rot="20237059">
            <a:off x="7388565" y="1257851"/>
            <a:ext cx="2866030" cy="2033516"/>
          </a:xfrm>
          <a:prstGeom prst="irregularSeal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ятно 2 5"/>
          <p:cNvSpPr/>
          <p:nvPr/>
        </p:nvSpPr>
        <p:spPr>
          <a:xfrm rot="20327184">
            <a:off x="1828800" y="4387756"/>
            <a:ext cx="3234520" cy="1897039"/>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но 2 6"/>
          <p:cNvSpPr/>
          <p:nvPr/>
        </p:nvSpPr>
        <p:spPr>
          <a:xfrm rot="20030997">
            <a:off x="7574508" y="4333165"/>
            <a:ext cx="3102590" cy="1951630"/>
          </a:xfrm>
          <a:prstGeom prst="irregularSeal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704" y="3876449"/>
            <a:ext cx="1504096" cy="1719133"/>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821" y="4107976"/>
            <a:ext cx="1866661" cy="2665017"/>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8195" y="3585658"/>
            <a:ext cx="1760561" cy="2009924"/>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6657" y="775364"/>
            <a:ext cx="2145257" cy="2145257"/>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62" y="692007"/>
            <a:ext cx="1968407" cy="1355157"/>
          </a:xfrm>
          <a:prstGeom prst="rect">
            <a:avLst/>
          </a:prstGeom>
        </p:spPr>
      </p:pic>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8744" y="716107"/>
            <a:ext cx="2144670" cy="2365576"/>
          </a:xfrm>
          <a:prstGeom prst="rect">
            <a:avLst/>
          </a:prstGeom>
        </p:spPr>
      </p:pic>
      <p:pic>
        <p:nvPicPr>
          <p:cNvPr id="15" name="Рисунок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7145" y="2247747"/>
            <a:ext cx="2174343" cy="1764695"/>
          </a:xfrm>
          <a:prstGeom prst="rect">
            <a:avLst/>
          </a:prstGeom>
        </p:spPr>
      </p:pic>
      <p:pic>
        <p:nvPicPr>
          <p:cNvPr id="16" name="Рисунок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63906" y="4167296"/>
            <a:ext cx="1733550" cy="2638425"/>
          </a:xfrm>
          <a:prstGeom prst="rect">
            <a:avLst/>
          </a:prstGeom>
        </p:spPr>
      </p:pic>
    </p:spTree>
    <p:extLst>
      <p:ext uri="{BB962C8B-B14F-4D97-AF65-F5344CB8AC3E}">
        <p14:creationId xmlns:p14="http://schemas.microsoft.com/office/powerpoint/2010/main" val="119095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4529</TotalTime>
  <Words>520</Words>
  <Application>Microsoft Office PowerPoint</Application>
  <PresentationFormat>Широкоэкранный</PresentationFormat>
  <Paragraphs>128</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18</vt:i4>
      </vt:variant>
    </vt:vector>
  </HeadingPairs>
  <TitlesOfParts>
    <vt:vector size="26" baseType="lpstr">
      <vt:lpstr>Raleway</vt:lpstr>
      <vt:lpstr>Arial</vt:lpstr>
      <vt:lpstr>Arial</vt:lpstr>
      <vt:lpstr>Calibri</vt:lpstr>
      <vt:lpstr>Calibri Light</vt:lpstr>
      <vt:lpstr>Wingdings</vt:lpstr>
      <vt:lpstr>Тема Office</vt:lpstr>
      <vt:lpstr>Office Theme</vt:lpstr>
      <vt:lpstr>DEUTSCH</vt:lpstr>
      <vt:lpstr>PLAN DER STUNDE:</vt:lpstr>
      <vt:lpstr>Kontrolle der selbständige Arbeit</vt:lpstr>
      <vt:lpstr>Kontrolle der selbständige Arbeit</vt:lpstr>
      <vt:lpstr>Wir lesen den Text</vt:lpstr>
      <vt:lpstr>Selbständige Arbeit</vt:lpstr>
      <vt:lpstr>Wir machen Übung</vt:lpstr>
      <vt:lpstr>Farben wiederholen</vt:lpstr>
      <vt:lpstr>Farben wiederholen</vt:lpstr>
      <vt:lpstr>Die Beschreibung des Tieres</vt:lpstr>
      <vt:lpstr>Die Beschreibung des Tieres</vt:lpstr>
      <vt:lpstr>Wir machen Übung</vt:lpstr>
      <vt:lpstr>Wir machen Übung</vt:lpstr>
      <vt:lpstr>Wir machen Übung</vt:lpstr>
      <vt:lpstr>Wir machen Übung</vt:lpstr>
      <vt:lpstr>Was mögen die Tiere?</vt:lpstr>
      <vt:lpstr>Selbständige Arbeit</vt:lpstr>
      <vt:lpstr>Ende der Stunde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dc:title>
  <dc:creator>Пользователь</dc:creator>
  <cp:lastModifiedBy>User</cp:lastModifiedBy>
  <cp:revision>137</cp:revision>
  <dcterms:created xsi:type="dcterms:W3CDTF">2020-09-16T22:01:54Z</dcterms:created>
  <dcterms:modified xsi:type="dcterms:W3CDTF">2020-12-26T04:18:53Z</dcterms:modified>
</cp:coreProperties>
</file>