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92" r:id="rId5"/>
    <p:sldId id="293" r:id="rId6"/>
    <p:sldId id="288" r:id="rId7"/>
    <p:sldId id="294" r:id="rId8"/>
    <p:sldId id="295" r:id="rId9"/>
    <p:sldId id="299" r:id="rId10"/>
    <p:sldId id="297" r:id="rId11"/>
    <p:sldId id="298" r:id="rId12"/>
    <p:sldId id="300" r:id="rId13"/>
    <p:sldId id="303" r:id="rId14"/>
    <p:sldId id="296" r:id="rId15"/>
    <p:sldId id="302" r:id="rId16"/>
    <p:sldId id="301" r:id="rId17"/>
    <p:sldId id="276" r:id="rId18"/>
    <p:sldId id="261" r:id="rId19"/>
    <p:sldId id="262"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snapToGrid="0">
      <p:cViewPr varScale="1">
        <p:scale>
          <a:sx n="68" d="100"/>
          <a:sy n="68"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9B063F-A4BF-4312-8FBE-993D5DC7E615}"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203909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9B063F-A4BF-4312-8FBE-993D5DC7E615}"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237479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9B063F-A4BF-4312-8FBE-993D5DC7E615}"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173924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4568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576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124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2701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182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3308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321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721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9B063F-A4BF-4312-8FBE-993D5DC7E615}"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314630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9621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9351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373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9B063F-A4BF-4312-8FBE-993D5DC7E615}" type="datetimeFigureOut">
              <a:rPr lang="ru-RU" smtClean="0"/>
              <a:t>26.12.2020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415467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9B063F-A4BF-4312-8FBE-993D5DC7E615}" type="datetimeFigureOut">
              <a:rPr lang="ru-RU" smtClean="0"/>
              <a:t>26.12.2020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45703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9B063F-A4BF-4312-8FBE-993D5DC7E615}" type="datetimeFigureOut">
              <a:rPr lang="ru-RU" smtClean="0"/>
              <a:t>26.12.2020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35031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9B063F-A4BF-4312-8FBE-993D5DC7E615}" type="datetimeFigureOut">
              <a:rPr lang="ru-RU" smtClean="0"/>
              <a:t>26.12.2020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108263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9B063F-A4BF-4312-8FBE-993D5DC7E615}" type="datetimeFigureOut">
              <a:rPr lang="ru-RU" smtClean="0"/>
              <a:t>26.12.2020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85726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9B063F-A4BF-4312-8FBE-993D5DC7E615}" type="datetimeFigureOut">
              <a:rPr lang="ru-RU" smtClean="0"/>
              <a:t>26.12.2020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327139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9B063F-A4BF-4312-8FBE-993D5DC7E615}" type="datetimeFigureOut">
              <a:rPr lang="ru-RU" smtClean="0"/>
              <a:t>26.12.2020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0E3834-5039-455A-9256-DFD8EA2C56AA}" type="slidenum">
              <a:rPr lang="ru-RU" smtClean="0"/>
              <a:t>‹#›</a:t>
            </a:fld>
            <a:endParaRPr lang="ru-RU"/>
          </a:p>
        </p:txBody>
      </p:sp>
    </p:spTree>
    <p:extLst>
      <p:ext uri="{BB962C8B-B14F-4D97-AF65-F5344CB8AC3E}">
        <p14:creationId xmlns:p14="http://schemas.microsoft.com/office/powerpoint/2010/main" val="419773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B063F-A4BF-4312-8FBE-993D5DC7E615}" type="datetimeFigureOut">
              <a:rPr lang="ru-RU" smtClean="0"/>
              <a:t>26.12.2020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E3834-5039-455A-9256-DFD8EA2C56AA}" type="slidenum">
              <a:rPr lang="ru-RU" smtClean="0"/>
              <a:t>‹#›</a:t>
            </a:fld>
            <a:endParaRPr lang="ru-RU"/>
          </a:p>
        </p:txBody>
      </p:sp>
    </p:spTree>
    <p:extLst>
      <p:ext uri="{BB962C8B-B14F-4D97-AF65-F5344CB8AC3E}">
        <p14:creationId xmlns:p14="http://schemas.microsoft.com/office/powerpoint/2010/main" val="318362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D246A-D6A5-4C74-85E4-2EBB5890F275}" type="datetimeFigureOut">
              <a:rPr lang="ru-RU" smtClean="0">
                <a:solidFill>
                  <a:prstClr val="black">
                    <a:tint val="75000"/>
                  </a:prstClr>
                </a:solidFill>
              </a:rPr>
              <a:pPr/>
              <a:t>26.12.2020</a:t>
            </a:fld>
            <a:endParaRPr lang="ru-R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00A02-E345-4911-B7D5-13072366BD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4380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fi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5.jfif"/><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fif"/></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571500" y="1943101"/>
            <a:ext cx="10929938" cy="4646386"/>
          </a:xfrm>
          <a:ln w="38100"/>
        </p:spPr>
        <p:style>
          <a:lnRef idx="2">
            <a:schemeClr val="accent4"/>
          </a:lnRef>
          <a:fillRef idx="1">
            <a:schemeClr val="lt1"/>
          </a:fillRef>
          <a:effectRef idx="0">
            <a:schemeClr val="accent4"/>
          </a:effectRef>
          <a:fontRef idx="minor">
            <a:schemeClr val="dk1"/>
          </a:fontRef>
        </p:style>
        <p:txBody>
          <a:bodyPr/>
          <a:lstStyle/>
          <a:p>
            <a:endParaRPr lang="de-DE" sz="2500" b="1" dirty="0" smtClean="0">
              <a:solidFill>
                <a:srgbClr val="C00000"/>
              </a:solidFill>
              <a:latin typeface="Arial" panose="020B0604020202020204" pitchFamily="34" charset="0"/>
              <a:cs typeface="Arial" panose="020B0604020202020204" pitchFamily="34" charset="0"/>
            </a:endParaRPr>
          </a:p>
          <a:p>
            <a:r>
              <a:rPr lang="de-DE" sz="5400" b="1" dirty="0" smtClean="0">
                <a:solidFill>
                  <a:schemeClr val="tx1"/>
                </a:solidFill>
                <a:latin typeface="Arial" panose="020B0604020202020204" pitchFamily="34" charset="0"/>
                <a:cs typeface="Arial" panose="020B0604020202020204" pitchFamily="34" charset="0"/>
              </a:rPr>
              <a:t>THEMA DER STUNDE:</a:t>
            </a:r>
          </a:p>
          <a:p>
            <a:r>
              <a:rPr lang="de-DE" sz="5400" b="1" dirty="0" smtClean="0">
                <a:solidFill>
                  <a:schemeClr val="tx1"/>
                </a:solidFill>
                <a:latin typeface="Arial" panose="020B0604020202020204" pitchFamily="34" charset="0"/>
                <a:cs typeface="Arial" panose="020B0604020202020204" pitchFamily="34" charset="0"/>
              </a:rPr>
              <a:t>Sucht mal Tiere auf dem Bild?</a:t>
            </a:r>
          </a:p>
          <a:p>
            <a:endParaRPr lang="de-DE" sz="6000" dirty="0" smtClean="0">
              <a:solidFill>
                <a:schemeClr val="tx1"/>
              </a:solidFill>
              <a:latin typeface="Arial" panose="020B0604020202020204" pitchFamily="34" charset="0"/>
              <a:cs typeface="Arial" panose="020B0604020202020204" pitchFamily="34" charset="0"/>
            </a:endParaRPr>
          </a:p>
        </p:txBody>
      </p:sp>
      <p:sp>
        <p:nvSpPr>
          <p:cNvPr id="4" name="Заголовок 3"/>
          <p:cNvSpPr>
            <a:spLocks noGrp="1"/>
          </p:cNvSpPr>
          <p:nvPr>
            <p:ph type="ctrTitle"/>
          </p:nvPr>
        </p:nvSpPr>
        <p:spPr>
          <a:xfrm>
            <a:off x="0" y="1"/>
            <a:ext cx="12192000" cy="1700212"/>
          </a:xfrm>
          <a:solidFill>
            <a:srgbClr val="0070C0"/>
          </a:solidFill>
        </p:spPr>
        <p:txBody>
          <a:bodyPr>
            <a:normAutofit/>
          </a:bodyPr>
          <a:lstStyle/>
          <a:p>
            <a:r>
              <a:rPr lang="de-DE" sz="8000" b="1" dirty="0" smtClean="0">
                <a:solidFill>
                  <a:schemeClr val="bg1"/>
                </a:solidFill>
                <a:latin typeface="Arial" panose="020B0604020202020204" pitchFamily="34" charset="0"/>
                <a:cs typeface="Arial" panose="020B0604020202020204" pitchFamily="34" charset="0"/>
              </a:rPr>
              <a:t>DEUTSCH</a:t>
            </a:r>
            <a:endParaRPr lang="ru-RU" sz="8000" b="1" dirty="0">
              <a:solidFill>
                <a:schemeClr val="bg1"/>
              </a:solidFill>
              <a:latin typeface="Arial" panose="020B0604020202020204" pitchFamily="34" charset="0"/>
              <a:cs typeface="Arial" panose="020B0604020202020204" pitchFamily="34" charset="0"/>
            </a:endParaRPr>
          </a:p>
        </p:txBody>
      </p:sp>
      <p:sp>
        <p:nvSpPr>
          <p:cNvPr id="6" name="Прямоугольник 5"/>
          <p:cNvSpPr/>
          <p:nvPr/>
        </p:nvSpPr>
        <p:spPr>
          <a:xfrm>
            <a:off x="9656537" y="242888"/>
            <a:ext cx="2317749" cy="134302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500" dirty="0" smtClean="0">
                <a:solidFill>
                  <a:prstClr val="white"/>
                </a:solidFill>
                <a:latin typeface="Arial" panose="020B0604020202020204" pitchFamily="34" charset="0"/>
                <a:cs typeface="Arial" panose="020B0604020202020204" pitchFamily="34" charset="0"/>
              </a:rPr>
              <a:t>5</a:t>
            </a:r>
            <a:r>
              <a:rPr lang="de-DE" sz="5400" dirty="0" smtClean="0">
                <a:solidFill>
                  <a:prstClr val="white"/>
                </a:solidFill>
                <a:latin typeface="Arial" panose="020B0604020202020204" pitchFamily="34" charset="0"/>
                <a:cs typeface="Arial" panose="020B0604020202020204" pitchFamily="34" charset="0"/>
              </a:rPr>
              <a:t>.</a:t>
            </a:r>
            <a:r>
              <a:rPr lang="en-US" sz="3200" dirty="0" smtClean="0">
                <a:solidFill>
                  <a:prstClr val="white"/>
                </a:solidFill>
                <a:latin typeface="Arial" panose="020B0604020202020204" pitchFamily="34" charset="0"/>
                <a:cs typeface="Arial" panose="020B0604020202020204" pitchFamily="34" charset="0"/>
              </a:rPr>
              <a:t>KLASSE</a:t>
            </a:r>
            <a:endParaRPr lang="ru-RU" sz="3200" dirty="0">
              <a:solidFill>
                <a:prstClr val="white"/>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6537" y="4089400"/>
            <a:ext cx="1728788" cy="2371724"/>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242888"/>
            <a:ext cx="1794329" cy="1237570"/>
          </a:xfrm>
          <a:prstGeom prst="rect">
            <a:avLst/>
          </a:prstGeom>
        </p:spPr>
      </p:pic>
    </p:spTree>
    <p:extLst>
      <p:ext uri="{BB962C8B-B14F-4D97-AF65-F5344CB8AC3E}">
        <p14:creationId xmlns:p14="http://schemas.microsoft.com/office/powerpoint/2010/main" val="2814603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792955"/>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Neue Wörter</a:t>
            </a:r>
            <a:endParaRPr lang="ru-RU" sz="4500" b="1" dirty="0">
              <a:solidFill>
                <a:schemeClr val="bg1"/>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534837564"/>
              </p:ext>
            </p:extLst>
          </p:nvPr>
        </p:nvGraphicFramePr>
        <p:xfrm>
          <a:off x="1012208" y="949880"/>
          <a:ext cx="10167582" cy="5486400"/>
        </p:xfrm>
        <a:graphic>
          <a:graphicData uri="http://schemas.openxmlformats.org/drawingml/2006/table">
            <a:tbl>
              <a:tblPr firstRow="1" bandRow="1">
                <a:tableStyleId>{16D9F66E-5EB9-4882-86FB-DCBF35E3C3E4}</a:tableStyleId>
              </a:tblPr>
              <a:tblGrid>
                <a:gridCol w="5083791">
                  <a:extLst>
                    <a:ext uri="{9D8B030D-6E8A-4147-A177-3AD203B41FA5}">
                      <a16:colId xmlns:a16="http://schemas.microsoft.com/office/drawing/2014/main" val="1569721449"/>
                    </a:ext>
                  </a:extLst>
                </a:gridCol>
                <a:gridCol w="5083791">
                  <a:extLst>
                    <a:ext uri="{9D8B030D-6E8A-4147-A177-3AD203B41FA5}">
                      <a16:colId xmlns:a16="http://schemas.microsoft.com/office/drawing/2014/main" val="1926755351"/>
                    </a:ext>
                  </a:extLst>
                </a:gridCol>
              </a:tblGrid>
              <a:tr h="526804">
                <a:tc>
                  <a:txBody>
                    <a:bodyPr/>
                    <a:lstStyle/>
                    <a:p>
                      <a:pPr algn="ctr"/>
                      <a:r>
                        <a:rPr lang="de-DE" sz="3000" dirty="0" smtClean="0">
                          <a:latin typeface="Arial" panose="020B0604020202020204" pitchFamily="34" charset="0"/>
                          <a:cs typeface="Arial" panose="020B0604020202020204" pitchFamily="34" charset="0"/>
                        </a:rPr>
                        <a:t>der Kopf</a:t>
                      </a:r>
                      <a:endParaRPr lang="ru-RU" sz="3000" dirty="0">
                        <a:latin typeface="Arial" panose="020B0604020202020204" pitchFamily="34" charset="0"/>
                        <a:cs typeface="Arial" panose="020B0604020202020204" pitchFamily="34" charset="0"/>
                      </a:endParaRPr>
                    </a:p>
                  </a:txBody>
                  <a:tcPr/>
                </a:tc>
                <a:tc>
                  <a:txBody>
                    <a:bodyPr/>
                    <a:lstStyle/>
                    <a:p>
                      <a:pPr algn="ctr"/>
                      <a:r>
                        <a:rPr lang="ru-RU" sz="3000" dirty="0" smtClean="0">
                          <a:latin typeface="Arial" panose="020B0604020202020204" pitchFamily="34" charset="0"/>
                          <a:cs typeface="Arial" panose="020B0604020202020204" pitchFamily="34" charset="0"/>
                        </a:rPr>
                        <a:t>голова</a:t>
                      </a:r>
                      <a:endParaRPr lang="ru-RU"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7283189"/>
                  </a:ext>
                </a:extLst>
              </a:tr>
              <a:tr h="526804">
                <a:tc>
                  <a:txBody>
                    <a:bodyPr/>
                    <a:lstStyle/>
                    <a:p>
                      <a:pPr algn="ctr"/>
                      <a:r>
                        <a:rPr lang="de-DE" sz="3000" b="1" dirty="0" smtClean="0">
                          <a:latin typeface="Arial" panose="020B0604020202020204" pitchFamily="34" charset="0"/>
                          <a:cs typeface="Arial" panose="020B0604020202020204" pitchFamily="34" charset="0"/>
                        </a:rPr>
                        <a:t>die Pfote</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лапа</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828650"/>
                  </a:ext>
                </a:extLst>
              </a:tr>
              <a:tr h="526804">
                <a:tc>
                  <a:txBody>
                    <a:bodyPr/>
                    <a:lstStyle/>
                    <a:p>
                      <a:pPr algn="ctr"/>
                      <a:r>
                        <a:rPr lang="de-DE" sz="3000" b="1" dirty="0" smtClean="0">
                          <a:latin typeface="Arial" panose="020B0604020202020204" pitchFamily="34" charset="0"/>
                          <a:cs typeface="Arial" panose="020B0604020202020204" pitchFamily="34" charset="0"/>
                        </a:rPr>
                        <a:t>der</a:t>
                      </a:r>
                      <a:r>
                        <a:rPr lang="de-DE" sz="3000" b="1" baseline="0" dirty="0" smtClean="0">
                          <a:latin typeface="Arial" panose="020B0604020202020204" pitchFamily="34" charset="0"/>
                          <a:cs typeface="Arial" panose="020B0604020202020204" pitchFamily="34" charset="0"/>
                        </a:rPr>
                        <a:t> Schwanz</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хвост</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89385"/>
                  </a:ext>
                </a:extLst>
              </a:tr>
              <a:tr h="526804">
                <a:tc>
                  <a:txBody>
                    <a:bodyPr/>
                    <a:lstStyle/>
                    <a:p>
                      <a:pPr algn="ctr"/>
                      <a:r>
                        <a:rPr lang="de-DE" sz="3000" b="1" dirty="0" smtClean="0">
                          <a:latin typeface="Arial" panose="020B0604020202020204" pitchFamily="34" charset="0"/>
                          <a:cs typeface="Arial" panose="020B0604020202020204" pitchFamily="34" charset="0"/>
                        </a:rPr>
                        <a:t>die Schnauze</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морда</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9308120"/>
                  </a:ext>
                </a:extLst>
              </a:tr>
              <a:tr h="526804">
                <a:tc>
                  <a:txBody>
                    <a:bodyPr/>
                    <a:lstStyle/>
                    <a:p>
                      <a:pPr algn="ctr"/>
                      <a:r>
                        <a:rPr lang="de-DE" sz="3000" b="1" dirty="0" smtClean="0">
                          <a:latin typeface="Arial" panose="020B0604020202020204" pitchFamily="34" charset="0"/>
                          <a:cs typeface="Arial" panose="020B0604020202020204" pitchFamily="34" charset="0"/>
                        </a:rPr>
                        <a:t>das Fell</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шерсть</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1408220"/>
                  </a:ext>
                </a:extLst>
              </a:tr>
              <a:tr h="526804">
                <a:tc>
                  <a:txBody>
                    <a:bodyPr/>
                    <a:lstStyle/>
                    <a:p>
                      <a:pPr algn="ctr"/>
                      <a:r>
                        <a:rPr lang="de-DE" sz="3000" b="1" dirty="0" smtClean="0">
                          <a:latin typeface="Arial" panose="020B0604020202020204" pitchFamily="34" charset="0"/>
                          <a:cs typeface="Arial" panose="020B0604020202020204" pitchFamily="34" charset="0"/>
                        </a:rPr>
                        <a:t>die Kralle</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коготь</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4717860"/>
                  </a:ext>
                </a:extLst>
              </a:tr>
              <a:tr h="526804">
                <a:tc>
                  <a:txBody>
                    <a:bodyPr/>
                    <a:lstStyle/>
                    <a:p>
                      <a:pPr algn="ctr"/>
                      <a:r>
                        <a:rPr lang="de-DE" sz="3000" b="1" dirty="0" smtClean="0">
                          <a:latin typeface="Arial" panose="020B0604020202020204" pitchFamily="34" charset="0"/>
                          <a:cs typeface="Arial" panose="020B0604020202020204" pitchFamily="34" charset="0"/>
                        </a:rPr>
                        <a:t>das Barthaar</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усы</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0667433"/>
                  </a:ext>
                </a:extLst>
              </a:tr>
              <a:tr h="526804">
                <a:tc>
                  <a:txBody>
                    <a:bodyPr/>
                    <a:lstStyle/>
                    <a:p>
                      <a:pPr algn="ctr"/>
                      <a:r>
                        <a:rPr lang="de-DE" sz="3000" b="1" dirty="0" smtClean="0">
                          <a:latin typeface="Arial" panose="020B0604020202020204" pitchFamily="34" charset="0"/>
                          <a:cs typeface="Arial" panose="020B0604020202020204" pitchFamily="34" charset="0"/>
                        </a:rPr>
                        <a:t>der Rüssel</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хобот</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3340179"/>
                  </a:ext>
                </a:extLst>
              </a:tr>
              <a:tr h="526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000" b="1" dirty="0" smtClean="0">
                          <a:latin typeface="Arial" panose="020B0604020202020204" pitchFamily="34" charset="0"/>
                          <a:cs typeface="Arial" panose="020B0604020202020204" pitchFamily="34" charset="0"/>
                        </a:rPr>
                        <a:t>der Rücken</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спина</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5287591"/>
                  </a:ext>
                </a:extLst>
              </a:tr>
              <a:tr h="526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000" b="1" dirty="0" smtClean="0">
                          <a:latin typeface="Arial" panose="020B0604020202020204" pitchFamily="34" charset="0"/>
                          <a:cs typeface="Arial" panose="020B0604020202020204" pitchFamily="34" charset="0"/>
                        </a:rPr>
                        <a:t>der Bauch</a:t>
                      </a:r>
                      <a:endParaRPr lang="ru-RU" sz="3000" b="1" dirty="0">
                        <a:latin typeface="Arial" panose="020B0604020202020204" pitchFamily="34" charset="0"/>
                        <a:cs typeface="Arial" panose="020B0604020202020204" pitchFamily="34" charset="0"/>
                      </a:endParaRPr>
                    </a:p>
                  </a:txBody>
                  <a:tcPr/>
                </a:tc>
                <a:tc>
                  <a:txBody>
                    <a:bodyPr/>
                    <a:lstStyle/>
                    <a:p>
                      <a:pPr algn="ctr"/>
                      <a:r>
                        <a:rPr lang="ru-RU" sz="3000" b="1" dirty="0" smtClean="0">
                          <a:latin typeface="Arial" panose="020B0604020202020204" pitchFamily="34" charset="0"/>
                          <a:cs typeface="Arial" panose="020B0604020202020204" pitchFamily="34" charset="0"/>
                        </a:rPr>
                        <a:t>живот</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5093255"/>
                  </a:ext>
                </a:extLst>
              </a:tr>
            </a:tbl>
          </a:graphicData>
        </a:graphic>
      </p:graphicFrame>
    </p:spTree>
    <p:extLst>
      <p:ext uri="{BB962C8B-B14F-4D97-AF65-F5344CB8AC3E}">
        <p14:creationId xmlns:p14="http://schemas.microsoft.com/office/powerpoint/2010/main" val="3842488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Wir lesen den Text</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534573" y="4457343"/>
            <a:ext cx="11324492" cy="2400657"/>
          </a:xfrm>
          <a:prstGeom prst="rect">
            <a:avLst/>
          </a:prstGeom>
        </p:spPr>
        <p:txBody>
          <a:bodyPr wrap="square">
            <a:spAutoFit/>
          </a:bodyPr>
          <a:lstStyle/>
          <a:p>
            <a:r>
              <a:rPr lang="ru-RU" sz="3000"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Der</a:t>
            </a:r>
            <a:r>
              <a:rPr lang="ru-RU" sz="3000" b="1" dirty="0" smtClean="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Bär</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ist</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groß</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und</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dick</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Er</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hat</a:t>
            </a:r>
            <a:r>
              <a:rPr lang="ru-RU" sz="3000" b="1" dirty="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starke</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Pfoten</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In</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der</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Bärenfamilie</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gibt</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es</a:t>
            </a:r>
            <a:r>
              <a:rPr lang="ru-RU" sz="3000" b="1" dirty="0" smtClean="0">
                <a:latin typeface="Arial" panose="020B0604020202020204" pitchFamily="34" charset="0"/>
                <a:cs typeface="Arial" panose="020B0604020202020204" pitchFamily="34" charset="0"/>
              </a:rPr>
              <a:t> 2-3 </a:t>
            </a:r>
            <a:r>
              <a:rPr lang="ru-RU" sz="3000" b="1" dirty="0" err="1" smtClean="0">
                <a:latin typeface="Arial" panose="020B0604020202020204" pitchFamily="34" charset="0"/>
                <a:cs typeface="Arial" panose="020B0604020202020204" pitchFamily="34" charset="0"/>
              </a:rPr>
              <a:t>Bärchen</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Alle</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in</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der</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Familie</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fressen</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Honig</a:t>
            </a:r>
            <a:r>
              <a:rPr lang="ru-RU" sz="3000" b="1" dirty="0" smtClean="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und</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süße</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Beeren</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mit</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großem</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Appetit</a:t>
            </a:r>
            <a:r>
              <a:rPr lang="ru-RU" sz="3000" b="1" dirty="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Der</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Bär</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lebt</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im</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Wald</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Im</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Zirkus</a:t>
            </a:r>
            <a:r>
              <a:rPr lang="ru-RU" sz="3000" b="1" dirty="0" smtClean="0">
                <a:latin typeface="Arial" panose="020B0604020202020204" pitchFamily="34" charset="0"/>
                <a:cs typeface="Arial" panose="020B0604020202020204" pitchFamily="34" charset="0"/>
              </a:rPr>
              <a:t> </a:t>
            </a:r>
            <a:r>
              <a:rPr lang="ru-RU" sz="3000" b="1" dirty="0" err="1" smtClean="0">
                <a:latin typeface="Arial" panose="020B0604020202020204" pitchFamily="34" charset="0"/>
                <a:cs typeface="Arial" panose="020B0604020202020204" pitchFamily="34" charset="0"/>
              </a:rPr>
              <a:t>können</a:t>
            </a:r>
            <a:r>
              <a:rPr lang="ru-RU" sz="3000" b="1" dirty="0" smtClean="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die</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Bären</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radeln</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boxen</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und</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Fußball</a:t>
            </a:r>
            <a:r>
              <a:rPr lang="ru-RU" sz="3000" b="1" dirty="0">
                <a:latin typeface="Arial" panose="020B0604020202020204" pitchFamily="34" charset="0"/>
                <a:cs typeface="Arial" panose="020B0604020202020204" pitchFamily="34" charset="0"/>
              </a:rPr>
              <a:t> </a:t>
            </a:r>
            <a:r>
              <a:rPr lang="ru-RU" sz="3000" b="1" dirty="0" err="1">
                <a:latin typeface="Arial" panose="020B0604020202020204" pitchFamily="34" charset="0"/>
                <a:cs typeface="Arial" panose="020B0604020202020204" pitchFamily="34" charset="0"/>
              </a:rPr>
              <a:t>spielen</a:t>
            </a:r>
            <a:r>
              <a:rPr lang="ru-RU" sz="3000" b="1" dirty="0">
                <a:latin typeface="Arial" panose="020B0604020202020204" pitchFamily="34" charset="0"/>
                <a:cs typeface="Arial" panose="020B0604020202020204" pitchFamily="34" charset="0"/>
              </a:rPr>
              <a:t>.</a:t>
            </a:r>
          </a:p>
        </p:txBody>
      </p:sp>
      <p:sp>
        <p:nvSpPr>
          <p:cNvPr id="4" name="Овал 3"/>
          <p:cNvSpPr/>
          <p:nvPr/>
        </p:nvSpPr>
        <p:spPr>
          <a:xfrm>
            <a:off x="9819249" y="0"/>
            <a:ext cx="1308296" cy="801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Arial" panose="020B0604020202020204" pitchFamily="34" charset="0"/>
                <a:cs typeface="Arial" panose="020B0604020202020204" pitchFamily="34" charset="0"/>
              </a:rPr>
              <a:t>S.64</a:t>
            </a:r>
            <a:endParaRPr lang="ru-RU" sz="25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2941320" y="927463"/>
            <a:ext cx="6309360" cy="3529880"/>
          </a:xfrm>
          <a:prstGeom prst="rect">
            <a:avLst/>
          </a:prstGeom>
          <a:ln>
            <a:solidFill>
              <a:schemeClr val="accent1"/>
            </a:solidFill>
          </a:ln>
        </p:spPr>
      </p:pic>
    </p:spTree>
    <p:extLst>
      <p:ext uri="{BB962C8B-B14F-4D97-AF65-F5344CB8AC3E}">
        <p14:creationId xmlns:p14="http://schemas.microsoft.com/office/powerpoint/2010/main" val="2733658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666206"/>
          </a:xfrm>
          <a:solidFill>
            <a:srgbClr val="0070C0"/>
          </a:solidFill>
        </p:spPr>
        <p:txBody>
          <a:bodyPr>
            <a:normAutofit fontScale="90000"/>
          </a:bodyPr>
          <a:lstStyle/>
          <a:p>
            <a:pPr algn="ctr"/>
            <a:r>
              <a:rPr lang="de-DE" b="1" dirty="0" smtClean="0">
                <a:solidFill>
                  <a:schemeClr val="bg1"/>
                </a:solidFill>
                <a:latin typeface="Arial" panose="020B0604020202020204" pitchFamily="34" charset="0"/>
                <a:cs typeface="Arial" panose="020B0604020202020204" pitchFamily="34" charset="0"/>
              </a:rPr>
              <a:t>Wir machen Übung</a:t>
            </a:r>
            <a:endParaRPr lang="ru-RU" b="1" dirty="0">
              <a:solidFill>
                <a:schemeClr val="bg1"/>
              </a:solidFill>
              <a:latin typeface="Arial" panose="020B0604020202020204" pitchFamily="34" charset="0"/>
              <a:cs typeface="Arial" panose="020B0604020202020204" pitchFamily="34" charset="0"/>
            </a:endParaRPr>
          </a:p>
        </p:txBody>
      </p:sp>
      <p:sp>
        <p:nvSpPr>
          <p:cNvPr id="4" name="Овал 3"/>
          <p:cNvSpPr/>
          <p:nvPr/>
        </p:nvSpPr>
        <p:spPr>
          <a:xfrm>
            <a:off x="9819249" y="0"/>
            <a:ext cx="1308296" cy="6662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Arial" panose="020B0604020202020204" pitchFamily="34" charset="0"/>
                <a:cs typeface="Arial" panose="020B0604020202020204" pitchFamily="34" charset="0"/>
              </a:rPr>
              <a:t>S.64</a:t>
            </a:r>
            <a:endParaRPr lang="ru-RU" sz="25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stretch>
            <a:fillRect/>
          </a:stretch>
        </p:blipFill>
        <p:spPr>
          <a:xfrm>
            <a:off x="2941320" y="723481"/>
            <a:ext cx="6309360" cy="2834640"/>
          </a:xfrm>
          <a:prstGeom prst="rect">
            <a:avLst/>
          </a:prstGeom>
          <a:ln>
            <a:solidFill>
              <a:schemeClr val="accent1"/>
            </a:solidFill>
          </a:ln>
        </p:spPr>
      </p:pic>
      <p:sp>
        <p:nvSpPr>
          <p:cNvPr id="5" name="Прямоугольник 4"/>
          <p:cNvSpPr/>
          <p:nvPr/>
        </p:nvSpPr>
        <p:spPr>
          <a:xfrm>
            <a:off x="300447" y="3558121"/>
            <a:ext cx="11325496" cy="3323987"/>
          </a:xfrm>
          <a:prstGeom prst="rect">
            <a:avLst/>
          </a:prstGeom>
        </p:spPr>
        <p:txBody>
          <a:bodyPr wrap="square">
            <a:spAutoFit/>
          </a:bodyPr>
          <a:lstStyle/>
          <a:p>
            <a:pPr algn="just"/>
            <a:r>
              <a:rPr lang="de-DE" sz="3000" dirty="0">
                <a:solidFill>
                  <a:srgbClr val="000000"/>
                </a:solidFill>
                <a:latin typeface="Arial Black" panose="020B0A04020102020204" pitchFamily="34" charset="0"/>
              </a:rPr>
              <a:t>1. Der </a:t>
            </a:r>
            <a:r>
              <a:rPr lang="de-DE" sz="3000" dirty="0" smtClean="0">
                <a:solidFill>
                  <a:srgbClr val="000000"/>
                </a:solidFill>
                <a:latin typeface="Arial Black" panose="020B0A04020102020204" pitchFamily="34" charset="0"/>
              </a:rPr>
              <a:t>Bär </a:t>
            </a:r>
            <a:r>
              <a:rPr lang="de-DE" sz="3000" dirty="0">
                <a:solidFill>
                  <a:srgbClr val="000000"/>
                </a:solidFill>
                <a:latin typeface="Arial Black" panose="020B0A04020102020204" pitchFamily="34" charset="0"/>
              </a:rPr>
              <a:t>ist … </a:t>
            </a:r>
            <a:r>
              <a:rPr lang="de-DE" sz="3000" dirty="0" smtClean="0">
                <a:solidFill>
                  <a:srgbClr val="000000"/>
                </a:solidFill>
                <a:latin typeface="Arial Black" panose="020B0A04020102020204" pitchFamily="34" charset="0"/>
              </a:rPr>
              <a:t>                          a</a:t>
            </a:r>
            <a:r>
              <a:rPr lang="de-DE" sz="3000" dirty="0">
                <a:solidFill>
                  <a:srgbClr val="000000"/>
                </a:solidFill>
                <a:latin typeface="Arial Black" panose="020B0A04020102020204" pitchFamily="34" charset="0"/>
              </a:rPr>
              <a:t>) starke Pfote.</a:t>
            </a:r>
          </a:p>
          <a:p>
            <a:pPr algn="just"/>
            <a:r>
              <a:rPr lang="de-DE" sz="3000" dirty="0">
                <a:solidFill>
                  <a:srgbClr val="000000"/>
                </a:solidFill>
                <a:latin typeface="Arial Black" panose="020B0A04020102020204" pitchFamily="34" charset="0"/>
              </a:rPr>
              <a:t>2. Er hat … </a:t>
            </a:r>
            <a:r>
              <a:rPr lang="de-DE" sz="3000" dirty="0" smtClean="0">
                <a:solidFill>
                  <a:srgbClr val="000000"/>
                </a:solidFill>
                <a:latin typeface="Arial Black" panose="020B0A04020102020204" pitchFamily="34" charset="0"/>
              </a:rPr>
              <a:t>                                  b</a:t>
            </a:r>
            <a:r>
              <a:rPr lang="de-DE" sz="3000" dirty="0">
                <a:solidFill>
                  <a:srgbClr val="000000"/>
                </a:solidFill>
                <a:latin typeface="Arial Black" panose="020B0A04020102020204" pitchFamily="34" charset="0"/>
              </a:rPr>
              <a:t>) im Wald.</a:t>
            </a:r>
          </a:p>
          <a:p>
            <a:pPr algn="just"/>
            <a:r>
              <a:rPr lang="de-DE" sz="3000" dirty="0">
                <a:solidFill>
                  <a:srgbClr val="000000"/>
                </a:solidFill>
                <a:latin typeface="Arial Black" panose="020B0A04020102020204" pitchFamily="34" charset="0"/>
              </a:rPr>
              <a:t>3. In der Bärenfamilie </a:t>
            </a:r>
            <a:r>
              <a:rPr lang="de-DE" sz="3000" dirty="0" smtClean="0">
                <a:solidFill>
                  <a:srgbClr val="000000"/>
                </a:solidFill>
                <a:latin typeface="Arial Black" panose="020B0A04020102020204" pitchFamily="34" charset="0"/>
              </a:rPr>
              <a:t>                c</a:t>
            </a:r>
            <a:r>
              <a:rPr lang="de-DE" sz="3000" dirty="0">
                <a:solidFill>
                  <a:srgbClr val="000000"/>
                </a:solidFill>
                <a:latin typeface="Arial Black" panose="020B0A04020102020204" pitchFamily="34" charset="0"/>
              </a:rPr>
              <a:t>) radeln, boxen </a:t>
            </a:r>
            <a:r>
              <a:rPr lang="de-DE" sz="3000" dirty="0" smtClean="0">
                <a:solidFill>
                  <a:srgbClr val="000000"/>
                </a:solidFill>
                <a:latin typeface="Arial Black" panose="020B0A04020102020204" pitchFamily="34" charset="0"/>
              </a:rPr>
              <a:t>und</a:t>
            </a:r>
          </a:p>
          <a:p>
            <a:pPr algn="just"/>
            <a:r>
              <a:rPr lang="de-DE" sz="3000" dirty="0">
                <a:solidFill>
                  <a:srgbClr val="000000"/>
                </a:solidFill>
                <a:latin typeface="Arial Black" panose="020B0A04020102020204" pitchFamily="34" charset="0"/>
              </a:rPr>
              <a:t> </a:t>
            </a:r>
            <a:r>
              <a:rPr lang="de-DE" sz="3000" dirty="0" smtClean="0">
                <a:solidFill>
                  <a:srgbClr val="000000"/>
                </a:solidFill>
                <a:latin typeface="Arial Black" panose="020B0A04020102020204" pitchFamily="34" charset="0"/>
              </a:rPr>
              <a:t>   gibt es…                                      Fußball spielen.</a:t>
            </a:r>
          </a:p>
          <a:p>
            <a:pPr algn="just"/>
            <a:r>
              <a:rPr lang="de-DE" sz="3000" dirty="0" smtClean="0">
                <a:solidFill>
                  <a:srgbClr val="000000"/>
                </a:solidFill>
                <a:latin typeface="Arial Black" panose="020B0A04020102020204" pitchFamily="34" charset="0"/>
              </a:rPr>
              <a:t>4</a:t>
            </a:r>
            <a:r>
              <a:rPr lang="de-DE" sz="3000" dirty="0">
                <a:solidFill>
                  <a:srgbClr val="000000"/>
                </a:solidFill>
                <a:latin typeface="Arial Black" panose="020B0A04020102020204" pitchFamily="34" charset="0"/>
              </a:rPr>
              <a:t>. Der </a:t>
            </a:r>
            <a:r>
              <a:rPr lang="de-DE" sz="3000" dirty="0" smtClean="0">
                <a:solidFill>
                  <a:srgbClr val="000000"/>
                </a:solidFill>
                <a:latin typeface="Arial Black" panose="020B0A04020102020204" pitchFamily="34" charset="0"/>
              </a:rPr>
              <a:t>Bär </a:t>
            </a:r>
            <a:r>
              <a:rPr lang="de-DE" sz="3000" dirty="0">
                <a:solidFill>
                  <a:srgbClr val="000000"/>
                </a:solidFill>
                <a:latin typeface="Arial Black" panose="020B0A04020102020204" pitchFamily="34" charset="0"/>
              </a:rPr>
              <a:t>lebt … </a:t>
            </a:r>
            <a:r>
              <a:rPr lang="de-DE" sz="3000" dirty="0" smtClean="0">
                <a:solidFill>
                  <a:srgbClr val="000000"/>
                </a:solidFill>
                <a:latin typeface="Arial Black" panose="020B0A04020102020204" pitchFamily="34" charset="0"/>
              </a:rPr>
              <a:t>                        d</a:t>
            </a:r>
            <a:r>
              <a:rPr lang="de-DE" sz="3000" dirty="0">
                <a:solidFill>
                  <a:srgbClr val="000000"/>
                </a:solidFill>
                <a:latin typeface="Arial Black" panose="020B0A04020102020204" pitchFamily="34" charset="0"/>
              </a:rPr>
              <a:t>) groß und dick.</a:t>
            </a:r>
          </a:p>
          <a:p>
            <a:pPr algn="just"/>
            <a:r>
              <a:rPr lang="de-DE" sz="3000" dirty="0">
                <a:solidFill>
                  <a:srgbClr val="000000"/>
                </a:solidFill>
                <a:latin typeface="Arial Black" panose="020B0A04020102020204" pitchFamily="34" charset="0"/>
              </a:rPr>
              <a:t>5. Im Zirkus können </a:t>
            </a:r>
            <a:r>
              <a:rPr lang="de-DE" sz="3000" dirty="0" smtClean="0">
                <a:solidFill>
                  <a:srgbClr val="000000"/>
                </a:solidFill>
                <a:latin typeface="Arial Black" panose="020B0A04020102020204" pitchFamily="34" charset="0"/>
              </a:rPr>
              <a:t>                   f</a:t>
            </a:r>
            <a:r>
              <a:rPr lang="de-DE" sz="3000" dirty="0">
                <a:solidFill>
                  <a:srgbClr val="000000"/>
                </a:solidFill>
                <a:latin typeface="Arial Black" panose="020B0A04020102020204" pitchFamily="34" charset="0"/>
              </a:rPr>
              <a:t>) </a:t>
            </a:r>
            <a:r>
              <a:rPr lang="de-DE" sz="3000" dirty="0" smtClean="0">
                <a:solidFill>
                  <a:srgbClr val="000000"/>
                </a:solidFill>
                <a:latin typeface="Arial Black" panose="020B0A04020102020204" pitchFamily="34" charset="0"/>
              </a:rPr>
              <a:t>2 </a:t>
            </a:r>
            <a:r>
              <a:rPr lang="de-DE" sz="3000" dirty="0">
                <a:solidFill>
                  <a:srgbClr val="000000"/>
                </a:solidFill>
                <a:latin typeface="Arial Black" panose="020B0A04020102020204" pitchFamily="34" charset="0"/>
              </a:rPr>
              <a:t>oder </a:t>
            </a:r>
            <a:r>
              <a:rPr lang="de-DE" sz="3000" dirty="0" smtClean="0">
                <a:solidFill>
                  <a:srgbClr val="000000"/>
                </a:solidFill>
                <a:latin typeface="Arial Black" panose="020B0A04020102020204" pitchFamily="34" charset="0"/>
              </a:rPr>
              <a:t>3 </a:t>
            </a:r>
            <a:r>
              <a:rPr lang="de-DE" sz="3000" dirty="0">
                <a:solidFill>
                  <a:srgbClr val="000000"/>
                </a:solidFill>
                <a:latin typeface="Arial Black" panose="020B0A04020102020204" pitchFamily="34" charset="0"/>
              </a:rPr>
              <a:t>Bärchen</a:t>
            </a:r>
            <a:r>
              <a:rPr lang="de-DE" sz="3000" dirty="0" smtClean="0">
                <a:solidFill>
                  <a:srgbClr val="000000"/>
                </a:solidFill>
                <a:latin typeface="Arial Black" panose="020B0A04020102020204" pitchFamily="34" charset="0"/>
              </a:rPr>
              <a:t>.</a:t>
            </a:r>
          </a:p>
          <a:p>
            <a:pPr algn="just"/>
            <a:r>
              <a:rPr lang="de-DE" sz="3000" dirty="0">
                <a:solidFill>
                  <a:srgbClr val="000000"/>
                </a:solidFill>
                <a:latin typeface="Arial Black" panose="020B0A04020102020204" pitchFamily="34" charset="0"/>
              </a:rPr>
              <a:t> </a:t>
            </a:r>
            <a:r>
              <a:rPr lang="de-DE" sz="3000" dirty="0" smtClean="0">
                <a:solidFill>
                  <a:srgbClr val="000000"/>
                </a:solidFill>
                <a:latin typeface="Arial Black" panose="020B0A04020102020204" pitchFamily="34" charset="0"/>
              </a:rPr>
              <a:t>   die Bären…</a:t>
            </a:r>
            <a:endParaRPr lang="ru-RU" sz="3000" dirty="0">
              <a:latin typeface="Arial Black" panose="020B0A04020102020204" pitchFamily="34" charset="0"/>
            </a:endParaRPr>
          </a:p>
        </p:txBody>
      </p:sp>
      <p:cxnSp>
        <p:nvCxnSpPr>
          <p:cNvPr id="8" name="Прямая со стрелкой 7"/>
          <p:cNvCxnSpPr/>
          <p:nvPr/>
        </p:nvCxnSpPr>
        <p:spPr>
          <a:xfrm>
            <a:off x="4036423" y="3918857"/>
            <a:ext cx="2965268" cy="17373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3287486" y="3814354"/>
            <a:ext cx="3714205" cy="5501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287486" y="5130181"/>
            <a:ext cx="3714205" cy="9309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3892731" y="4288381"/>
            <a:ext cx="3108960" cy="13678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4362994" y="4838529"/>
            <a:ext cx="2638697" cy="14758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60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fontScale="90000"/>
          </a:bodyPr>
          <a:lstStyle/>
          <a:p>
            <a:pPr algn="ctr"/>
            <a:r>
              <a:rPr lang="de-DE" b="1" dirty="0" smtClean="0">
                <a:solidFill>
                  <a:schemeClr val="bg1"/>
                </a:solidFill>
                <a:latin typeface="Arial" panose="020B0604020202020204" pitchFamily="34" charset="0"/>
                <a:cs typeface="Arial" panose="020B0604020202020204" pitchFamily="34" charset="0"/>
              </a:rPr>
              <a:t/>
            </a:r>
            <a:br>
              <a:rPr lang="de-DE" b="1" dirty="0" smtClean="0">
                <a:solidFill>
                  <a:schemeClr val="bg1"/>
                </a:solidFill>
                <a:latin typeface="Arial" panose="020B0604020202020204" pitchFamily="34" charset="0"/>
                <a:cs typeface="Arial" panose="020B0604020202020204" pitchFamily="34" charset="0"/>
              </a:rPr>
            </a:br>
            <a:r>
              <a:rPr lang="de-DE" b="1" dirty="0" smtClean="0">
                <a:solidFill>
                  <a:schemeClr val="bg1"/>
                </a:solidFill>
                <a:latin typeface="Arial" panose="020B0604020202020204" pitchFamily="34" charset="0"/>
                <a:cs typeface="Arial" panose="020B0604020202020204" pitchFamily="34" charset="0"/>
              </a:rPr>
              <a:t>Sucht </a:t>
            </a:r>
            <a:r>
              <a:rPr lang="de-DE" b="1" dirty="0">
                <a:solidFill>
                  <a:schemeClr val="bg1"/>
                </a:solidFill>
                <a:latin typeface="Arial" panose="020B0604020202020204" pitchFamily="34" charset="0"/>
                <a:cs typeface="Arial" panose="020B0604020202020204" pitchFamily="34" charset="0"/>
              </a:rPr>
              <a:t>mal Tiere auf dem Bild?</a:t>
            </a:r>
            <a:br>
              <a:rPr lang="de-DE" b="1" dirty="0">
                <a:solidFill>
                  <a:schemeClr val="bg1"/>
                </a:solidFill>
                <a:latin typeface="Arial" panose="020B0604020202020204" pitchFamily="34" charset="0"/>
                <a:cs typeface="Arial" panose="020B0604020202020204" pitchFamily="34" charset="0"/>
              </a:rPr>
            </a:br>
            <a:endParaRPr lang="ru-RU" b="1" dirty="0">
              <a:solidFill>
                <a:schemeClr val="bg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1127894" y="920930"/>
            <a:ext cx="9936212" cy="2911418"/>
          </a:xfrm>
          <a:prstGeom prst="rect">
            <a:avLst/>
          </a:prstGeom>
          <a:ln>
            <a:solidFill>
              <a:schemeClr val="accent1"/>
            </a:solidFill>
          </a:ln>
        </p:spPr>
      </p:pic>
      <p:sp>
        <p:nvSpPr>
          <p:cNvPr id="4" name="Прямоугольник 3"/>
          <p:cNvSpPr/>
          <p:nvPr/>
        </p:nvSpPr>
        <p:spPr>
          <a:xfrm>
            <a:off x="374468" y="3917257"/>
            <a:ext cx="11443064" cy="2862322"/>
          </a:xfrm>
          <a:prstGeom prst="rect">
            <a:avLst/>
          </a:prstGeom>
        </p:spPr>
        <p:txBody>
          <a:bodyPr wrap="square">
            <a:spAutoFit/>
          </a:bodyPr>
          <a:lstStyle/>
          <a:p>
            <a:pPr algn="just"/>
            <a:r>
              <a:rPr lang="de-DE" sz="3000" dirty="0">
                <a:solidFill>
                  <a:srgbClr val="000000"/>
                </a:solidFill>
                <a:latin typeface="Arial" panose="020B0604020202020204" pitchFamily="34" charset="0"/>
                <a:cs typeface="Arial" panose="020B0604020202020204" pitchFamily="34" charset="0"/>
              </a:rPr>
              <a:t>Anna und Lida sitzen zu Hause und spielen. Da bringt ihnen der Vater ein Bild. „Sucht mal Haustiere auf diesem Bild. Wieviel Tiere sind da? Wer findet mehr?“ Anna und Lida suchen. Anna findet einen Hund. Lida ruft: „Da ist eine Katze!“</a:t>
            </a:r>
          </a:p>
          <a:p>
            <a:pPr algn="just"/>
            <a:r>
              <a:rPr lang="de-DE" sz="3000" dirty="0">
                <a:solidFill>
                  <a:srgbClr val="000000"/>
                </a:solidFill>
                <a:latin typeface="Arial" panose="020B0604020202020204" pitchFamily="34" charset="0"/>
                <a:cs typeface="Arial" panose="020B0604020202020204" pitchFamily="34" charset="0"/>
              </a:rPr>
              <a:t>— „Oh da ist ein Schaf!“ ruft Anna. Wer sieht noch ein Haustier auf dem Bild? </a:t>
            </a:r>
            <a:endParaRPr lang="en-US" dirty="0">
              <a:solidFill>
                <a:srgbClr val="000000"/>
              </a:solidFill>
              <a:latin typeface="Calibri" panose="020F0502020204030204" pitchFamily="34" charset="0"/>
            </a:endParaRPr>
          </a:p>
        </p:txBody>
      </p:sp>
      <p:sp>
        <p:nvSpPr>
          <p:cNvPr id="6" name="Овал 5"/>
          <p:cNvSpPr/>
          <p:nvPr/>
        </p:nvSpPr>
        <p:spPr>
          <a:xfrm>
            <a:off x="9962941" y="84907"/>
            <a:ext cx="1308296" cy="6662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Arial" panose="020B0604020202020204" pitchFamily="34" charset="0"/>
                <a:cs typeface="Arial" panose="020B0604020202020204" pitchFamily="34" charset="0"/>
              </a:rPr>
              <a:t>S.65</a:t>
            </a:r>
            <a:endParaRPr lang="ru-RU"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795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fontScale="90000"/>
          </a:bodyPr>
          <a:lstStyle/>
          <a:p>
            <a:pPr algn="ctr"/>
            <a:r>
              <a:rPr lang="de-DE" b="1" dirty="0" smtClean="0">
                <a:solidFill>
                  <a:schemeClr val="bg1"/>
                </a:solidFill>
                <a:latin typeface="Arial" panose="020B0604020202020204" pitchFamily="34" charset="0"/>
                <a:cs typeface="Arial" panose="020B0604020202020204" pitchFamily="34" charset="0"/>
              </a:rPr>
              <a:t/>
            </a:r>
            <a:br>
              <a:rPr lang="de-DE" b="1" dirty="0" smtClean="0">
                <a:solidFill>
                  <a:schemeClr val="bg1"/>
                </a:solidFill>
                <a:latin typeface="Arial" panose="020B0604020202020204" pitchFamily="34" charset="0"/>
                <a:cs typeface="Arial" panose="020B0604020202020204" pitchFamily="34" charset="0"/>
              </a:rPr>
            </a:br>
            <a:r>
              <a:rPr lang="de-DE" b="1" dirty="0" smtClean="0">
                <a:solidFill>
                  <a:schemeClr val="bg1"/>
                </a:solidFill>
                <a:latin typeface="Arial" panose="020B0604020202020204" pitchFamily="34" charset="0"/>
                <a:cs typeface="Arial" panose="020B0604020202020204" pitchFamily="34" charset="0"/>
              </a:rPr>
              <a:t>Sucht </a:t>
            </a:r>
            <a:r>
              <a:rPr lang="de-DE" b="1" dirty="0">
                <a:solidFill>
                  <a:schemeClr val="bg1"/>
                </a:solidFill>
                <a:latin typeface="Arial" panose="020B0604020202020204" pitchFamily="34" charset="0"/>
                <a:cs typeface="Arial" panose="020B0604020202020204" pitchFamily="34" charset="0"/>
              </a:rPr>
              <a:t>mal Tiere auf dem Bild?</a:t>
            </a:r>
            <a:br>
              <a:rPr lang="de-DE" b="1" dirty="0">
                <a:solidFill>
                  <a:schemeClr val="bg1"/>
                </a:solidFill>
                <a:latin typeface="Arial" panose="020B0604020202020204" pitchFamily="34" charset="0"/>
                <a:cs typeface="Arial" panose="020B0604020202020204" pitchFamily="34" charset="0"/>
              </a:rPr>
            </a:br>
            <a:endParaRPr lang="ru-RU"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61853" y="3967254"/>
            <a:ext cx="4641668" cy="553998"/>
          </a:xfrm>
          <a:prstGeom prst="rect">
            <a:avLst/>
          </a:prstGeom>
          <a:noFill/>
        </p:spPr>
        <p:txBody>
          <a:bodyPr wrap="square" rtlCol="0">
            <a:spAutoFit/>
          </a:bodyPr>
          <a:lstStyle/>
          <a:p>
            <a:r>
              <a:rPr lang="de-DE" sz="3000" b="1" dirty="0" smtClean="0">
                <a:latin typeface="Arial" panose="020B0604020202020204" pitchFamily="34" charset="0"/>
                <a:cs typeface="Arial" panose="020B0604020202020204" pitchFamily="34" charset="0"/>
              </a:rPr>
              <a:t>Das ist die Kuh und ihr </a:t>
            </a:r>
            <a:endParaRPr lang="ru-RU" sz="3000" b="1"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stretch>
            <a:fillRect/>
          </a:stretch>
        </p:blipFill>
        <p:spPr>
          <a:xfrm>
            <a:off x="958076" y="942937"/>
            <a:ext cx="10184541" cy="3020522"/>
          </a:xfrm>
          <a:prstGeom prst="rect">
            <a:avLst/>
          </a:prstGeom>
          <a:ln>
            <a:solidFill>
              <a:schemeClr val="accent1"/>
            </a:solidFill>
          </a:ln>
        </p:spPr>
      </p:pic>
      <p:sp>
        <p:nvSpPr>
          <p:cNvPr id="6" name="TextBox 5"/>
          <p:cNvSpPr txBox="1"/>
          <p:nvPr/>
        </p:nvSpPr>
        <p:spPr>
          <a:xfrm>
            <a:off x="4976950" y="3985730"/>
            <a:ext cx="1449975"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Kalb.</a:t>
            </a:r>
            <a:endParaRPr lang="ru-RU" sz="30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661852" y="4420100"/>
            <a:ext cx="4837611" cy="553998"/>
          </a:xfrm>
          <a:prstGeom prst="rect">
            <a:avLst/>
          </a:prstGeom>
          <a:noFill/>
        </p:spPr>
        <p:txBody>
          <a:bodyPr wrap="square" rtlCol="0">
            <a:spAutoFit/>
          </a:bodyPr>
          <a:lstStyle/>
          <a:p>
            <a:r>
              <a:rPr lang="de-DE" sz="3000" b="1" dirty="0" smtClean="0">
                <a:latin typeface="Arial" panose="020B0604020202020204" pitchFamily="34" charset="0"/>
                <a:cs typeface="Arial" panose="020B0604020202020204" pitchFamily="34" charset="0"/>
              </a:rPr>
              <a:t>Das ist die Ziege und ihr </a:t>
            </a:r>
            <a:endParaRPr lang="ru-RU" sz="3000" b="1" dirty="0">
              <a:latin typeface="Arial" panose="020B0604020202020204" pitchFamily="34" charset="0"/>
              <a:cs typeface="Arial" panose="020B0604020202020204" pitchFamily="34" charset="0"/>
            </a:endParaRPr>
          </a:p>
        </p:txBody>
      </p:sp>
      <p:sp>
        <p:nvSpPr>
          <p:cNvPr id="8" name="TextBox 7"/>
          <p:cNvSpPr txBox="1"/>
          <p:nvPr/>
        </p:nvSpPr>
        <p:spPr>
          <a:xfrm>
            <a:off x="661851" y="4876741"/>
            <a:ext cx="5098870" cy="553998"/>
          </a:xfrm>
          <a:prstGeom prst="rect">
            <a:avLst/>
          </a:prstGeom>
          <a:noFill/>
        </p:spPr>
        <p:txBody>
          <a:bodyPr wrap="square" rtlCol="0">
            <a:spAutoFit/>
          </a:bodyPr>
          <a:lstStyle/>
          <a:p>
            <a:r>
              <a:rPr lang="de-DE" sz="3000" b="1" dirty="0" smtClean="0">
                <a:latin typeface="Arial" panose="020B0604020202020204" pitchFamily="34" charset="0"/>
                <a:cs typeface="Arial" panose="020B0604020202020204" pitchFamily="34" charset="0"/>
              </a:rPr>
              <a:t>Das ist das Schaf und sein </a:t>
            </a:r>
            <a:endParaRPr lang="ru-RU" sz="3000" b="1" dirty="0">
              <a:latin typeface="Arial" panose="020B0604020202020204" pitchFamily="34" charset="0"/>
              <a:cs typeface="Arial" panose="020B0604020202020204" pitchFamily="34" charset="0"/>
            </a:endParaRPr>
          </a:p>
        </p:txBody>
      </p:sp>
      <p:sp>
        <p:nvSpPr>
          <p:cNvPr id="9" name="TextBox 8"/>
          <p:cNvSpPr txBox="1"/>
          <p:nvPr/>
        </p:nvSpPr>
        <p:spPr>
          <a:xfrm>
            <a:off x="661853" y="5333382"/>
            <a:ext cx="5386250" cy="553998"/>
          </a:xfrm>
          <a:prstGeom prst="rect">
            <a:avLst/>
          </a:prstGeom>
          <a:noFill/>
        </p:spPr>
        <p:txBody>
          <a:bodyPr wrap="square" rtlCol="0">
            <a:spAutoFit/>
          </a:bodyPr>
          <a:lstStyle/>
          <a:p>
            <a:r>
              <a:rPr lang="de-DE" sz="3000" b="1" dirty="0" smtClean="0">
                <a:latin typeface="Arial" panose="020B0604020202020204" pitchFamily="34" charset="0"/>
                <a:cs typeface="Arial" panose="020B0604020202020204" pitchFamily="34" charset="0"/>
              </a:rPr>
              <a:t>Das ist das Pferd und sein </a:t>
            </a:r>
            <a:endParaRPr lang="ru-RU" sz="3000" b="1" dirty="0">
              <a:latin typeface="Arial" panose="020B0604020202020204" pitchFamily="34" charset="0"/>
              <a:cs typeface="Arial" panose="020B0604020202020204" pitchFamily="34" charset="0"/>
            </a:endParaRPr>
          </a:p>
        </p:txBody>
      </p:sp>
      <p:sp>
        <p:nvSpPr>
          <p:cNvPr id="10" name="TextBox 9"/>
          <p:cNvSpPr txBox="1"/>
          <p:nvPr/>
        </p:nvSpPr>
        <p:spPr>
          <a:xfrm>
            <a:off x="661853" y="5786228"/>
            <a:ext cx="4837610" cy="553998"/>
          </a:xfrm>
          <a:prstGeom prst="rect">
            <a:avLst/>
          </a:prstGeom>
          <a:noFill/>
        </p:spPr>
        <p:txBody>
          <a:bodyPr wrap="square" rtlCol="0">
            <a:spAutoFit/>
          </a:bodyPr>
          <a:lstStyle/>
          <a:p>
            <a:r>
              <a:rPr lang="de-DE" sz="3000" b="1" dirty="0" smtClean="0">
                <a:latin typeface="Arial" panose="020B0604020202020204" pitchFamily="34" charset="0"/>
                <a:cs typeface="Arial" panose="020B0604020202020204" pitchFamily="34" charset="0"/>
              </a:rPr>
              <a:t>Das ist die Huhn und ihre </a:t>
            </a:r>
            <a:endParaRPr lang="ru-RU" sz="3000" b="1" dirty="0">
              <a:latin typeface="Arial" panose="020B0604020202020204" pitchFamily="34" charset="0"/>
              <a:cs typeface="Arial" panose="020B0604020202020204" pitchFamily="34" charset="0"/>
            </a:endParaRPr>
          </a:p>
        </p:txBody>
      </p:sp>
      <p:sp>
        <p:nvSpPr>
          <p:cNvPr id="11" name="TextBox 10"/>
          <p:cNvSpPr txBox="1"/>
          <p:nvPr/>
        </p:nvSpPr>
        <p:spPr>
          <a:xfrm>
            <a:off x="5246916" y="4401624"/>
            <a:ext cx="1754776" cy="553998"/>
          </a:xfrm>
          <a:prstGeom prst="rect">
            <a:avLst/>
          </a:prstGeom>
          <a:noFill/>
        </p:spPr>
        <p:txBody>
          <a:bodyPr wrap="square" rtlCol="0">
            <a:spAutoFit/>
          </a:bodyPr>
          <a:lstStyle/>
          <a:p>
            <a:r>
              <a:rPr lang="de-DE" sz="3000" b="1" dirty="0" err="1" smtClean="0">
                <a:solidFill>
                  <a:srgbClr val="FF0000"/>
                </a:solidFill>
                <a:latin typeface="Arial" panose="020B0604020202020204" pitchFamily="34" charset="0"/>
                <a:cs typeface="Arial" panose="020B0604020202020204" pitchFamily="34" charset="0"/>
              </a:rPr>
              <a:t>Zicklein</a:t>
            </a:r>
            <a:r>
              <a:rPr lang="de-DE" sz="3000" b="1" dirty="0" smtClean="0">
                <a:solidFill>
                  <a:srgbClr val="FF0000"/>
                </a:solidFill>
                <a:latin typeface="Arial" panose="020B0604020202020204" pitchFamily="34" charset="0"/>
                <a:cs typeface="Arial" panose="020B0604020202020204" pitchFamily="34" charset="0"/>
              </a:rPr>
              <a:t>.</a:t>
            </a:r>
            <a:endParaRPr lang="ru-RU" sz="30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5660572" y="4876741"/>
            <a:ext cx="1537062"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Lamm.</a:t>
            </a:r>
            <a:endParaRPr lang="ru-RU" sz="30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5660572" y="5333382"/>
            <a:ext cx="1537062" cy="1015663"/>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F</a:t>
            </a:r>
            <a:r>
              <a:rPr lang="uz-Cyrl-UZ" sz="3000" b="1" dirty="0" smtClean="0">
                <a:solidFill>
                  <a:srgbClr val="FF0000"/>
                </a:solidFill>
                <a:latin typeface="Arial" panose="020B0604020202020204" pitchFamily="34" charset="0"/>
                <a:cs typeface="Arial" panose="020B0604020202020204" pitchFamily="34" charset="0"/>
              </a:rPr>
              <a:t>о</a:t>
            </a:r>
            <a:r>
              <a:rPr lang="de-DE" sz="3000" b="1" dirty="0" err="1" smtClean="0">
                <a:solidFill>
                  <a:srgbClr val="FF0000"/>
                </a:solidFill>
                <a:latin typeface="Arial" panose="020B0604020202020204" pitchFamily="34" charset="0"/>
                <a:cs typeface="Arial" panose="020B0604020202020204" pitchFamily="34" charset="0"/>
              </a:rPr>
              <a:t>hlen</a:t>
            </a:r>
            <a:r>
              <a:rPr lang="de-DE" sz="3000" b="1" dirty="0" smtClean="0">
                <a:solidFill>
                  <a:srgbClr val="FF0000"/>
                </a:solidFill>
                <a:latin typeface="Arial" panose="020B0604020202020204" pitchFamily="34" charset="0"/>
                <a:cs typeface="Arial" panose="020B0604020202020204" pitchFamily="34" charset="0"/>
              </a:rPr>
              <a:t>.</a:t>
            </a:r>
            <a:endParaRPr lang="ru-RU" sz="30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5521235" y="5782433"/>
            <a:ext cx="1467394" cy="553998"/>
          </a:xfrm>
          <a:prstGeom prst="rect">
            <a:avLst/>
          </a:prstGeom>
          <a:noFill/>
        </p:spPr>
        <p:txBody>
          <a:bodyPr wrap="square" rtlCol="0">
            <a:spAutoFit/>
          </a:bodyPr>
          <a:lstStyle/>
          <a:p>
            <a:r>
              <a:rPr lang="de-DE" sz="3000" b="1" dirty="0" smtClean="0">
                <a:solidFill>
                  <a:srgbClr val="FF0000"/>
                </a:solidFill>
                <a:latin typeface="Arial" panose="020B0604020202020204" pitchFamily="34" charset="0"/>
                <a:cs typeface="Arial" panose="020B0604020202020204" pitchFamily="34" charset="0"/>
              </a:rPr>
              <a:t>Küken.</a:t>
            </a:r>
            <a:endParaRPr lang="ru-RU"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5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P spid="8" grpId="0"/>
      <p:bldP spid="9" grpId="0"/>
      <p:bldP spid="10" grpId="0"/>
      <p:bldP spid="11"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Grammatik</a:t>
            </a:r>
            <a:endParaRPr lang="ru-RU"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661266" y="2525004"/>
            <a:ext cx="11116752" cy="3323987"/>
          </a:xfrm>
          <a:prstGeom prst="rect">
            <a:avLst/>
          </a:prstGeom>
          <a:noFill/>
        </p:spPr>
        <p:txBody>
          <a:bodyPr wrap="square" rtlCol="0">
            <a:spAutoFit/>
          </a:bodyPr>
          <a:lstStyle/>
          <a:p>
            <a:r>
              <a:rPr lang="de-DE" sz="3000" b="1" dirty="0" smtClean="0">
                <a:solidFill>
                  <a:srgbClr val="7030A0"/>
                </a:solidFill>
                <a:latin typeface="Arial" panose="020B0604020202020204" pitchFamily="34" charset="0"/>
                <a:cs typeface="Arial" panose="020B0604020202020204" pitchFamily="34" charset="0"/>
              </a:rPr>
              <a:t>Nicht</a:t>
            </a:r>
            <a:r>
              <a:rPr lang="de-DE" sz="3000" b="1" dirty="0" smtClean="0">
                <a:latin typeface="Arial" panose="020B0604020202020204" pitchFamily="34" charset="0"/>
                <a:cs typeface="Arial" panose="020B0604020202020204" pitchFamily="34" charset="0"/>
              </a:rPr>
              <a:t> kann ein beliebiges Satzglied verneinen.</a:t>
            </a:r>
          </a:p>
          <a:p>
            <a:r>
              <a:rPr lang="de-DE" sz="3000" b="1" dirty="0" err="1" smtClean="0">
                <a:solidFill>
                  <a:srgbClr val="FF0000"/>
                </a:solidFill>
                <a:latin typeface="Arial" panose="020B0604020202020204" pitchFamily="34" charset="0"/>
                <a:cs typeface="Arial" panose="020B0604020202020204" pitchFamily="34" charset="0"/>
              </a:rPr>
              <a:t>z.B</a:t>
            </a:r>
            <a:r>
              <a:rPr lang="ru-RU" sz="3000" b="1" dirty="0" smtClean="0">
                <a:solidFill>
                  <a:srgbClr val="FF0000"/>
                </a:solidFill>
                <a:latin typeface="Arial" panose="020B0604020202020204" pitchFamily="34" charset="0"/>
                <a:cs typeface="Arial" panose="020B0604020202020204" pitchFamily="34" charset="0"/>
              </a:rPr>
              <a:t>:</a:t>
            </a:r>
            <a:r>
              <a:rPr lang="de-DE" sz="3000" b="1" dirty="0" smtClean="0">
                <a:latin typeface="Arial" panose="020B0604020202020204" pitchFamily="34" charset="0"/>
                <a:cs typeface="Arial" panose="020B0604020202020204" pitchFamily="34" charset="0"/>
              </a:rPr>
              <a:t> Wir lesen dieses Buch </a:t>
            </a:r>
            <a:r>
              <a:rPr lang="de-DE" sz="3000" b="1" dirty="0" smtClean="0">
                <a:solidFill>
                  <a:srgbClr val="7030A0"/>
                </a:solidFill>
                <a:latin typeface="Arial" panose="020B0604020202020204" pitchFamily="34" charset="0"/>
                <a:cs typeface="Arial" panose="020B0604020202020204" pitchFamily="34" charset="0"/>
              </a:rPr>
              <a:t>nicht</a:t>
            </a:r>
            <a:r>
              <a:rPr lang="de-DE" sz="3000" b="1" dirty="0" smtClean="0">
                <a:latin typeface="Arial" panose="020B0604020202020204" pitchFamily="34" charset="0"/>
                <a:cs typeface="Arial" panose="020B0604020202020204" pitchFamily="34" charset="0"/>
              </a:rPr>
              <a:t>. Er heißt </a:t>
            </a:r>
            <a:r>
              <a:rPr lang="de-DE" sz="3000" b="1" dirty="0" smtClean="0">
                <a:solidFill>
                  <a:srgbClr val="7030A0"/>
                </a:solidFill>
                <a:latin typeface="Arial" panose="020B0604020202020204" pitchFamily="34" charset="0"/>
                <a:cs typeface="Arial" panose="020B0604020202020204" pitchFamily="34" charset="0"/>
              </a:rPr>
              <a:t>nicht</a:t>
            </a:r>
            <a:r>
              <a:rPr lang="de-DE" sz="3000" b="1" dirty="0" smtClean="0">
                <a:latin typeface="Arial" panose="020B0604020202020204" pitchFamily="34" charset="0"/>
                <a:cs typeface="Arial" panose="020B0604020202020204" pitchFamily="34" charset="0"/>
              </a:rPr>
              <a:t> Paul. Dieses Bild ist </a:t>
            </a:r>
            <a:r>
              <a:rPr lang="de-DE" sz="3000" b="1" dirty="0" smtClean="0">
                <a:solidFill>
                  <a:srgbClr val="7030A0"/>
                </a:solidFill>
                <a:latin typeface="Arial" panose="020B0604020202020204" pitchFamily="34" charset="0"/>
                <a:cs typeface="Arial" panose="020B0604020202020204" pitchFamily="34" charset="0"/>
              </a:rPr>
              <a:t>nicht </a:t>
            </a:r>
            <a:r>
              <a:rPr lang="de-DE" sz="3000" b="1" dirty="0" smtClean="0">
                <a:latin typeface="Arial" panose="020B0604020202020204" pitchFamily="34" charset="0"/>
                <a:cs typeface="Arial" panose="020B0604020202020204" pitchFamily="34" charset="0"/>
              </a:rPr>
              <a:t>schön. Sie geht </a:t>
            </a:r>
            <a:r>
              <a:rPr lang="de-DE" sz="3000" b="1" dirty="0" smtClean="0">
                <a:solidFill>
                  <a:srgbClr val="7030A0"/>
                </a:solidFill>
                <a:latin typeface="Arial" panose="020B0604020202020204" pitchFamily="34" charset="0"/>
                <a:cs typeface="Arial" panose="020B0604020202020204" pitchFamily="34" charset="0"/>
              </a:rPr>
              <a:t>nicht </a:t>
            </a:r>
            <a:r>
              <a:rPr lang="de-DE" sz="3000" b="1" dirty="0" smtClean="0">
                <a:latin typeface="Arial" panose="020B0604020202020204" pitchFamily="34" charset="0"/>
                <a:cs typeface="Arial" panose="020B0604020202020204" pitchFamily="34" charset="0"/>
              </a:rPr>
              <a:t>ins Kino.</a:t>
            </a:r>
          </a:p>
          <a:p>
            <a:endParaRPr lang="de-DE" sz="3000" b="1" dirty="0">
              <a:latin typeface="Arial" panose="020B0604020202020204" pitchFamily="34" charset="0"/>
              <a:cs typeface="Arial" panose="020B0604020202020204" pitchFamily="34" charset="0"/>
            </a:endParaRPr>
          </a:p>
          <a:p>
            <a:r>
              <a:rPr lang="de-DE" sz="3000" b="1" dirty="0" smtClean="0">
                <a:solidFill>
                  <a:srgbClr val="7030A0"/>
                </a:solidFill>
                <a:latin typeface="Arial" panose="020B0604020202020204" pitchFamily="34" charset="0"/>
                <a:cs typeface="Arial" panose="020B0604020202020204" pitchFamily="34" charset="0"/>
              </a:rPr>
              <a:t>Kein</a:t>
            </a:r>
            <a:r>
              <a:rPr lang="de-DE" sz="3000" b="1" dirty="0" smtClean="0">
                <a:latin typeface="Arial" panose="020B0604020202020204" pitchFamily="34" charset="0"/>
                <a:cs typeface="Arial" panose="020B0604020202020204" pitchFamily="34" charset="0"/>
              </a:rPr>
              <a:t> kann ein Substantiv verneinen, das im Satz mit dem unbestimmten Artikel oder ohne Artikel steht.</a:t>
            </a:r>
          </a:p>
          <a:p>
            <a:r>
              <a:rPr lang="de-DE" sz="3000" b="1" dirty="0" err="1">
                <a:solidFill>
                  <a:srgbClr val="FF0000"/>
                </a:solidFill>
                <a:latin typeface="Arial" panose="020B0604020202020204" pitchFamily="34" charset="0"/>
                <a:cs typeface="Arial" panose="020B0604020202020204" pitchFamily="34" charset="0"/>
              </a:rPr>
              <a:t>z.B</a:t>
            </a:r>
            <a:r>
              <a:rPr lang="ru-RU" sz="3000" b="1" dirty="0" smtClean="0">
                <a:solidFill>
                  <a:srgbClr val="FF0000"/>
                </a:solidFill>
                <a:latin typeface="Arial" panose="020B0604020202020204" pitchFamily="34" charset="0"/>
                <a:cs typeface="Arial" panose="020B0604020202020204" pitchFamily="34" charset="0"/>
              </a:rPr>
              <a:t>:</a:t>
            </a:r>
            <a:r>
              <a:rPr lang="de-DE" sz="3000" b="1" dirty="0" smtClean="0">
                <a:latin typeface="Arial" panose="020B0604020202020204" pitchFamily="34" charset="0"/>
                <a:cs typeface="Arial" panose="020B0604020202020204" pitchFamily="34" charset="0"/>
              </a:rPr>
              <a:t> Ich habe </a:t>
            </a:r>
            <a:r>
              <a:rPr lang="de-DE" sz="3000" b="1" dirty="0" smtClean="0">
                <a:solidFill>
                  <a:srgbClr val="7030A0"/>
                </a:solidFill>
                <a:latin typeface="Arial" panose="020B0604020202020204" pitchFamily="34" charset="0"/>
                <a:cs typeface="Arial" panose="020B0604020202020204" pitchFamily="34" charset="0"/>
              </a:rPr>
              <a:t>keinen </a:t>
            </a:r>
            <a:r>
              <a:rPr lang="de-DE" sz="3000" b="1" dirty="0" smtClean="0">
                <a:latin typeface="Arial" panose="020B0604020202020204" pitchFamily="34" charset="0"/>
                <a:cs typeface="Arial" panose="020B0604020202020204" pitchFamily="34" charset="0"/>
              </a:rPr>
              <a:t>Kuli. Er trägt </a:t>
            </a:r>
            <a:r>
              <a:rPr lang="de-DE" sz="3000" b="1" dirty="0" smtClean="0">
                <a:solidFill>
                  <a:srgbClr val="7030A0"/>
                </a:solidFill>
                <a:latin typeface="Arial" panose="020B0604020202020204" pitchFamily="34" charset="0"/>
                <a:cs typeface="Arial" panose="020B0604020202020204" pitchFamily="34" charset="0"/>
              </a:rPr>
              <a:t>keine</a:t>
            </a:r>
            <a:r>
              <a:rPr lang="de-DE" sz="3000" b="1" dirty="0" smtClean="0">
                <a:latin typeface="Arial" panose="020B0604020202020204" pitchFamily="34" charset="0"/>
                <a:cs typeface="Arial" panose="020B0604020202020204" pitchFamily="34" charset="0"/>
              </a:rPr>
              <a:t> Jeans.</a:t>
            </a:r>
            <a:endParaRPr lang="ru-RU" sz="3000" b="1" dirty="0">
              <a:latin typeface="Arial" panose="020B0604020202020204" pitchFamily="34" charset="0"/>
              <a:cs typeface="Arial" panose="020B0604020202020204" pitchFamily="34" charset="0"/>
            </a:endParaRPr>
          </a:p>
        </p:txBody>
      </p:sp>
      <p:sp>
        <p:nvSpPr>
          <p:cNvPr id="3" name="TextBox 2"/>
          <p:cNvSpPr txBox="1"/>
          <p:nvPr/>
        </p:nvSpPr>
        <p:spPr>
          <a:xfrm>
            <a:off x="2574877" y="955343"/>
            <a:ext cx="7647296" cy="553998"/>
          </a:xfrm>
          <a:prstGeom prst="rect">
            <a:avLst/>
          </a:prstGeom>
          <a:noFill/>
        </p:spPr>
        <p:txBody>
          <a:bodyPr wrap="square" rtlCol="0">
            <a:spAutoFit/>
          </a:bodyPr>
          <a:lstStyle/>
          <a:p>
            <a:r>
              <a:rPr lang="de-DE" sz="3000" b="1" dirty="0" smtClean="0">
                <a:latin typeface="Arial" panose="020B0604020202020204" pitchFamily="34" charset="0"/>
                <a:cs typeface="Arial" panose="020B0604020202020204" pitchFamily="34" charset="0"/>
              </a:rPr>
              <a:t>Der Gebrauch der Verneinenden Wörter. </a:t>
            </a:r>
            <a:endParaRPr lang="ru-RU" sz="3000" b="1" dirty="0">
              <a:latin typeface="Arial" panose="020B0604020202020204" pitchFamily="34" charset="0"/>
              <a:cs typeface="Arial" panose="020B0604020202020204" pitchFamily="34" charset="0"/>
            </a:endParaRPr>
          </a:p>
        </p:txBody>
      </p:sp>
      <p:sp>
        <p:nvSpPr>
          <p:cNvPr id="5" name="TextBox 4"/>
          <p:cNvSpPr txBox="1"/>
          <p:nvPr/>
        </p:nvSpPr>
        <p:spPr>
          <a:xfrm>
            <a:off x="98621" y="1574687"/>
            <a:ext cx="12242042" cy="553998"/>
          </a:xfrm>
          <a:prstGeom prst="rect">
            <a:avLst/>
          </a:prstGeom>
          <a:noFill/>
        </p:spPr>
        <p:txBody>
          <a:bodyPr wrap="square" rtlCol="0">
            <a:spAutoFit/>
          </a:bodyPr>
          <a:lstStyle/>
          <a:p>
            <a:r>
              <a:rPr lang="de-DE" sz="3000" b="1" i="1" dirty="0" smtClean="0">
                <a:solidFill>
                  <a:srgbClr val="7030A0"/>
                </a:solidFill>
                <a:latin typeface="Arial" panose="020B0604020202020204" pitchFamily="34" charset="0"/>
                <a:cs typeface="Arial" panose="020B0604020202020204" pitchFamily="34" charset="0"/>
              </a:rPr>
              <a:t>Nicht</a:t>
            </a:r>
            <a:r>
              <a:rPr lang="de-DE" sz="3000" b="1" dirty="0" smtClean="0">
                <a:solidFill>
                  <a:srgbClr val="7030A0"/>
                </a:solidFill>
                <a:latin typeface="Arial" panose="020B0604020202020204" pitchFamily="34" charset="0"/>
                <a:cs typeface="Arial" panose="020B0604020202020204" pitchFamily="34" charset="0"/>
              </a:rPr>
              <a:t> </a:t>
            </a:r>
            <a:r>
              <a:rPr lang="de-DE" sz="3000" b="1" dirty="0" smtClean="0">
                <a:latin typeface="Arial" panose="020B0604020202020204" pitchFamily="34" charset="0"/>
                <a:cs typeface="Arial" panose="020B0604020202020204" pitchFamily="34" charset="0"/>
              </a:rPr>
              <a:t>und </a:t>
            </a:r>
            <a:r>
              <a:rPr lang="de-DE" sz="3000" b="1" i="1" dirty="0" smtClean="0">
                <a:solidFill>
                  <a:srgbClr val="7030A0"/>
                </a:solidFill>
                <a:latin typeface="Arial" panose="020B0604020202020204" pitchFamily="34" charset="0"/>
                <a:cs typeface="Arial" panose="020B0604020202020204" pitchFamily="34" charset="0"/>
              </a:rPr>
              <a:t>kein</a:t>
            </a:r>
            <a:r>
              <a:rPr lang="de-DE" sz="3000" b="1" dirty="0" smtClean="0">
                <a:latin typeface="Arial" panose="020B0604020202020204" pitchFamily="34" charset="0"/>
                <a:cs typeface="Arial" panose="020B0604020202020204" pitchFamily="34" charset="0"/>
              </a:rPr>
              <a:t> gehören zu den Ausdrucksmitteln der Verneinung. </a:t>
            </a:r>
            <a:endParaRPr lang="ru-RU" sz="3000" b="1"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849" y="5109866"/>
            <a:ext cx="2523112" cy="1478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4775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0"/>
            <a:ext cx="12192000" cy="798285"/>
          </a:xfrm>
          <a:prstGeom prst="rect">
            <a:avLst/>
          </a:prstGeom>
          <a:solidFill>
            <a:srgbClr val="0070C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500" b="1" dirty="0" smtClean="0">
                <a:solidFill>
                  <a:schemeClr val="bg1"/>
                </a:solidFill>
                <a:latin typeface="Arial" panose="020B0604020202020204" pitchFamily="34" charset="0"/>
                <a:cs typeface="Arial" panose="020B0604020202020204" pitchFamily="34" charset="0"/>
              </a:rPr>
              <a:t>Wir machen Übung</a:t>
            </a:r>
            <a:endParaRPr lang="ru-RU" sz="4500" b="1" dirty="0">
              <a:solidFill>
                <a:schemeClr val="bg1"/>
              </a:solidFill>
              <a:latin typeface="Arial" panose="020B0604020202020204" pitchFamily="34" charset="0"/>
              <a:cs typeface="Arial" panose="020B0604020202020204" pitchFamily="34" charset="0"/>
            </a:endParaRPr>
          </a:p>
        </p:txBody>
      </p:sp>
      <p:sp>
        <p:nvSpPr>
          <p:cNvPr id="5" name="Объект 4"/>
          <p:cNvSpPr>
            <a:spLocks noGrp="1"/>
          </p:cNvSpPr>
          <p:nvPr>
            <p:ph idx="1"/>
          </p:nvPr>
        </p:nvSpPr>
        <p:spPr>
          <a:xfrm>
            <a:off x="368489" y="968991"/>
            <a:ext cx="11573301" cy="5581934"/>
          </a:xfrm>
        </p:spPr>
        <p:txBody>
          <a:bodyPr>
            <a:normAutofit lnSpcReduction="10000"/>
          </a:bodyPr>
          <a:lstStyle/>
          <a:p>
            <a:pPr marL="514350" indent="-514350">
              <a:buAutoNum type="arabicPeriod"/>
            </a:pPr>
            <a:r>
              <a:rPr lang="de-DE" sz="3200" b="1" dirty="0" smtClean="0">
                <a:latin typeface="Arial" panose="020B0604020202020204" pitchFamily="34" charset="0"/>
                <a:cs typeface="Arial" panose="020B0604020202020204" pitchFamily="34" charset="0"/>
              </a:rPr>
              <a:t>Das </a:t>
            </a:r>
            <a:r>
              <a:rPr lang="de-DE" sz="3200" b="1" dirty="0">
                <a:latin typeface="Arial" panose="020B0604020202020204" pitchFamily="34" charset="0"/>
                <a:cs typeface="Arial" panose="020B0604020202020204" pitchFamily="34" charset="0"/>
              </a:rPr>
              <a:t>Auto fährt </a:t>
            </a:r>
            <a:r>
              <a:rPr lang="de-DE" sz="3200" b="1" dirty="0" smtClean="0">
                <a:latin typeface="Arial" panose="020B0604020202020204" pitchFamily="34" charset="0"/>
                <a:cs typeface="Arial" panose="020B0604020202020204" pitchFamily="34" charset="0"/>
              </a:rPr>
              <a:t>   …   sehr </a:t>
            </a:r>
            <a:r>
              <a:rPr lang="de-DE" sz="3200" b="1" dirty="0">
                <a:latin typeface="Arial" panose="020B0604020202020204" pitchFamily="34" charset="0"/>
                <a:cs typeface="Arial" panose="020B0604020202020204" pitchFamily="34" charset="0"/>
              </a:rPr>
              <a:t>schnell. </a:t>
            </a:r>
            <a:endParaRPr lang="de-DE" sz="3200" b="1" dirty="0" smtClean="0">
              <a:latin typeface="Arial" panose="020B0604020202020204" pitchFamily="34" charset="0"/>
              <a:cs typeface="Arial" panose="020B0604020202020204" pitchFamily="34" charset="0"/>
            </a:endParaRPr>
          </a:p>
          <a:p>
            <a:pPr marL="514350" indent="-514350">
              <a:buAutoNum type="arabicPeriod"/>
            </a:pPr>
            <a:r>
              <a:rPr lang="de-DE" sz="3200" b="1" dirty="0" smtClean="0">
                <a:latin typeface="Arial" panose="020B0604020202020204" pitchFamily="34" charset="0"/>
                <a:cs typeface="Arial" panose="020B0604020202020204" pitchFamily="34" charset="0"/>
              </a:rPr>
              <a:t>Ich </a:t>
            </a:r>
            <a:r>
              <a:rPr lang="de-DE" sz="3200" b="1" dirty="0" smtClean="0">
                <a:latin typeface="Arial" panose="020B0604020202020204" pitchFamily="34" charset="0"/>
                <a:cs typeface="Arial" panose="020B0604020202020204" pitchFamily="34" charset="0"/>
              </a:rPr>
              <a:t>heiße   </a:t>
            </a:r>
            <a:r>
              <a:rPr lang="de-DE" sz="3200" b="1" dirty="0">
                <a:latin typeface="Arial" panose="020B0604020202020204" pitchFamily="34" charset="0"/>
                <a:cs typeface="Arial" panose="020B0604020202020204" pitchFamily="34" charset="0"/>
              </a:rPr>
              <a:t>… </a:t>
            </a:r>
            <a:r>
              <a:rPr lang="de-DE" sz="3200" b="1" dirty="0" smtClean="0">
                <a:latin typeface="Arial" panose="020B0604020202020204" pitchFamily="34" charset="0"/>
                <a:cs typeface="Arial" panose="020B0604020202020204" pitchFamily="34" charset="0"/>
              </a:rPr>
              <a:t>  Thomas</a:t>
            </a:r>
            <a:r>
              <a:rPr lang="de-DE" sz="3200" b="1" dirty="0">
                <a:latin typeface="Arial" panose="020B0604020202020204" pitchFamily="34" charset="0"/>
                <a:cs typeface="Arial" panose="020B0604020202020204" pitchFamily="34" charset="0"/>
              </a:rPr>
              <a:t>. Ich heiße </a:t>
            </a:r>
            <a:r>
              <a:rPr lang="de-DE" sz="3200" b="1" dirty="0" err="1">
                <a:latin typeface="Arial" panose="020B0604020202020204" pitchFamily="34" charset="0"/>
                <a:cs typeface="Arial" panose="020B0604020202020204" pitchFamily="34" charset="0"/>
              </a:rPr>
              <a:t>Мах</a:t>
            </a:r>
            <a:r>
              <a:rPr lang="de-DE" sz="3200" b="1" dirty="0">
                <a:latin typeface="Arial" panose="020B0604020202020204" pitchFamily="34" charset="0"/>
                <a:cs typeface="Arial" panose="020B0604020202020204" pitchFamily="34" charset="0"/>
              </a:rPr>
              <a:t>. </a:t>
            </a:r>
            <a:endParaRPr lang="de-DE" sz="3200" b="1" dirty="0" smtClean="0">
              <a:latin typeface="Arial" panose="020B0604020202020204" pitchFamily="34" charset="0"/>
              <a:cs typeface="Arial" panose="020B0604020202020204" pitchFamily="34" charset="0"/>
            </a:endParaRPr>
          </a:p>
          <a:p>
            <a:pPr marL="514350" indent="-514350">
              <a:buAutoNum type="arabicPeriod"/>
            </a:pPr>
            <a:r>
              <a:rPr lang="de-DE" sz="3200" b="1" dirty="0" smtClean="0">
                <a:latin typeface="Arial" panose="020B0604020202020204" pitchFamily="34" charset="0"/>
                <a:cs typeface="Arial" panose="020B0604020202020204" pitchFamily="34" charset="0"/>
              </a:rPr>
              <a:t>Das </a:t>
            </a:r>
            <a:r>
              <a:rPr lang="de-DE" sz="3200" b="1" dirty="0" smtClean="0">
                <a:latin typeface="Arial" panose="020B0604020202020204" pitchFamily="34" charset="0"/>
                <a:cs typeface="Arial" panose="020B0604020202020204" pitchFamily="34" charset="0"/>
              </a:rPr>
              <a:t>ist   </a:t>
            </a:r>
            <a:r>
              <a:rPr lang="de-DE" sz="3200" b="1" dirty="0">
                <a:latin typeface="Arial" panose="020B0604020202020204" pitchFamily="34" charset="0"/>
                <a:cs typeface="Arial" panose="020B0604020202020204" pitchFamily="34" charset="0"/>
              </a:rPr>
              <a:t>… </a:t>
            </a:r>
            <a:r>
              <a:rPr lang="de-DE" sz="3200" b="1" dirty="0" smtClean="0">
                <a:latin typeface="Arial" panose="020B0604020202020204" pitchFamily="34" charset="0"/>
                <a:cs typeface="Arial" panose="020B0604020202020204" pitchFamily="34" charset="0"/>
              </a:rPr>
              <a:t>    Tomate</a:t>
            </a:r>
            <a:r>
              <a:rPr lang="de-DE" sz="3200" b="1" dirty="0">
                <a:latin typeface="Arial" panose="020B0604020202020204" pitchFamily="34" charset="0"/>
                <a:cs typeface="Arial" panose="020B0604020202020204" pitchFamily="34" charset="0"/>
              </a:rPr>
              <a:t>. Das ist ein Apfel. </a:t>
            </a:r>
            <a:endParaRPr lang="de-DE" sz="3200" b="1" dirty="0" smtClean="0">
              <a:latin typeface="Arial" panose="020B0604020202020204" pitchFamily="34" charset="0"/>
              <a:cs typeface="Arial" panose="020B0604020202020204" pitchFamily="34" charset="0"/>
            </a:endParaRPr>
          </a:p>
          <a:p>
            <a:pPr marL="514350" indent="-514350">
              <a:buAutoNum type="arabicPeriod"/>
            </a:pPr>
            <a:r>
              <a:rPr lang="de-DE" sz="3200" b="1" dirty="0" smtClean="0">
                <a:latin typeface="Arial" panose="020B0604020202020204" pitchFamily="34" charset="0"/>
                <a:cs typeface="Arial" panose="020B0604020202020204" pitchFamily="34" charset="0"/>
              </a:rPr>
              <a:t>Hier </a:t>
            </a:r>
            <a:r>
              <a:rPr lang="de-DE" sz="3200" b="1" dirty="0">
                <a:latin typeface="Arial" panose="020B0604020202020204" pitchFamily="34" charset="0"/>
                <a:cs typeface="Arial" panose="020B0604020202020204" pitchFamily="34" charset="0"/>
              </a:rPr>
              <a:t>steht </a:t>
            </a:r>
            <a:r>
              <a:rPr lang="de-DE" sz="3200" b="1" dirty="0" smtClean="0">
                <a:latin typeface="Arial" panose="020B0604020202020204" pitchFamily="34" charset="0"/>
                <a:cs typeface="Arial" panose="020B0604020202020204" pitchFamily="34" charset="0"/>
              </a:rPr>
              <a:t>  …   Tisch</a:t>
            </a:r>
            <a:r>
              <a:rPr lang="de-DE" sz="3200" b="1" dirty="0">
                <a:latin typeface="Arial" panose="020B0604020202020204" pitchFamily="34" charset="0"/>
                <a:cs typeface="Arial" panose="020B0604020202020204" pitchFamily="34" charset="0"/>
              </a:rPr>
              <a:t>. </a:t>
            </a:r>
            <a:endParaRPr lang="de-DE" sz="3200" b="1" dirty="0" smtClean="0">
              <a:latin typeface="Arial" panose="020B0604020202020204" pitchFamily="34" charset="0"/>
              <a:cs typeface="Arial" panose="020B0604020202020204" pitchFamily="34" charset="0"/>
            </a:endParaRPr>
          </a:p>
          <a:p>
            <a:pPr marL="514350" indent="-514350">
              <a:buAutoNum type="arabicPeriod"/>
            </a:pPr>
            <a:r>
              <a:rPr lang="de-DE" sz="3200" b="1" dirty="0" smtClean="0">
                <a:latin typeface="Arial" panose="020B0604020202020204" pitchFamily="34" charset="0"/>
                <a:cs typeface="Arial" panose="020B0604020202020204" pitchFamily="34" charset="0"/>
              </a:rPr>
              <a:t>Ich </a:t>
            </a:r>
            <a:r>
              <a:rPr lang="de-DE" sz="3200" b="1" dirty="0">
                <a:latin typeface="Arial" panose="020B0604020202020204" pitchFamily="34" charset="0"/>
                <a:cs typeface="Arial" panose="020B0604020202020204" pitchFamily="34" charset="0"/>
              </a:rPr>
              <a:t>komme heute nach </a:t>
            </a:r>
            <a:r>
              <a:rPr lang="de-DE" sz="3200" b="1" dirty="0" smtClean="0">
                <a:latin typeface="Arial" panose="020B0604020202020204" pitchFamily="34" charset="0"/>
                <a:cs typeface="Arial" panose="020B0604020202020204" pitchFamily="34" charset="0"/>
              </a:rPr>
              <a:t>Hause   …    spät</a:t>
            </a:r>
            <a:r>
              <a:rPr lang="de-DE" sz="3200" b="1" dirty="0">
                <a:latin typeface="Arial" panose="020B0604020202020204" pitchFamily="34" charset="0"/>
                <a:cs typeface="Arial" panose="020B0604020202020204" pitchFamily="34" charset="0"/>
              </a:rPr>
              <a:t>. </a:t>
            </a:r>
            <a:endParaRPr lang="de-DE" sz="3200" b="1" dirty="0" smtClean="0">
              <a:latin typeface="Arial" panose="020B0604020202020204" pitchFamily="34" charset="0"/>
              <a:cs typeface="Arial" panose="020B0604020202020204" pitchFamily="34" charset="0"/>
            </a:endParaRPr>
          </a:p>
          <a:p>
            <a:pPr marL="514350" indent="-514350">
              <a:buAutoNum type="arabicPeriod"/>
            </a:pPr>
            <a:r>
              <a:rPr lang="de-DE" sz="3200" b="1" dirty="0" smtClean="0">
                <a:latin typeface="Arial" panose="020B0604020202020204" pitchFamily="34" charset="0"/>
                <a:cs typeface="Arial" panose="020B0604020202020204" pitchFamily="34" charset="0"/>
              </a:rPr>
              <a:t>Das </a:t>
            </a:r>
            <a:r>
              <a:rPr lang="de-DE" sz="3200" b="1" dirty="0">
                <a:latin typeface="Arial" panose="020B0604020202020204" pitchFamily="34" charset="0"/>
                <a:cs typeface="Arial" panose="020B0604020202020204" pitchFamily="34" charset="0"/>
              </a:rPr>
              <a:t>ist </a:t>
            </a:r>
            <a:r>
              <a:rPr lang="de-DE" sz="3200" b="1" dirty="0" smtClean="0">
                <a:latin typeface="Arial" panose="020B0604020202020204" pitchFamily="34" charset="0"/>
                <a:cs typeface="Arial" panose="020B0604020202020204" pitchFamily="34" charset="0"/>
              </a:rPr>
              <a:t>  …    Wohnzimmer</a:t>
            </a:r>
            <a:r>
              <a:rPr lang="de-DE" sz="3200" b="1" dirty="0">
                <a:latin typeface="Arial" panose="020B0604020202020204" pitchFamily="34" charset="0"/>
                <a:cs typeface="Arial" panose="020B0604020202020204" pitchFamily="34" charset="0"/>
              </a:rPr>
              <a:t>. Das ist ein Schlafzimmer. </a:t>
            </a:r>
            <a:endParaRPr lang="de-DE" sz="3200" b="1" dirty="0" smtClean="0">
              <a:latin typeface="Arial" panose="020B0604020202020204" pitchFamily="34" charset="0"/>
              <a:cs typeface="Arial" panose="020B0604020202020204" pitchFamily="34" charset="0"/>
            </a:endParaRPr>
          </a:p>
          <a:p>
            <a:pPr marL="514350" indent="-514350">
              <a:buAutoNum type="arabicPeriod"/>
            </a:pPr>
            <a:r>
              <a:rPr lang="de-DE" sz="3200" b="1" dirty="0" smtClean="0">
                <a:latin typeface="Arial" panose="020B0604020202020204" pitchFamily="34" charset="0"/>
                <a:cs typeface="Arial" panose="020B0604020202020204" pitchFamily="34" charset="0"/>
              </a:rPr>
              <a:t>Ich </a:t>
            </a:r>
            <a:r>
              <a:rPr lang="de-DE" sz="3200" b="1" dirty="0">
                <a:latin typeface="Arial" panose="020B0604020202020204" pitchFamily="34" charset="0"/>
                <a:cs typeface="Arial" panose="020B0604020202020204" pitchFamily="34" charset="0"/>
              </a:rPr>
              <a:t>lebe </a:t>
            </a:r>
            <a:r>
              <a:rPr lang="de-DE" sz="3200" b="1" dirty="0" smtClean="0">
                <a:latin typeface="Arial" panose="020B0604020202020204" pitchFamily="34" charset="0"/>
                <a:cs typeface="Arial" panose="020B0604020202020204" pitchFamily="34" charset="0"/>
              </a:rPr>
              <a:t>   …   </a:t>
            </a:r>
            <a:r>
              <a:rPr lang="de-DE" sz="3200" b="1" dirty="0">
                <a:latin typeface="Arial" panose="020B0604020202020204" pitchFamily="34" charset="0"/>
                <a:cs typeface="Arial" panose="020B0604020202020204" pitchFamily="34" charset="0"/>
              </a:rPr>
              <a:t>in Deutschland. </a:t>
            </a:r>
            <a:endParaRPr lang="de-DE" sz="3200" b="1" dirty="0" smtClean="0">
              <a:latin typeface="Arial" panose="020B0604020202020204" pitchFamily="34" charset="0"/>
              <a:cs typeface="Arial" panose="020B0604020202020204" pitchFamily="34" charset="0"/>
            </a:endParaRPr>
          </a:p>
          <a:p>
            <a:pPr marL="514350" indent="-514350">
              <a:buAutoNum type="arabicPeriod"/>
            </a:pPr>
            <a:r>
              <a:rPr lang="de-DE" sz="3200" b="1" dirty="0" smtClean="0">
                <a:latin typeface="Arial" panose="020B0604020202020204" pitchFamily="34" charset="0"/>
                <a:cs typeface="Arial" panose="020B0604020202020204" pitchFamily="34" charset="0"/>
              </a:rPr>
              <a:t>Hier </a:t>
            </a:r>
            <a:r>
              <a:rPr lang="de-DE" sz="3200" b="1" dirty="0">
                <a:latin typeface="Arial" panose="020B0604020202020204" pitchFamily="34" charset="0"/>
                <a:cs typeface="Arial" panose="020B0604020202020204" pitchFamily="34" charset="0"/>
              </a:rPr>
              <a:t>sind </a:t>
            </a:r>
            <a:r>
              <a:rPr lang="de-DE" sz="3200" b="1" dirty="0" smtClean="0">
                <a:latin typeface="Arial" panose="020B0604020202020204" pitchFamily="34" charset="0"/>
                <a:cs typeface="Arial" panose="020B0604020202020204" pitchFamily="34" charset="0"/>
              </a:rPr>
              <a:t>   …    Tassen</a:t>
            </a:r>
            <a:r>
              <a:rPr lang="de-DE" sz="3200" b="1" dirty="0">
                <a:latin typeface="Arial" panose="020B0604020202020204" pitchFamily="34" charset="0"/>
                <a:cs typeface="Arial" panose="020B0604020202020204" pitchFamily="34" charset="0"/>
              </a:rPr>
              <a:t>. Hier sind nur Gläser. </a:t>
            </a:r>
            <a:endParaRPr lang="de-DE" sz="3200" b="1" dirty="0" smtClean="0">
              <a:latin typeface="Arial" panose="020B0604020202020204" pitchFamily="34" charset="0"/>
              <a:cs typeface="Arial" panose="020B0604020202020204" pitchFamily="34" charset="0"/>
            </a:endParaRPr>
          </a:p>
          <a:p>
            <a:pPr marL="514350" indent="-514350">
              <a:buAutoNum type="arabicPeriod"/>
            </a:pPr>
            <a:r>
              <a:rPr lang="de-DE" sz="3200" b="1" dirty="0" smtClean="0">
                <a:latin typeface="Arial" panose="020B0604020202020204" pitchFamily="34" charset="0"/>
                <a:cs typeface="Arial" panose="020B0604020202020204" pitchFamily="34" charset="0"/>
              </a:rPr>
              <a:t>Meine </a:t>
            </a:r>
            <a:r>
              <a:rPr lang="de-DE" sz="3200" b="1" dirty="0">
                <a:latin typeface="Arial" panose="020B0604020202020204" pitchFamily="34" charset="0"/>
                <a:cs typeface="Arial" panose="020B0604020202020204" pitchFamily="34" charset="0"/>
              </a:rPr>
              <a:t>Wohnung ist </a:t>
            </a:r>
            <a:r>
              <a:rPr lang="de-DE" sz="3200" b="1" dirty="0" smtClean="0">
                <a:latin typeface="Arial" panose="020B0604020202020204" pitchFamily="34" charset="0"/>
                <a:cs typeface="Arial" panose="020B0604020202020204" pitchFamily="34" charset="0"/>
              </a:rPr>
              <a:t>   …   </a:t>
            </a:r>
            <a:r>
              <a:rPr lang="de-DE" sz="3200" b="1" dirty="0">
                <a:latin typeface="Arial" panose="020B0604020202020204" pitchFamily="34" charset="0"/>
                <a:cs typeface="Arial" panose="020B0604020202020204" pitchFamily="34" charset="0"/>
              </a:rPr>
              <a:t>groß. </a:t>
            </a:r>
            <a:endParaRPr lang="de-DE" sz="3200" b="1" dirty="0" smtClean="0">
              <a:latin typeface="Arial" panose="020B0604020202020204" pitchFamily="34" charset="0"/>
              <a:cs typeface="Arial" panose="020B0604020202020204" pitchFamily="34" charset="0"/>
            </a:endParaRPr>
          </a:p>
          <a:p>
            <a:pPr marL="514350" indent="-514350">
              <a:buAutoNum type="arabicPeriod"/>
            </a:pPr>
            <a:r>
              <a:rPr lang="de-DE" sz="3200" b="1" dirty="0" smtClean="0">
                <a:latin typeface="Arial" panose="020B0604020202020204" pitchFamily="34" charset="0"/>
                <a:cs typeface="Arial" panose="020B0604020202020204" pitchFamily="34" charset="0"/>
              </a:rPr>
              <a:t>Dort </a:t>
            </a:r>
            <a:r>
              <a:rPr lang="de-DE" sz="3200" b="1" dirty="0">
                <a:latin typeface="Arial" panose="020B0604020202020204" pitchFamily="34" charset="0"/>
                <a:cs typeface="Arial" panose="020B0604020202020204" pitchFamily="34" charset="0"/>
              </a:rPr>
              <a:t>steht </a:t>
            </a:r>
            <a:r>
              <a:rPr lang="de-DE" sz="3200" b="1" dirty="0" smtClean="0">
                <a:latin typeface="Arial" panose="020B0604020202020204" pitchFamily="34" charset="0"/>
                <a:cs typeface="Arial" panose="020B0604020202020204" pitchFamily="34" charset="0"/>
              </a:rPr>
              <a:t>   …    </a:t>
            </a:r>
            <a:r>
              <a:rPr lang="de-DE" sz="3200" b="1" dirty="0">
                <a:latin typeface="Arial" panose="020B0604020202020204" pitchFamily="34" charset="0"/>
                <a:cs typeface="Arial" panose="020B0604020202020204" pitchFamily="34" charset="0"/>
              </a:rPr>
              <a:t>Stuhl. Dort steht ein Sofa. </a:t>
            </a:r>
            <a:endParaRPr lang="ru-RU" sz="3200" b="1" dirty="0">
              <a:latin typeface="Arial" panose="020B0604020202020204" pitchFamily="34" charset="0"/>
              <a:cs typeface="Arial" panose="020B0604020202020204" pitchFamily="34" charset="0"/>
            </a:endParaRPr>
          </a:p>
        </p:txBody>
      </p:sp>
      <p:sp>
        <p:nvSpPr>
          <p:cNvPr id="2" name="TextBox 1"/>
          <p:cNvSpPr txBox="1"/>
          <p:nvPr/>
        </p:nvSpPr>
        <p:spPr>
          <a:xfrm>
            <a:off x="2651269" y="1369237"/>
            <a:ext cx="1364776"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nicht</a:t>
            </a:r>
            <a:endParaRPr lang="ru-RU" sz="3200" b="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a:off x="3823647" y="837724"/>
            <a:ext cx="1364776"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nicht</a:t>
            </a:r>
            <a:endParaRPr lang="ru-RU" sz="3200" b="1" dirty="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6802184" y="2855502"/>
            <a:ext cx="1364776"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nicht</a:t>
            </a:r>
            <a:endParaRPr lang="ru-RU" sz="3200" b="1" dirty="0">
              <a:solidFill>
                <a:srgbClr val="7030A0"/>
              </a:solidFill>
              <a:latin typeface="Arial" panose="020B0604020202020204" pitchFamily="34" charset="0"/>
              <a:cs typeface="Arial" panose="020B0604020202020204" pitchFamily="34" charset="0"/>
            </a:endParaRPr>
          </a:p>
        </p:txBody>
      </p:sp>
      <p:sp>
        <p:nvSpPr>
          <p:cNvPr id="9" name="TextBox 8"/>
          <p:cNvSpPr txBox="1"/>
          <p:nvPr/>
        </p:nvSpPr>
        <p:spPr>
          <a:xfrm>
            <a:off x="2515563" y="3967925"/>
            <a:ext cx="1364776"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nicht</a:t>
            </a:r>
            <a:endParaRPr lang="ru-RU" sz="3200" b="1" dirty="0">
              <a:solidFill>
                <a:srgbClr val="7030A0"/>
              </a:solidFill>
              <a:latin typeface="Arial" panose="020B0604020202020204" pitchFamily="34" charset="0"/>
              <a:cs typeface="Arial" panose="020B0604020202020204" pitchFamily="34" charset="0"/>
            </a:endParaRPr>
          </a:p>
        </p:txBody>
      </p:sp>
      <p:sp>
        <p:nvSpPr>
          <p:cNvPr id="10" name="TextBox 9"/>
          <p:cNvSpPr txBox="1"/>
          <p:nvPr/>
        </p:nvSpPr>
        <p:spPr>
          <a:xfrm>
            <a:off x="4731224" y="5007360"/>
            <a:ext cx="1364776"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nicht</a:t>
            </a:r>
            <a:endParaRPr lang="ru-RU" sz="3200" b="1" dirty="0">
              <a:solidFill>
                <a:srgbClr val="7030A0"/>
              </a:solidFill>
              <a:latin typeface="Arial" panose="020B0604020202020204" pitchFamily="34" charset="0"/>
              <a:cs typeface="Arial" panose="020B0604020202020204" pitchFamily="34" charset="0"/>
            </a:endParaRPr>
          </a:p>
        </p:txBody>
      </p:sp>
      <p:sp>
        <p:nvSpPr>
          <p:cNvPr id="11" name="TextBox 10"/>
          <p:cNvSpPr txBox="1"/>
          <p:nvPr/>
        </p:nvSpPr>
        <p:spPr>
          <a:xfrm>
            <a:off x="2458871" y="1888957"/>
            <a:ext cx="1364776"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keine</a:t>
            </a:r>
            <a:endParaRPr lang="ru-RU" sz="3200" b="1" dirty="0">
              <a:solidFill>
                <a:srgbClr val="7030A0"/>
              </a:solidFill>
              <a:latin typeface="Arial" panose="020B0604020202020204" pitchFamily="34" charset="0"/>
              <a:cs typeface="Arial" panose="020B0604020202020204" pitchFamily="34" charset="0"/>
            </a:endParaRPr>
          </a:p>
        </p:txBody>
      </p:sp>
      <p:sp>
        <p:nvSpPr>
          <p:cNvPr id="12" name="TextBox 11"/>
          <p:cNvSpPr txBox="1"/>
          <p:nvPr/>
        </p:nvSpPr>
        <p:spPr>
          <a:xfrm>
            <a:off x="2856757" y="4473207"/>
            <a:ext cx="1364776"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keine</a:t>
            </a:r>
            <a:endParaRPr lang="ru-RU" sz="3200" b="1" dirty="0">
              <a:solidFill>
                <a:srgbClr val="7030A0"/>
              </a:solidFill>
              <a:latin typeface="Arial" panose="020B0604020202020204" pitchFamily="34" charset="0"/>
              <a:cs typeface="Arial" panose="020B0604020202020204" pitchFamily="34" charset="0"/>
            </a:endParaRPr>
          </a:p>
        </p:txBody>
      </p:sp>
      <p:sp>
        <p:nvSpPr>
          <p:cNvPr id="13" name="TextBox 12"/>
          <p:cNvSpPr txBox="1"/>
          <p:nvPr/>
        </p:nvSpPr>
        <p:spPr>
          <a:xfrm>
            <a:off x="3027354" y="2416605"/>
            <a:ext cx="1364776"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kein</a:t>
            </a:r>
            <a:endParaRPr lang="ru-RU" sz="3200" b="1" dirty="0">
              <a:solidFill>
                <a:srgbClr val="7030A0"/>
              </a:solidFill>
              <a:latin typeface="Arial" panose="020B0604020202020204" pitchFamily="34" charset="0"/>
              <a:cs typeface="Arial" panose="020B0604020202020204" pitchFamily="34" charset="0"/>
            </a:endParaRPr>
          </a:p>
        </p:txBody>
      </p:sp>
      <p:sp>
        <p:nvSpPr>
          <p:cNvPr id="14" name="TextBox 13"/>
          <p:cNvSpPr txBox="1"/>
          <p:nvPr/>
        </p:nvSpPr>
        <p:spPr>
          <a:xfrm>
            <a:off x="2515563" y="3440277"/>
            <a:ext cx="1023582"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kein</a:t>
            </a:r>
            <a:endParaRPr lang="ru-RU" sz="3200" b="1" dirty="0">
              <a:solidFill>
                <a:srgbClr val="7030A0"/>
              </a:solidFill>
              <a:latin typeface="Arial" panose="020B0604020202020204" pitchFamily="34" charset="0"/>
              <a:cs typeface="Arial" panose="020B0604020202020204" pitchFamily="34" charset="0"/>
            </a:endParaRPr>
          </a:p>
        </p:txBody>
      </p:sp>
      <p:sp>
        <p:nvSpPr>
          <p:cNvPr id="15" name="TextBox 14"/>
          <p:cNvSpPr txBox="1"/>
          <p:nvPr/>
        </p:nvSpPr>
        <p:spPr>
          <a:xfrm>
            <a:off x="3197951" y="5524914"/>
            <a:ext cx="1173708" cy="584775"/>
          </a:xfrm>
          <a:prstGeom prst="rect">
            <a:avLst/>
          </a:prstGeom>
          <a:noFill/>
        </p:spPr>
        <p:txBody>
          <a:bodyPr wrap="square" rtlCol="0">
            <a:spAutoFit/>
          </a:bodyPr>
          <a:lstStyle/>
          <a:p>
            <a:r>
              <a:rPr lang="de-DE" sz="3200" b="1" dirty="0" smtClean="0">
                <a:solidFill>
                  <a:srgbClr val="7030A0"/>
                </a:solidFill>
                <a:latin typeface="Arial" panose="020B0604020202020204" pitchFamily="34" charset="0"/>
                <a:cs typeface="Arial" panose="020B0604020202020204" pitchFamily="34" charset="0"/>
              </a:rPr>
              <a:t>kein</a:t>
            </a:r>
            <a:endParaRPr lang="ru-RU"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98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870631"/>
          </a:xfrm>
          <a:solidFill>
            <a:srgbClr val="0070C0"/>
          </a:solidFill>
        </p:spPr>
        <p:txBody>
          <a:bodyPr>
            <a:normAutofit/>
          </a:bodyPr>
          <a:lstStyle/>
          <a:p>
            <a:pPr algn="ctr"/>
            <a:r>
              <a:rPr lang="de-DE" sz="4000" b="1" dirty="0" smtClean="0">
                <a:solidFill>
                  <a:schemeClr val="bg1"/>
                </a:solidFill>
                <a:latin typeface="Arial" panose="020B0604020202020204" pitchFamily="34" charset="0"/>
                <a:cs typeface="Arial" panose="020B0604020202020204" pitchFamily="34" charset="0"/>
              </a:rPr>
              <a:t>Aufgabe für selbstständige Arbeit</a:t>
            </a:r>
            <a:endParaRPr lang="ru-RU" sz="40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050878"/>
            <a:ext cx="11530013" cy="5540991"/>
          </a:xfrm>
          <a:ln w="28575"/>
        </p:spPr>
        <p:style>
          <a:lnRef idx="2">
            <a:schemeClr val="accent3"/>
          </a:lnRef>
          <a:fillRef idx="1">
            <a:schemeClr val="lt1"/>
          </a:fillRef>
          <a:effectRef idx="0">
            <a:schemeClr val="accent3"/>
          </a:effectRef>
          <a:fontRef idx="minor">
            <a:schemeClr val="dk1"/>
          </a:fontRef>
        </p:style>
        <p:txBody>
          <a:bodyPr>
            <a:normAutofit/>
          </a:bodyPr>
          <a:lstStyle/>
          <a:p>
            <a:pPr algn="l"/>
            <a:r>
              <a:rPr lang="de-DE" sz="4000" b="1" i="1" dirty="0" smtClean="0">
                <a:solidFill>
                  <a:srgbClr val="7030A0"/>
                </a:solidFill>
                <a:latin typeface="Arial" panose="020B0604020202020204" pitchFamily="34" charset="0"/>
                <a:cs typeface="Arial" panose="020B0604020202020204" pitchFamily="34" charset="0"/>
              </a:rPr>
              <a:t>  Seite 66 </a:t>
            </a:r>
          </a:p>
          <a:p>
            <a:pPr algn="l"/>
            <a:r>
              <a:rPr lang="de-DE" sz="4000" b="1" i="1" dirty="0" smtClean="0">
                <a:solidFill>
                  <a:srgbClr val="7030A0"/>
                </a:solidFill>
                <a:latin typeface="Arial" panose="020B0604020202020204" pitchFamily="34" charset="0"/>
                <a:cs typeface="Arial" panose="020B0604020202020204" pitchFamily="34" charset="0"/>
              </a:rPr>
              <a:t> Das Märchen lesen</a:t>
            </a:r>
          </a:p>
          <a:p>
            <a:pPr algn="l"/>
            <a:r>
              <a:rPr lang="de-DE" sz="4000" b="1" i="1" dirty="0">
                <a:solidFill>
                  <a:srgbClr val="7030A0"/>
                </a:solidFill>
                <a:latin typeface="Arial" panose="020B0604020202020204" pitchFamily="34" charset="0"/>
                <a:cs typeface="Arial" panose="020B0604020202020204" pitchFamily="34" charset="0"/>
              </a:rPr>
              <a:t> </a:t>
            </a:r>
            <a:r>
              <a:rPr lang="de-DE" sz="4000" b="1" i="1" dirty="0" smtClean="0">
                <a:solidFill>
                  <a:srgbClr val="7030A0"/>
                </a:solidFill>
                <a:latin typeface="Arial" panose="020B0604020202020204" pitchFamily="34" charset="0"/>
                <a:cs typeface="Arial" panose="020B0604020202020204" pitchFamily="34" charset="0"/>
              </a:rPr>
              <a:t> Übung 2,3, Seite 66</a:t>
            </a:r>
          </a:p>
          <a:p>
            <a:pPr algn="l"/>
            <a:r>
              <a:rPr lang="de-DE" sz="4000" b="1" i="1" dirty="0" smtClean="0">
                <a:solidFill>
                  <a:srgbClr val="7030A0"/>
                </a:solidFill>
                <a:latin typeface="Arial" panose="020B0604020202020204" pitchFamily="34" charset="0"/>
                <a:cs typeface="Arial" panose="020B0604020202020204" pitchFamily="34" charset="0"/>
              </a:rPr>
              <a:t>  Schriftlich machen!</a:t>
            </a:r>
            <a:endParaRPr lang="de-DE" sz="4000" b="1" dirty="0">
              <a:solidFill>
                <a:srgbClr val="7030A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355" y="2415654"/>
            <a:ext cx="5827595" cy="4065255"/>
          </a:xfrm>
          <a:prstGeom prst="rect">
            <a:avLst/>
          </a:prstGeom>
        </p:spPr>
      </p:pic>
    </p:spTree>
    <p:extLst>
      <p:ext uri="{BB962C8B-B14F-4D97-AF65-F5344CB8AC3E}">
        <p14:creationId xmlns:p14="http://schemas.microsoft.com/office/powerpoint/2010/main" val="2189158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0" y="0"/>
            <a:ext cx="12192000" cy="942975"/>
          </a:xfrm>
          <a:solidFill>
            <a:srgbClr val="0070C0"/>
          </a:solidFill>
        </p:spPr>
        <p:txBody>
          <a:bodyPr>
            <a:normAutofit/>
          </a:bodyPr>
          <a:lstStyle/>
          <a:p>
            <a:r>
              <a:rPr lang="de-DE" sz="4500" b="1" dirty="0" smtClean="0">
                <a:solidFill>
                  <a:schemeClr val="bg1"/>
                </a:solidFill>
                <a:latin typeface="Arial" panose="020B0604020202020204" pitchFamily="34" charset="0"/>
                <a:cs typeface="Arial" panose="020B0604020202020204" pitchFamily="34" charset="0"/>
              </a:rPr>
              <a:t>Ende der Stunde</a:t>
            </a:r>
            <a:endParaRPr lang="ru-RU" sz="4500" b="1" dirty="0">
              <a:solidFill>
                <a:schemeClr val="bg1"/>
              </a:solidFill>
              <a:latin typeface="Arial" panose="020B0604020202020204" pitchFamily="34" charset="0"/>
              <a:cs typeface="Arial" panose="020B0604020202020204" pitchFamily="34" charset="0"/>
            </a:endParaRPr>
          </a:p>
        </p:txBody>
      </p:sp>
      <p:sp>
        <p:nvSpPr>
          <p:cNvPr id="7" name="Подзаголовок 6"/>
          <p:cNvSpPr>
            <a:spLocks noGrp="1"/>
          </p:cNvSpPr>
          <p:nvPr>
            <p:ph type="subTitle" idx="1"/>
          </p:nvPr>
        </p:nvSpPr>
        <p:spPr>
          <a:xfrm>
            <a:off x="436728" y="1091821"/>
            <a:ext cx="11300347" cy="5431809"/>
          </a:xfrm>
          <a:ln w="38100">
            <a:solidFill>
              <a:srgbClr val="002060"/>
            </a:solidFill>
          </a:ln>
        </p:spPr>
        <p:txBody>
          <a:bodyPr>
            <a:normAutofit/>
          </a:bodyPr>
          <a:lstStyle/>
          <a:p>
            <a:r>
              <a:rPr lang="de-DE" sz="5400" b="1" dirty="0" smtClean="0">
                <a:solidFill>
                  <a:srgbClr val="002060"/>
                </a:solidFill>
                <a:latin typeface="Arial" panose="020B0604020202020204" pitchFamily="34" charset="0"/>
                <a:cs typeface="Arial" panose="020B0604020202020204" pitchFamily="34" charset="0"/>
              </a:rPr>
              <a:t>Unsere Stunde ist zu Ende</a:t>
            </a:r>
          </a:p>
          <a:p>
            <a:r>
              <a:rPr lang="de-DE" sz="5400" b="1" dirty="0" smtClean="0">
                <a:solidFill>
                  <a:srgbClr val="002060"/>
                </a:solidFill>
                <a:latin typeface="Arial" panose="020B0604020202020204" pitchFamily="34" charset="0"/>
                <a:cs typeface="Arial" panose="020B0604020202020204" pitchFamily="34" charset="0"/>
              </a:rPr>
              <a:t>Danke für Aufmerksamkeit!</a:t>
            </a:r>
          </a:p>
          <a:p>
            <a:r>
              <a:rPr lang="de-DE" sz="5400" b="1" dirty="0" smtClean="0">
                <a:solidFill>
                  <a:srgbClr val="002060"/>
                </a:solidFill>
                <a:latin typeface="Arial" panose="020B0604020202020204" pitchFamily="34" charset="0"/>
                <a:cs typeface="Arial" panose="020B0604020202020204" pitchFamily="34" charset="0"/>
              </a:rPr>
              <a:t>Auf Wiedersehen!</a:t>
            </a:r>
            <a:endParaRPr lang="ru-RU" sz="5400" b="1" dirty="0">
              <a:solidFill>
                <a:srgbClr val="002060"/>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303" y="3570271"/>
            <a:ext cx="5336275" cy="2857825"/>
          </a:xfrm>
          <a:prstGeom prst="rect">
            <a:avLst/>
          </a:prstGeom>
          <a:ln>
            <a:solidFill>
              <a:schemeClr val="accent1"/>
            </a:solidFill>
          </a:ln>
        </p:spPr>
      </p:pic>
    </p:spTree>
    <p:extLst>
      <p:ext uri="{BB962C8B-B14F-4D97-AF65-F5344CB8AC3E}">
        <p14:creationId xmlns:p14="http://schemas.microsoft.com/office/powerpoint/2010/main" val="1126549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
            <a:ext cx="12191999" cy="943430"/>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PLAN DER STUNDE:</a:t>
            </a:r>
            <a:endParaRPr lang="ru-RU" sz="4500" b="1" dirty="0">
              <a:solidFill>
                <a:schemeClr val="bg1"/>
              </a:solidFill>
              <a:latin typeface="Arial" panose="020B0604020202020204" pitchFamily="34" charset="0"/>
              <a:cs typeface="Arial" panose="020B0604020202020204" pitchFamily="34" charset="0"/>
            </a:endParaRPr>
          </a:p>
        </p:txBody>
      </p:sp>
      <p:sp>
        <p:nvSpPr>
          <p:cNvPr id="5" name="Подзаголовок 4"/>
          <p:cNvSpPr>
            <a:spLocks noGrp="1"/>
          </p:cNvSpPr>
          <p:nvPr>
            <p:ph type="subTitle" idx="1"/>
          </p:nvPr>
        </p:nvSpPr>
        <p:spPr>
          <a:xfrm>
            <a:off x="314325" y="1146629"/>
            <a:ext cx="11530013" cy="5239883"/>
          </a:xfrm>
          <a:ln w="28575"/>
        </p:spPr>
        <p:style>
          <a:lnRef idx="2">
            <a:schemeClr val="accent3"/>
          </a:lnRef>
          <a:fillRef idx="1">
            <a:schemeClr val="lt1"/>
          </a:fillRef>
          <a:effectRef idx="0">
            <a:schemeClr val="accent3"/>
          </a:effectRef>
          <a:fontRef idx="minor">
            <a:schemeClr val="dk1"/>
          </a:fontRef>
        </p:style>
        <p:txBody>
          <a:bodyPr>
            <a:normAutofit/>
          </a:bodyPr>
          <a:lstStyle/>
          <a:p>
            <a:pPr algn="l"/>
            <a:endParaRPr lang="de-DE" sz="4000" dirty="0" smtClean="0">
              <a:solidFill>
                <a:srgbClr val="7030A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Kontrolle der selbständige Arbeit</a:t>
            </a: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Wir wiederholen Tiernamen</a:t>
            </a:r>
          </a:p>
          <a:p>
            <a:pPr marL="342900" indent="-342900" algn="l">
              <a:buFont typeface="Wingdings" panose="05000000000000000000" pitchFamily="2" charset="2"/>
              <a:buChar char="v"/>
            </a:pPr>
            <a:r>
              <a:rPr lang="de-DE" sz="4500" b="1" dirty="0">
                <a:solidFill>
                  <a:schemeClr val="tx1"/>
                </a:solidFill>
                <a:latin typeface="Arial" panose="020B0604020202020204" pitchFamily="34" charset="0"/>
                <a:cs typeface="Arial" panose="020B0604020202020204" pitchFamily="34" charset="0"/>
              </a:rPr>
              <a:t> </a:t>
            </a:r>
            <a:r>
              <a:rPr lang="de-DE" sz="4500" b="1" dirty="0" smtClean="0">
                <a:solidFill>
                  <a:schemeClr val="tx1"/>
                </a:solidFill>
                <a:latin typeface="Arial" panose="020B0604020202020204" pitchFamily="34" charset="0"/>
                <a:cs typeface="Arial" panose="020B0604020202020204" pitchFamily="34" charset="0"/>
              </a:rPr>
              <a:t>Wir lernen neue Wörter</a:t>
            </a:r>
          </a:p>
          <a:p>
            <a:pPr marL="342900" lvl="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Wir </a:t>
            </a:r>
            <a:r>
              <a:rPr lang="de-DE" sz="4500" b="1" dirty="0">
                <a:solidFill>
                  <a:schemeClr val="tx1"/>
                </a:solidFill>
                <a:latin typeface="Arial" panose="020B0604020202020204" pitchFamily="34" charset="0"/>
                <a:cs typeface="Arial" panose="020B0604020202020204" pitchFamily="34" charset="0"/>
              </a:rPr>
              <a:t>lesen den </a:t>
            </a:r>
            <a:r>
              <a:rPr lang="de-DE" sz="4500" b="1" dirty="0" smtClean="0">
                <a:solidFill>
                  <a:schemeClr val="tx1"/>
                </a:solidFill>
                <a:latin typeface="Arial" panose="020B0604020202020204" pitchFamily="34" charset="0"/>
                <a:cs typeface="Arial" panose="020B0604020202020204" pitchFamily="34" charset="0"/>
              </a:rPr>
              <a:t>Text</a:t>
            </a:r>
          </a:p>
          <a:p>
            <a:pPr marL="342900" lvl="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Wir </a:t>
            </a:r>
            <a:r>
              <a:rPr lang="de-DE" sz="4500" b="1" dirty="0">
                <a:solidFill>
                  <a:schemeClr val="tx1"/>
                </a:solidFill>
                <a:latin typeface="Arial" panose="020B0604020202020204" pitchFamily="34" charset="0"/>
                <a:cs typeface="Arial" panose="020B0604020202020204" pitchFamily="34" charset="0"/>
              </a:rPr>
              <a:t>machen Übungen</a:t>
            </a:r>
          </a:p>
          <a:p>
            <a:pPr marL="342900" indent="-342900" algn="l">
              <a:buFont typeface="Wingdings" panose="05000000000000000000" pitchFamily="2" charset="2"/>
              <a:buChar char="v"/>
            </a:pPr>
            <a:r>
              <a:rPr lang="de-DE" sz="4500" b="1" dirty="0" smtClean="0">
                <a:solidFill>
                  <a:schemeClr val="tx1"/>
                </a:solidFill>
                <a:latin typeface="Arial" panose="020B0604020202020204" pitchFamily="34" charset="0"/>
                <a:cs typeface="Arial" panose="020B0604020202020204" pitchFamily="34" charset="0"/>
              </a:rPr>
              <a:t> Aufgabe für selbstständige Arbeit</a:t>
            </a:r>
            <a:endParaRPr lang="ru-RU" sz="45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37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Kontrolle der Aufgabe</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332094" y="836023"/>
            <a:ext cx="11527810" cy="5555367"/>
          </a:xfrm>
          <a:prstGeom prst="rect">
            <a:avLst/>
          </a:prstGeom>
        </p:spPr>
        <p:txBody>
          <a:bodyPr wrap="square">
            <a:spAutoFit/>
          </a:bodyPr>
          <a:lstStyle/>
          <a:p>
            <a:r>
              <a:rPr lang="de-DE" sz="4000" b="1" dirty="0" smtClean="0">
                <a:solidFill>
                  <a:srgbClr val="002060"/>
                </a:solidFill>
                <a:latin typeface="Arial" panose="020B0604020202020204" pitchFamily="34" charset="0"/>
                <a:cs typeface="Arial" panose="020B0604020202020204" pitchFamily="34" charset="0"/>
              </a:rPr>
              <a:t>Übung 1, Seite 127</a:t>
            </a:r>
            <a:r>
              <a:rPr lang="ru-RU" sz="4000" b="1" dirty="0" smtClean="0">
                <a:solidFill>
                  <a:srgbClr val="002060"/>
                </a:solidFill>
                <a:latin typeface="Arial" panose="020B0604020202020204" pitchFamily="34" charset="0"/>
                <a:cs typeface="Arial" panose="020B0604020202020204" pitchFamily="34" charset="0"/>
              </a:rPr>
              <a:t> </a:t>
            </a:r>
            <a:endParaRPr lang="de-DE" sz="4000" b="1" dirty="0" smtClean="0">
              <a:solidFill>
                <a:srgbClr val="002060"/>
              </a:solidFill>
              <a:latin typeface="Arial" panose="020B0604020202020204" pitchFamily="34" charset="0"/>
              <a:cs typeface="Arial" panose="020B0604020202020204" pitchFamily="34" charset="0"/>
            </a:endParaRPr>
          </a:p>
          <a:p>
            <a:r>
              <a:rPr lang="ru-RU" sz="3500" b="1" dirty="0" err="1" smtClean="0">
                <a:solidFill>
                  <a:srgbClr val="002060"/>
                </a:solidFill>
                <a:latin typeface="Arial" panose="020B0604020202020204" pitchFamily="34" charset="0"/>
                <a:cs typeface="Arial" panose="020B0604020202020204" pitchFamily="34" charset="0"/>
              </a:rPr>
              <a:t>Stell</a:t>
            </a:r>
            <a:r>
              <a:rPr lang="de-DE" sz="3500" b="1" dirty="0" smtClean="0">
                <a:solidFill>
                  <a:srgbClr val="002060"/>
                </a:solidFill>
                <a:latin typeface="Arial" panose="020B0604020202020204" pitchFamily="34" charset="0"/>
                <a:cs typeface="Arial" panose="020B0604020202020204" pitchFamily="34" charset="0"/>
              </a:rPr>
              <a:t>en Sie</a:t>
            </a:r>
            <a:r>
              <a:rPr lang="ru-RU" sz="3500" b="1" dirty="0" smtClean="0">
                <a:solidFill>
                  <a:srgbClr val="002060"/>
                </a:solidFill>
                <a:latin typeface="Arial" panose="020B0604020202020204" pitchFamily="34" charset="0"/>
                <a:cs typeface="Arial" panose="020B0604020202020204" pitchFamily="34" charset="0"/>
              </a:rPr>
              <a:t> </a:t>
            </a:r>
            <a:r>
              <a:rPr lang="ru-RU" sz="3500" b="1" dirty="0" err="1">
                <a:solidFill>
                  <a:srgbClr val="002060"/>
                </a:solidFill>
                <a:latin typeface="Arial" panose="020B0604020202020204" pitchFamily="34" charset="0"/>
                <a:cs typeface="Arial" panose="020B0604020202020204" pitchFamily="34" charset="0"/>
              </a:rPr>
              <a:t>Fragen</a:t>
            </a:r>
            <a:r>
              <a:rPr lang="ru-RU" sz="3500" b="1" dirty="0">
                <a:solidFill>
                  <a:srgbClr val="002060"/>
                </a:solidFill>
                <a:latin typeface="Arial" panose="020B0604020202020204" pitchFamily="34" charset="0"/>
                <a:cs typeface="Arial" panose="020B0604020202020204" pitchFamily="34" charset="0"/>
              </a:rPr>
              <a:t> </a:t>
            </a:r>
            <a:r>
              <a:rPr lang="ru-RU" sz="3500" b="1" dirty="0" err="1">
                <a:solidFill>
                  <a:srgbClr val="002060"/>
                </a:solidFill>
                <a:latin typeface="Arial" panose="020B0604020202020204" pitchFamily="34" charset="0"/>
                <a:cs typeface="Arial" panose="020B0604020202020204" pitchFamily="34" charset="0"/>
              </a:rPr>
              <a:t>zu</a:t>
            </a:r>
            <a:r>
              <a:rPr lang="ru-RU" sz="3500" b="1" dirty="0">
                <a:solidFill>
                  <a:srgbClr val="002060"/>
                </a:solidFill>
                <a:latin typeface="Arial" panose="020B0604020202020204" pitchFamily="34" charset="0"/>
                <a:cs typeface="Arial" panose="020B0604020202020204" pitchFamily="34" charset="0"/>
              </a:rPr>
              <a:t> </a:t>
            </a:r>
            <a:r>
              <a:rPr lang="ru-RU" sz="3500" b="1" dirty="0" err="1">
                <a:solidFill>
                  <a:srgbClr val="002060"/>
                </a:solidFill>
                <a:latin typeface="Arial" panose="020B0604020202020204" pitchFamily="34" charset="0"/>
                <a:cs typeface="Arial" panose="020B0604020202020204" pitchFamily="34" charset="0"/>
              </a:rPr>
              <a:t>folgenden</a:t>
            </a:r>
            <a:r>
              <a:rPr lang="ru-RU" sz="3500" b="1" dirty="0">
                <a:solidFill>
                  <a:srgbClr val="002060"/>
                </a:solidFill>
                <a:latin typeface="Arial" panose="020B0604020202020204" pitchFamily="34" charset="0"/>
                <a:cs typeface="Arial" panose="020B0604020202020204" pitchFamily="34" charset="0"/>
              </a:rPr>
              <a:t> </a:t>
            </a:r>
            <a:r>
              <a:rPr lang="ru-RU" sz="3500" b="1" dirty="0" err="1">
                <a:solidFill>
                  <a:srgbClr val="002060"/>
                </a:solidFill>
                <a:latin typeface="Arial" panose="020B0604020202020204" pitchFamily="34" charset="0"/>
                <a:cs typeface="Arial" panose="020B0604020202020204" pitchFamily="34" charset="0"/>
              </a:rPr>
              <a:t>Sätzen</a:t>
            </a:r>
            <a:r>
              <a:rPr lang="ru-RU" sz="3500" b="1" dirty="0" smtClean="0">
                <a:solidFill>
                  <a:srgbClr val="002060"/>
                </a:solidFill>
                <a:latin typeface="Arial" panose="020B0604020202020204" pitchFamily="34" charset="0"/>
                <a:cs typeface="Arial" panose="020B0604020202020204" pitchFamily="34" charset="0"/>
              </a:rPr>
              <a:t>!</a:t>
            </a:r>
            <a:endParaRPr lang="de-DE" sz="3500" b="1" dirty="0" smtClean="0">
              <a:solidFill>
                <a:srgbClr val="002060"/>
              </a:solidFill>
              <a:latin typeface="Arial" panose="020B0604020202020204" pitchFamily="34" charset="0"/>
              <a:cs typeface="Arial" panose="020B0604020202020204" pitchFamily="34" charset="0"/>
            </a:endParaRPr>
          </a:p>
          <a:p>
            <a:pPr marL="342900" indent="-342900">
              <a:buAutoNum type="arabicPeriod"/>
            </a:pPr>
            <a:r>
              <a:rPr lang="de-DE" sz="3500" dirty="0" smtClean="0">
                <a:latin typeface="Arial" panose="020B0604020202020204" pitchFamily="34" charset="0"/>
                <a:cs typeface="Arial" panose="020B0604020202020204" pitchFamily="34" charset="0"/>
              </a:rPr>
              <a:t> </a:t>
            </a:r>
            <a:r>
              <a:rPr lang="ru-RU" sz="3500" dirty="0" err="1" smtClean="0">
                <a:latin typeface="Arial" panose="020B0604020202020204" pitchFamily="34" charset="0"/>
                <a:cs typeface="Arial" panose="020B0604020202020204" pitchFamily="34" charset="0"/>
              </a:rPr>
              <a:t>Dieses</a:t>
            </a:r>
            <a:r>
              <a:rPr lang="ru-RU" sz="3500" dirty="0" smtClean="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Tier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gefällt</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allen</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Kindern</a:t>
            </a:r>
            <a:r>
              <a:rPr lang="ru-RU" sz="3500" dirty="0">
                <a:latin typeface="Arial" panose="020B0604020202020204" pitchFamily="34" charset="0"/>
                <a:cs typeface="Arial" panose="020B0604020202020204" pitchFamily="34" charset="0"/>
              </a:rPr>
              <a:t>. </a:t>
            </a:r>
            <a:endParaRPr lang="de-DE" sz="3500" dirty="0" smtClean="0">
              <a:latin typeface="Arial" panose="020B0604020202020204" pitchFamily="34" charset="0"/>
              <a:cs typeface="Arial" panose="020B0604020202020204" pitchFamily="34" charset="0"/>
            </a:endParaRPr>
          </a:p>
          <a:p>
            <a:endParaRPr lang="de-DE" sz="3500" dirty="0" smtClean="0">
              <a:latin typeface="Arial" panose="020B0604020202020204" pitchFamily="34" charset="0"/>
              <a:cs typeface="Arial" panose="020B0604020202020204" pitchFamily="34" charset="0"/>
            </a:endParaRPr>
          </a:p>
          <a:p>
            <a:r>
              <a:rPr lang="de-DE" sz="3500" dirty="0" smtClean="0">
                <a:latin typeface="Arial" panose="020B0604020202020204" pitchFamily="34" charset="0"/>
                <a:cs typeface="Arial" panose="020B0604020202020204" pitchFamily="34" charset="0"/>
              </a:rPr>
              <a:t>2. </a:t>
            </a:r>
            <a:r>
              <a:rPr lang="ru-RU" sz="3500" dirty="0" err="1" smtClean="0">
                <a:latin typeface="Arial" panose="020B0604020202020204" pitchFamily="34" charset="0"/>
                <a:cs typeface="Arial" panose="020B0604020202020204" pitchFamily="34" charset="0"/>
              </a:rPr>
              <a:t>Der</a:t>
            </a:r>
            <a:r>
              <a:rPr lang="ru-RU" sz="3500" dirty="0" smtClean="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Tiger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ist</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sehr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böse</a:t>
            </a:r>
            <a:r>
              <a:rPr lang="ru-RU" sz="3500" dirty="0">
                <a:latin typeface="Arial" panose="020B0604020202020204" pitchFamily="34" charset="0"/>
                <a:cs typeface="Arial" panose="020B0604020202020204" pitchFamily="34" charset="0"/>
              </a:rPr>
              <a:t>. </a:t>
            </a:r>
            <a:endParaRPr lang="de-DE" sz="3500" dirty="0" smtClean="0">
              <a:latin typeface="Arial" panose="020B0604020202020204" pitchFamily="34" charset="0"/>
              <a:cs typeface="Arial" panose="020B0604020202020204" pitchFamily="34" charset="0"/>
            </a:endParaRPr>
          </a:p>
          <a:p>
            <a:endParaRPr lang="de-DE" sz="3500" dirty="0" smtClean="0">
              <a:latin typeface="Arial" panose="020B0604020202020204" pitchFamily="34" charset="0"/>
              <a:cs typeface="Arial" panose="020B0604020202020204" pitchFamily="34" charset="0"/>
            </a:endParaRPr>
          </a:p>
          <a:p>
            <a:r>
              <a:rPr lang="de-DE" sz="3500" dirty="0" smtClean="0">
                <a:latin typeface="Arial" panose="020B0604020202020204" pitchFamily="34" charset="0"/>
                <a:cs typeface="Arial" panose="020B0604020202020204" pitchFamily="34" charset="0"/>
              </a:rPr>
              <a:t>3. </a:t>
            </a:r>
            <a:r>
              <a:rPr lang="ru-RU" sz="3500" dirty="0" err="1" smtClean="0">
                <a:latin typeface="Arial" panose="020B0604020202020204" pitchFamily="34" charset="0"/>
                <a:cs typeface="Arial" panose="020B0604020202020204" pitchFamily="34" charset="0"/>
              </a:rPr>
              <a:t>Der</a:t>
            </a:r>
            <a:r>
              <a:rPr lang="ru-RU" sz="3500" dirty="0" smtClean="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Bär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ist</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stark</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und</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groß</a:t>
            </a:r>
            <a:r>
              <a:rPr lang="ru-RU" sz="3500" dirty="0">
                <a:latin typeface="Arial" panose="020B0604020202020204" pitchFamily="34" charset="0"/>
                <a:cs typeface="Arial" panose="020B0604020202020204" pitchFamily="34" charset="0"/>
              </a:rPr>
              <a:t>. </a:t>
            </a:r>
            <a:endParaRPr lang="de-DE" sz="3500" dirty="0" smtClean="0">
              <a:latin typeface="Arial" panose="020B0604020202020204" pitchFamily="34" charset="0"/>
              <a:cs typeface="Arial" panose="020B0604020202020204" pitchFamily="34" charset="0"/>
            </a:endParaRPr>
          </a:p>
          <a:p>
            <a:endParaRPr lang="de-DE" sz="3500" dirty="0" smtClean="0">
              <a:latin typeface="Arial" panose="020B0604020202020204" pitchFamily="34" charset="0"/>
              <a:cs typeface="Arial" panose="020B0604020202020204" pitchFamily="34" charset="0"/>
            </a:endParaRPr>
          </a:p>
          <a:p>
            <a:r>
              <a:rPr lang="de-DE" sz="3500" dirty="0" smtClean="0">
                <a:latin typeface="Arial" panose="020B0604020202020204" pitchFamily="34" charset="0"/>
                <a:cs typeface="Arial" panose="020B0604020202020204" pitchFamily="34" charset="0"/>
              </a:rPr>
              <a:t>4. </a:t>
            </a:r>
            <a:r>
              <a:rPr lang="ru-RU" sz="3500" dirty="0" err="1" smtClean="0">
                <a:latin typeface="Arial" panose="020B0604020202020204" pitchFamily="34" charset="0"/>
                <a:cs typeface="Arial" panose="020B0604020202020204" pitchFamily="34" charset="0"/>
              </a:rPr>
              <a:t>Die</a:t>
            </a:r>
            <a:r>
              <a:rPr lang="ru-RU" sz="3500" dirty="0" smtClean="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Affen</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spielen</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lustig</a:t>
            </a:r>
            <a:r>
              <a:rPr lang="ru-RU" sz="3500" dirty="0" smtClean="0">
                <a:latin typeface="Arial" panose="020B0604020202020204" pitchFamily="34" charset="0"/>
                <a:cs typeface="Arial" panose="020B0604020202020204" pitchFamily="34" charset="0"/>
              </a:rPr>
              <a:t>.</a:t>
            </a:r>
            <a:endParaRPr lang="de-DE" sz="3500" dirty="0" smtClean="0">
              <a:latin typeface="Arial" panose="020B0604020202020204" pitchFamily="34" charset="0"/>
              <a:cs typeface="Arial" panose="020B0604020202020204" pitchFamily="34" charset="0"/>
            </a:endParaRPr>
          </a:p>
          <a:p>
            <a:endParaRPr lang="ru-RU" sz="3500" dirty="0">
              <a:latin typeface="Arial" panose="020B0604020202020204" pitchFamily="34" charset="0"/>
              <a:cs typeface="Arial" panose="020B0604020202020204" pitchFamily="34" charset="0"/>
            </a:endParaRPr>
          </a:p>
        </p:txBody>
      </p:sp>
      <p:sp>
        <p:nvSpPr>
          <p:cNvPr id="5" name="TextBox 4"/>
          <p:cNvSpPr txBox="1"/>
          <p:nvPr/>
        </p:nvSpPr>
        <p:spPr>
          <a:xfrm>
            <a:off x="825038" y="2501863"/>
            <a:ext cx="5398340" cy="630942"/>
          </a:xfrm>
          <a:prstGeom prst="rect">
            <a:avLst/>
          </a:prstGeom>
          <a:noFill/>
        </p:spPr>
        <p:txBody>
          <a:bodyPr wrap="square" rtlCol="0">
            <a:spAutoFit/>
          </a:bodyPr>
          <a:lstStyle/>
          <a:p>
            <a:r>
              <a:rPr lang="de-DE" sz="3500" b="1" dirty="0" smtClean="0">
                <a:solidFill>
                  <a:srgbClr val="002060"/>
                </a:solidFill>
                <a:latin typeface="Arial" panose="020B0604020202020204" pitchFamily="34" charset="0"/>
                <a:cs typeface="Arial" panose="020B0604020202020204" pitchFamily="34" charset="0"/>
              </a:rPr>
              <a:t>Wem gefällt dieses Tier?</a:t>
            </a:r>
            <a:endParaRPr lang="ru-RU" sz="3500" b="1"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825040" y="3613706"/>
            <a:ext cx="4224632" cy="630942"/>
          </a:xfrm>
          <a:prstGeom prst="rect">
            <a:avLst/>
          </a:prstGeom>
          <a:noFill/>
        </p:spPr>
        <p:txBody>
          <a:bodyPr wrap="square" rtlCol="0">
            <a:spAutoFit/>
          </a:bodyPr>
          <a:lstStyle/>
          <a:p>
            <a:r>
              <a:rPr lang="de-DE" sz="3500" b="1" dirty="0" smtClean="0">
                <a:solidFill>
                  <a:srgbClr val="002060"/>
                </a:solidFill>
                <a:latin typeface="Arial" panose="020B0604020202020204" pitchFamily="34" charset="0"/>
                <a:cs typeface="Arial" panose="020B0604020202020204" pitchFamily="34" charset="0"/>
              </a:rPr>
              <a:t>Wer ist sehr böse?</a:t>
            </a:r>
            <a:endParaRPr lang="ru-RU" sz="3500" b="1"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825038" y="4687077"/>
            <a:ext cx="5398340" cy="630942"/>
          </a:xfrm>
          <a:prstGeom prst="rect">
            <a:avLst/>
          </a:prstGeom>
          <a:noFill/>
        </p:spPr>
        <p:txBody>
          <a:bodyPr wrap="square" rtlCol="0">
            <a:spAutoFit/>
          </a:bodyPr>
          <a:lstStyle/>
          <a:p>
            <a:r>
              <a:rPr lang="de-DE" sz="3500" b="1" dirty="0" smtClean="0">
                <a:solidFill>
                  <a:srgbClr val="002060"/>
                </a:solidFill>
                <a:latin typeface="Arial" panose="020B0604020202020204" pitchFamily="34" charset="0"/>
                <a:cs typeface="Arial" panose="020B0604020202020204" pitchFamily="34" charset="0"/>
              </a:rPr>
              <a:t>Wer ist stark und groß?</a:t>
            </a:r>
            <a:endParaRPr lang="ru-RU" sz="35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825038" y="5798920"/>
            <a:ext cx="4101804" cy="630942"/>
          </a:xfrm>
          <a:prstGeom prst="rect">
            <a:avLst/>
          </a:prstGeom>
          <a:noFill/>
        </p:spPr>
        <p:txBody>
          <a:bodyPr wrap="square" rtlCol="0">
            <a:spAutoFit/>
          </a:bodyPr>
          <a:lstStyle/>
          <a:p>
            <a:r>
              <a:rPr lang="de-DE" sz="3500" b="1" dirty="0" smtClean="0">
                <a:solidFill>
                  <a:srgbClr val="002060"/>
                </a:solidFill>
                <a:latin typeface="Arial" panose="020B0604020202020204" pitchFamily="34" charset="0"/>
                <a:cs typeface="Arial" panose="020B0604020202020204" pitchFamily="34" charset="0"/>
              </a:rPr>
              <a:t>Wer spielt lustig?</a:t>
            </a:r>
            <a:endParaRPr lang="ru-RU" sz="3500" b="1"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6096000" y="3653357"/>
            <a:ext cx="4340930" cy="630942"/>
          </a:xfrm>
          <a:prstGeom prst="rect">
            <a:avLst/>
          </a:prstGeom>
          <a:noFill/>
        </p:spPr>
        <p:txBody>
          <a:bodyPr wrap="square" rtlCol="0">
            <a:spAutoFit/>
          </a:bodyPr>
          <a:lstStyle/>
          <a:p>
            <a:r>
              <a:rPr lang="de-DE" sz="3500" b="1" dirty="0" smtClean="0">
                <a:solidFill>
                  <a:srgbClr val="002060"/>
                </a:solidFill>
                <a:latin typeface="Arial" panose="020B0604020202020204" pitchFamily="34" charset="0"/>
                <a:cs typeface="Arial" panose="020B0604020202020204" pitchFamily="34" charset="0"/>
              </a:rPr>
              <a:t>Wie ist der Tiger?</a:t>
            </a:r>
            <a:endParaRPr lang="ru-RU" sz="3500" b="1"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6096000" y="4687077"/>
            <a:ext cx="4684108" cy="630942"/>
          </a:xfrm>
          <a:prstGeom prst="rect">
            <a:avLst/>
          </a:prstGeom>
          <a:noFill/>
        </p:spPr>
        <p:txBody>
          <a:bodyPr wrap="square" rtlCol="0">
            <a:spAutoFit/>
          </a:bodyPr>
          <a:lstStyle/>
          <a:p>
            <a:r>
              <a:rPr lang="de-DE" sz="3500" b="1" dirty="0" smtClean="0">
                <a:solidFill>
                  <a:srgbClr val="002060"/>
                </a:solidFill>
                <a:latin typeface="Arial" panose="020B0604020202020204" pitchFamily="34" charset="0"/>
                <a:cs typeface="Arial" panose="020B0604020202020204" pitchFamily="34" charset="0"/>
              </a:rPr>
              <a:t>Wie ist der Bär?</a:t>
            </a:r>
            <a:endParaRPr lang="ru-RU" sz="3500" b="1"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6096000" y="5779684"/>
            <a:ext cx="5236189" cy="630942"/>
          </a:xfrm>
          <a:prstGeom prst="rect">
            <a:avLst/>
          </a:prstGeom>
          <a:noFill/>
        </p:spPr>
        <p:txBody>
          <a:bodyPr wrap="square" rtlCol="0">
            <a:spAutoFit/>
          </a:bodyPr>
          <a:lstStyle/>
          <a:p>
            <a:r>
              <a:rPr lang="de-DE" sz="3500" b="1" dirty="0" smtClean="0">
                <a:solidFill>
                  <a:srgbClr val="002060"/>
                </a:solidFill>
                <a:latin typeface="Arial" panose="020B0604020202020204" pitchFamily="34" charset="0"/>
                <a:cs typeface="Arial" panose="020B0604020202020204" pitchFamily="34" charset="0"/>
              </a:rPr>
              <a:t>Was machen die Affen?</a:t>
            </a:r>
            <a:endParaRPr lang="ru-RU" sz="3500" b="1"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6121994" y="2501863"/>
            <a:ext cx="5865289" cy="630942"/>
          </a:xfrm>
          <a:prstGeom prst="rect">
            <a:avLst/>
          </a:prstGeom>
          <a:noFill/>
        </p:spPr>
        <p:txBody>
          <a:bodyPr wrap="square" rtlCol="0">
            <a:spAutoFit/>
          </a:bodyPr>
          <a:lstStyle/>
          <a:p>
            <a:r>
              <a:rPr lang="de-DE" sz="3500" b="1" dirty="0" smtClean="0">
                <a:solidFill>
                  <a:srgbClr val="002060"/>
                </a:solidFill>
                <a:latin typeface="Arial" panose="020B0604020202020204" pitchFamily="34" charset="0"/>
                <a:cs typeface="Arial" panose="020B0604020202020204" pitchFamily="34" charset="0"/>
              </a:rPr>
              <a:t>Wer gefällt allen Kindern?</a:t>
            </a:r>
            <a:endParaRPr lang="ru-RU" sz="3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33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arn(inVertical)">
                                      <p:cBhvr>
                                        <p:cTn id="4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a:solidFill>
                  <a:schemeClr val="bg1"/>
                </a:solidFill>
                <a:latin typeface="Arial" panose="020B0604020202020204" pitchFamily="34" charset="0"/>
                <a:cs typeface="Arial" panose="020B0604020202020204" pitchFamily="34" charset="0"/>
              </a:rPr>
              <a:t>Kontrolle der </a:t>
            </a:r>
            <a:r>
              <a:rPr lang="de-DE" b="1" dirty="0" smtClean="0">
                <a:solidFill>
                  <a:schemeClr val="bg1"/>
                </a:solidFill>
                <a:latin typeface="Arial" panose="020B0604020202020204" pitchFamily="34" charset="0"/>
                <a:cs typeface="Arial" panose="020B0604020202020204" pitchFamily="34" charset="0"/>
              </a:rPr>
              <a:t>Aufgabe</a:t>
            </a:r>
            <a:endParaRPr lang="ru-RU" b="1" dirty="0">
              <a:solidFill>
                <a:schemeClr val="bg1"/>
              </a:solidFill>
              <a:latin typeface="Arial" panose="020B0604020202020204" pitchFamily="34" charset="0"/>
              <a:cs typeface="Arial" panose="020B0604020202020204" pitchFamily="34" charset="0"/>
            </a:endParaRPr>
          </a:p>
        </p:txBody>
      </p:sp>
      <p:sp>
        <p:nvSpPr>
          <p:cNvPr id="3" name="Прямоугольник 2"/>
          <p:cNvSpPr/>
          <p:nvPr/>
        </p:nvSpPr>
        <p:spPr>
          <a:xfrm>
            <a:off x="316173" y="944145"/>
            <a:ext cx="11559654" cy="3877985"/>
          </a:xfrm>
          <a:prstGeom prst="rect">
            <a:avLst/>
          </a:prstGeom>
        </p:spPr>
        <p:txBody>
          <a:bodyPr wrap="square">
            <a:spAutoFit/>
          </a:bodyPr>
          <a:lstStyle/>
          <a:p>
            <a:r>
              <a:rPr lang="de-DE" sz="3600" b="1" dirty="0" smtClean="0">
                <a:solidFill>
                  <a:srgbClr val="002060"/>
                </a:solidFill>
                <a:latin typeface="Arial" panose="020B0604020202020204" pitchFamily="34" charset="0"/>
                <a:cs typeface="Arial" panose="020B0604020202020204" pitchFamily="34" charset="0"/>
              </a:rPr>
              <a:t> Übung 2, </a:t>
            </a:r>
            <a:r>
              <a:rPr lang="de-DE" sz="3600" b="1" dirty="0">
                <a:solidFill>
                  <a:srgbClr val="002060"/>
                </a:solidFill>
                <a:latin typeface="Arial" panose="020B0604020202020204" pitchFamily="34" charset="0"/>
                <a:cs typeface="Arial" panose="020B0604020202020204" pitchFamily="34" charset="0"/>
              </a:rPr>
              <a:t>Seite 127</a:t>
            </a:r>
            <a:r>
              <a:rPr lang="ru-RU" sz="3600" b="1" dirty="0">
                <a:solidFill>
                  <a:srgbClr val="002060"/>
                </a:solidFill>
                <a:latin typeface="Arial" panose="020B0604020202020204" pitchFamily="34" charset="0"/>
                <a:cs typeface="Arial" panose="020B0604020202020204" pitchFamily="34" charset="0"/>
              </a:rPr>
              <a:t> </a:t>
            </a:r>
            <a:r>
              <a:rPr lang="ru-RU" sz="3500" dirty="0" smtClean="0">
                <a:latin typeface="Arial" panose="020B0604020202020204" pitchFamily="34" charset="0"/>
                <a:cs typeface="Arial" panose="020B0604020202020204" pitchFamily="34" charset="0"/>
              </a:rPr>
              <a:t> </a:t>
            </a:r>
            <a:r>
              <a:rPr lang="ru-RU" sz="3500" b="1" dirty="0" err="1" smtClean="0">
                <a:solidFill>
                  <a:srgbClr val="002060"/>
                </a:solidFill>
                <a:latin typeface="Arial" panose="020B0604020202020204" pitchFamily="34" charset="0"/>
                <a:cs typeface="Arial" panose="020B0604020202020204" pitchFamily="34" charset="0"/>
              </a:rPr>
              <a:t>Ergänz</a:t>
            </a:r>
            <a:r>
              <a:rPr lang="de-DE" sz="3500" b="1" dirty="0" smtClean="0">
                <a:solidFill>
                  <a:srgbClr val="002060"/>
                </a:solidFill>
                <a:latin typeface="Arial" panose="020B0604020202020204" pitchFamily="34" charset="0"/>
                <a:cs typeface="Arial" panose="020B0604020202020204" pitchFamily="34" charset="0"/>
              </a:rPr>
              <a:t>en Sie</a:t>
            </a:r>
            <a:r>
              <a:rPr lang="ru-RU" sz="3500" b="1" dirty="0" smtClean="0">
                <a:solidFill>
                  <a:srgbClr val="002060"/>
                </a:solidFill>
                <a:latin typeface="Arial" panose="020B0604020202020204" pitchFamily="34" charset="0"/>
                <a:cs typeface="Arial" panose="020B0604020202020204" pitchFamily="34" charset="0"/>
              </a:rPr>
              <a:t> </a:t>
            </a:r>
            <a:r>
              <a:rPr lang="ru-RU" sz="3500" b="1" dirty="0" err="1">
                <a:solidFill>
                  <a:srgbClr val="002060"/>
                </a:solidFill>
                <a:latin typeface="Arial" panose="020B0604020202020204" pitchFamily="34" charset="0"/>
                <a:cs typeface="Arial" panose="020B0604020202020204" pitchFamily="34" charset="0"/>
              </a:rPr>
              <a:t>die</a:t>
            </a:r>
            <a:r>
              <a:rPr lang="ru-RU" sz="3500" b="1" dirty="0">
                <a:solidFill>
                  <a:srgbClr val="002060"/>
                </a:solidFill>
                <a:latin typeface="Arial" panose="020B0604020202020204" pitchFamily="34" charset="0"/>
                <a:cs typeface="Arial" panose="020B0604020202020204" pitchFamily="34" charset="0"/>
              </a:rPr>
              <a:t> </a:t>
            </a:r>
            <a:r>
              <a:rPr lang="ru-RU" sz="3500" b="1" dirty="0" err="1">
                <a:solidFill>
                  <a:srgbClr val="002060"/>
                </a:solidFill>
                <a:latin typeface="Arial" panose="020B0604020202020204" pitchFamily="34" charset="0"/>
                <a:cs typeface="Arial" panose="020B0604020202020204" pitchFamily="34" charset="0"/>
              </a:rPr>
              <a:t>Sätze</a:t>
            </a:r>
            <a:r>
              <a:rPr lang="ru-RU" sz="3500" b="1" dirty="0" smtClean="0">
                <a:solidFill>
                  <a:srgbClr val="002060"/>
                </a:solidFill>
                <a:latin typeface="Arial" panose="020B0604020202020204" pitchFamily="34" charset="0"/>
                <a:cs typeface="Arial" panose="020B0604020202020204" pitchFamily="34" charset="0"/>
              </a:rPr>
              <a:t>!</a:t>
            </a:r>
            <a:endParaRPr lang="de-DE" sz="3500" b="1" dirty="0" smtClean="0">
              <a:solidFill>
                <a:srgbClr val="002060"/>
              </a:solidFill>
              <a:latin typeface="Arial" panose="020B0604020202020204" pitchFamily="34" charset="0"/>
              <a:cs typeface="Arial" panose="020B0604020202020204" pitchFamily="34" charset="0"/>
            </a:endParaRPr>
          </a:p>
          <a:p>
            <a:r>
              <a:rPr lang="de-DE" sz="3500" dirty="0" smtClean="0">
                <a:latin typeface="Arial" panose="020B0604020202020204" pitchFamily="34" charset="0"/>
                <a:cs typeface="Arial" panose="020B0604020202020204" pitchFamily="34" charset="0"/>
              </a:rPr>
              <a:t>                </a:t>
            </a:r>
            <a:endParaRPr lang="ru-RU" sz="3500" dirty="0" smtClean="0">
              <a:latin typeface="Arial" panose="020B0604020202020204" pitchFamily="34" charset="0"/>
              <a:cs typeface="Arial" panose="020B0604020202020204" pitchFamily="34" charset="0"/>
            </a:endParaRPr>
          </a:p>
          <a:p>
            <a:r>
              <a:rPr lang="ru-RU" sz="3500" dirty="0">
                <a:latin typeface="Arial" panose="020B0604020202020204" pitchFamily="34" charset="0"/>
                <a:cs typeface="Arial" panose="020B0604020202020204" pitchFamily="34" charset="0"/>
              </a:rPr>
              <a:t> </a:t>
            </a:r>
            <a:r>
              <a:rPr lang="ru-RU" sz="3500" dirty="0" smtClean="0">
                <a:latin typeface="Arial" panose="020B0604020202020204" pitchFamily="34" charset="0"/>
                <a:cs typeface="Arial" panose="020B0604020202020204" pitchFamily="34" charset="0"/>
              </a:rPr>
              <a:t>                 </a:t>
            </a:r>
            <a:r>
              <a:rPr lang="ru-RU" sz="3500" dirty="0" err="1" smtClean="0">
                <a:latin typeface="Arial" panose="020B0604020202020204" pitchFamily="34" charset="0"/>
                <a:cs typeface="Arial" panose="020B0604020202020204" pitchFamily="34" charset="0"/>
              </a:rPr>
              <a:t>sind</a:t>
            </a:r>
            <a:r>
              <a:rPr lang="ru-RU" sz="3500" dirty="0" smtClean="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sehr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groß</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Der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Wolf</a:t>
            </a:r>
            <a:r>
              <a:rPr lang="ru-RU" sz="3500" dirty="0">
                <a:latin typeface="Arial" panose="020B0604020202020204" pitchFamily="34" charset="0"/>
                <a:cs typeface="Arial" panose="020B0604020202020204" pitchFamily="34" charset="0"/>
              </a:rPr>
              <a:t> </a:t>
            </a:r>
            <a:r>
              <a:rPr lang="ru-RU" sz="3500" dirty="0" err="1" smtClean="0">
                <a:latin typeface="Arial" panose="020B0604020202020204" pitchFamily="34" charset="0"/>
                <a:cs typeface="Arial" panose="020B0604020202020204" pitchFamily="34" charset="0"/>
              </a:rPr>
              <a:t>ist</a:t>
            </a:r>
            <a:r>
              <a:rPr lang="de-DE" sz="3500" dirty="0" smtClean="0">
                <a:latin typeface="Arial" panose="020B0604020202020204" pitchFamily="34" charset="0"/>
                <a:cs typeface="Arial" panose="020B0604020202020204" pitchFamily="34" charset="0"/>
              </a:rPr>
              <a:t>  </a:t>
            </a:r>
            <a:r>
              <a:rPr lang="ru-RU" sz="3500" dirty="0" smtClean="0">
                <a:latin typeface="Arial" panose="020B0604020202020204" pitchFamily="34" charset="0"/>
                <a:cs typeface="Arial" panose="020B0604020202020204" pitchFamily="34" charset="0"/>
              </a:rPr>
              <a:t> ... . </a:t>
            </a:r>
            <a:endParaRPr lang="de-DE" sz="3500" dirty="0" smtClean="0">
              <a:latin typeface="Arial" panose="020B0604020202020204" pitchFamily="34" charset="0"/>
              <a:cs typeface="Arial" panose="020B0604020202020204" pitchFamily="34" charset="0"/>
            </a:endParaRPr>
          </a:p>
          <a:p>
            <a:endParaRPr lang="de-DE" sz="3500" dirty="0" smtClean="0">
              <a:latin typeface="Arial" panose="020B0604020202020204" pitchFamily="34" charset="0"/>
              <a:cs typeface="Arial" panose="020B0604020202020204" pitchFamily="34" charset="0"/>
            </a:endParaRPr>
          </a:p>
          <a:p>
            <a:r>
              <a:rPr lang="de-DE" sz="3500" dirty="0" smtClean="0">
                <a:latin typeface="Arial" panose="020B0604020202020204" pitchFamily="34" charset="0"/>
                <a:cs typeface="Arial" panose="020B0604020202020204" pitchFamily="34" charset="0"/>
              </a:rPr>
              <a:t>                </a:t>
            </a:r>
            <a:r>
              <a:rPr lang="ru-RU" sz="3500" dirty="0" smtClean="0">
                <a:latin typeface="Arial" panose="020B0604020202020204" pitchFamily="34" charset="0"/>
                <a:cs typeface="Arial" panose="020B0604020202020204" pitchFamily="34" charset="0"/>
              </a:rPr>
              <a:t>  </a:t>
            </a:r>
            <a:r>
              <a:rPr lang="ru-RU" sz="3500" dirty="0" err="1" smtClean="0">
                <a:latin typeface="Arial" panose="020B0604020202020204" pitchFamily="34" charset="0"/>
                <a:cs typeface="Arial" panose="020B0604020202020204" pitchFamily="34" charset="0"/>
              </a:rPr>
              <a:t>sind</a:t>
            </a:r>
            <a:r>
              <a:rPr lang="ru-RU" sz="3500" dirty="0" smtClean="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sehr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lustig</a:t>
            </a:r>
            <a:r>
              <a:rPr lang="ru-RU" sz="3500" dirty="0">
                <a:latin typeface="Arial" panose="020B0604020202020204" pitchFamily="34" charset="0"/>
                <a:cs typeface="Arial" panose="020B0604020202020204" pitchFamily="34" charset="0"/>
              </a:rPr>
              <a:t>. </a:t>
            </a:r>
            <a:r>
              <a:rPr lang="ru-RU" sz="3500" dirty="0" err="1" smtClean="0">
                <a:latin typeface="Arial" panose="020B0604020202020204" pitchFamily="34" charset="0"/>
                <a:cs typeface="Arial" panose="020B0604020202020204" pitchFamily="34" charset="0"/>
              </a:rPr>
              <a:t>De</a:t>
            </a:r>
            <a:r>
              <a:rPr lang="de-DE" sz="3500" dirty="0" smtClean="0">
                <a:latin typeface="Arial" panose="020B0604020202020204" pitchFamily="34" charset="0"/>
                <a:cs typeface="Arial" panose="020B0604020202020204" pitchFamily="34" charset="0"/>
              </a:rPr>
              <a:t>r</a:t>
            </a:r>
            <a:r>
              <a:rPr lang="ru-RU" sz="3500" dirty="0" smtClean="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Tiger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ist</a:t>
            </a:r>
            <a:r>
              <a:rPr lang="ru-RU" sz="3500" dirty="0">
                <a:latin typeface="Arial" panose="020B0604020202020204" pitchFamily="34" charset="0"/>
                <a:cs typeface="Arial" panose="020B0604020202020204" pitchFamily="34" charset="0"/>
              </a:rPr>
              <a:t> </a:t>
            </a:r>
            <a:r>
              <a:rPr lang="de-DE" sz="3500" dirty="0" smtClean="0">
                <a:latin typeface="Arial" panose="020B0604020202020204" pitchFamily="34" charset="0"/>
                <a:cs typeface="Arial" panose="020B0604020202020204" pitchFamily="34" charset="0"/>
              </a:rPr>
              <a:t>  </a:t>
            </a:r>
            <a:r>
              <a:rPr lang="ru-RU" sz="3500" dirty="0" smtClean="0">
                <a:latin typeface="Arial" panose="020B0604020202020204" pitchFamily="34" charset="0"/>
                <a:cs typeface="Arial" panose="020B0604020202020204" pitchFamily="34" charset="0"/>
              </a:rPr>
              <a:t>... .</a:t>
            </a:r>
            <a:endParaRPr lang="de-DE" sz="3500" dirty="0" smtClean="0">
              <a:latin typeface="Arial" panose="020B0604020202020204" pitchFamily="34" charset="0"/>
              <a:cs typeface="Arial" panose="020B0604020202020204" pitchFamily="34" charset="0"/>
            </a:endParaRPr>
          </a:p>
          <a:p>
            <a:endParaRPr lang="de-DE" sz="3500" dirty="0" smtClean="0">
              <a:latin typeface="Arial" panose="020B0604020202020204" pitchFamily="34" charset="0"/>
              <a:cs typeface="Arial" panose="020B0604020202020204" pitchFamily="34" charset="0"/>
            </a:endParaRPr>
          </a:p>
          <a:p>
            <a:r>
              <a:rPr lang="de-DE" sz="3500" dirty="0" smtClean="0">
                <a:latin typeface="Arial" panose="020B0604020202020204" pitchFamily="34" charset="0"/>
                <a:cs typeface="Arial" panose="020B0604020202020204" pitchFamily="34" charset="0"/>
              </a:rPr>
              <a:t>            </a:t>
            </a:r>
            <a:r>
              <a:rPr lang="ru-RU" sz="3500" dirty="0" smtClean="0">
                <a:latin typeface="Arial" panose="020B0604020202020204" pitchFamily="34" charset="0"/>
                <a:cs typeface="Arial" panose="020B0604020202020204" pitchFamily="34" charset="0"/>
              </a:rPr>
              <a:t> </a:t>
            </a:r>
            <a:r>
              <a:rPr lang="de-DE" sz="3500" dirty="0" smtClean="0">
                <a:latin typeface="Arial" panose="020B0604020202020204" pitchFamily="34" charset="0"/>
                <a:cs typeface="Arial" panose="020B0604020202020204" pitchFamily="34" charset="0"/>
              </a:rPr>
              <a:t>   </a:t>
            </a:r>
            <a:r>
              <a:rPr lang="ru-RU" sz="3500" dirty="0" smtClean="0">
                <a:latin typeface="Arial" panose="020B0604020202020204" pitchFamily="34" charset="0"/>
                <a:cs typeface="Arial" panose="020B0604020202020204" pitchFamily="34" charset="0"/>
              </a:rPr>
              <a:t>  </a:t>
            </a:r>
            <a:r>
              <a:rPr lang="ru-RU" sz="3500" dirty="0" err="1" smtClean="0">
                <a:latin typeface="Arial" panose="020B0604020202020204" pitchFamily="34" charset="0"/>
                <a:cs typeface="Arial" panose="020B0604020202020204" pitchFamily="34" charset="0"/>
              </a:rPr>
              <a:t>sind</a:t>
            </a:r>
            <a:r>
              <a:rPr lang="ru-RU" sz="3500" dirty="0" smtClean="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sehr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böse</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Der</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Elefant</a:t>
            </a:r>
            <a:r>
              <a:rPr lang="ru-RU" sz="3500" dirty="0">
                <a:latin typeface="Arial" panose="020B0604020202020204" pitchFamily="34" charset="0"/>
                <a:cs typeface="Arial" panose="020B0604020202020204" pitchFamily="34" charset="0"/>
              </a:rPr>
              <a:t> </a:t>
            </a:r>
            <a:r>
              <a:rPr lang="ru-RU" sz="3500" dirty="0" err="1">
                <a:latin typeface="Arial" panose="020B0604020202020204" pitchFamily="34" charset="0"/>
                <a:cs typeface="Arial" panose="020B0604020202020204" pitchFamily="34" charset="0"/>
              </a:rPr>
              <a:t>ist</a:t>
            </a:r>
            <a:r>
              <a:rPr lang="ru-RU" sz="3500" dirty="0">
                <a:latin typeface="Arial" panose="020B0604020202020204" pitchFamily="34" charset="0"/>
                <a:cs typeface="Arial" panose="020B0604020202020204" pitchFamily="34" charset="0"/>
              </a:rPr>
              <a:t> </a:t>
            </a:r>
            <a:r>
              <a:rPr lang="de-DE" sz="3500" dirty="0" smtClean="0">
                <a:latin typeface="Arial" panose="020B0604020202020204" pitchFamily="34" charset="0"/>
                <a:cs typeface="Arial" panose="020B0604020202020204" pitchFamily="34" charset="0"/>
              </a:rPr>
              <a:t>  </a:t>
            </a:r>
            <a:r>
              <a:rPr lang="ru-RU" sz="3500" dirty="0" smtClean="0">
                <a:latin typeface="Arial" panose="020B0604020202020204" pitchFamily="34" charset="0"/>
                <a:cs typeface="Arial" panose="020B0604020202020204" pitchFamily="34" charset="0"/>
              </a:rPr>
              <a:t>... </a:t>
            </a:r>
            <a:r>
              <a:rPr lang="ru-RU" sz="3500" dirty="0">
                <a:latin typeface="Arial" panose="020B0604020202020204" pitchFamily="34" charset="0"/>
                <a:cs typeface="Arial" panose="020B0604020202020204" pitchFamily="34" charset="0"/>
              </a:rPr>
              <a:t>.</a:t>
            </a:r>
          </a:p>
        </p:txBody>
      </p:sp>
      <p:sp>
        <p:nvSpPr>
          <p:cNvPr id="5" name="TextBox 4"/>
          <p:cNvSpPr txBox="1"/>
          <p:nvPr/>
        </p:nvSpPr>
        <p:spPr>
          <a:xfrm>
            <a:off x="403583" y="3085750"/>
            <a:ext cx="2464071"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Die Affen</a:t>
            </a:r>
            <a:endParaRPr lang="ru-RU" sz="3500" b="1" dirty="0">
              <a:latin typeface="Arial" panose="020B0604020202020204" pitchFamily="34" charset="0"/>
              <a:cs typeface="Arial" panose="020B0604020202020204" pitchFamily="34" charset="0"/>
            </a:endParaRPr>
          </a:p>
        </p:txBody>
      </p:sp>
      <p:sp>
        <p:nvSpPr>
          <p:cNvPr id="6" name="TextBox 5"/>
          <p:cNvSpPr txBox="1"/>
          <p:nvPr/>
        </p:nvSpPr>
        <p:spPr>
          <a:xfrm>
            <a:off x="316173" y="4191188"/>
            <a:ext cx="2464071"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Die Bären</a:t>
            </a:r>
            <a:endParaRPr lang="ru-RU" sz="3500" b="1" dirty="0">
              <a:latin typeface="Arial" panose="020B0604020202020204" pitchFamily="34" charset="0"/>
              <a:cs typeface="Arial" panose="020B0604020202020204" pitchFamily="34" charset="0"/>
            </a:endParaRPr>
          </a:p>
        </p:txBody>
      </p:sp>
      <p:sp>
        <p:nvSpPr>
          <p:cNvPr id="7" name="TextBox 6"/>
          <p:cNvSpPr txBox="1"/>
          <p:nvPr/>
        </p:nvSpPr>
        <p:spPr>
          <a:xfrm>
            <a:off x="197242" y="1981699"/>
            <a:ext cx="2464071" cy="630942"/>
          </a:xfrm>
          <a:prstGeom prst="rect">
            <a:avLst/>
          </a:prstGeom>
          <a:noFill/>
        </p:spPr>
        <p:txBody>
          <a:bodyPr wrap="square" rtlCol="0">
            <a:spAutoFit/>
          </a:bodyPr>
          <a:lstStyle/>
          <a:p>
            <a:r>
              <a:rPr lang="de-DE" sz="3500" b="1" dirty="0" smtClean="0">
                <a:latin typeface="Arial" panose="020B0604020202020204" pitchFamily="34" charset="0"/>
                <a:cs typeface="Arial" panose="020B0604020202020204" pitchFamily="34" charset="0"/>
              </a:rPr>
              <a:t>Die Löwen</a:t>
            </a:r>
            <a:endParaRPr lang="ru-RU" sz="3500" b="1" dirty="0">
              <a:latin typeface="Arial" panose="020B0604020202020204" pitchFamily="34" charset="0"/>
              <a:cs typeface="Arial" panose="020B0604020202020204" pitchFamily="34" charset="0"/>
            </a:endParaRPr>
          </a:p>
        </p:txBody>
      </p:sp>
      <p:sp>
        <p:nvSpPr>
          <p:cNvPr id="8" name="TextBox 7"/>
          <p:cNvSpPr txBox="1"/>
          <p:nvPr/>
        </p:nvSpPr>
        <p:spPr>
          <a:xfrm>
            <a:off x="8224400" y="3085750"/>
            <a:ext cx="2611922" cy="630942"/>
          </a:xfrm>
          <a:prstGeom prst="rect">
            <a:avLst/>
          </a:prstGeom>
          <a:noFill/>
        </p:spPr>
        <p:txBody>
          <a:bodyPr wrap="square" rtlCol="0">
            <a:spAutoFit/>
          </a:bodyPr>
          <a:lstStyle/>
          <a:p>
            <a:r>
              <a:rPr lang="de-DE" sz="3500" b="1" dirty="0">
                <a:latin typeface="Arial" panose="020B0604020202020204" pitchFamily="34" charset="0"/>
                <a:cs typeface="Arial" panose="020B0604020202020204" pitchFamily="34" charset="0"/>
              </a:rPr>
              <a:t>g</a:t>
            </a:r>
            <a:r>
              <a:rPr lang="de-DE" sz="3500" b="1" dirty="0" smtClean="0">
                <a:latin typeface="Arial" panose="020B0604020202020204" pitchFamily="34" charset="0"/>
                <a:cs typeface="Arial" panose="020B0604020202020204" pitchFamily="34" charset="0"/>
              </a:rPr>
              <a:t>efährlich.</a:t>
            </a:r>
            <a:endParaRPr lang="ru-RU" sz="3500" b="1" dirty="0">
              <a:latin typeface="Arial" panose="020B0604020202020204" pitchFamily="34" charset="0"/>
              <a:cs typeface="Arial" panose="020B0604020202020204" pitchFamily="34" charset="0"/>
            </a:endParaRPr>
          </a:p>
        </p:txBody>
      </p:sp>
      <p:sp>
        <p:nvSpPr>
          <p:cNvPr id="9" name="TextBox 8"/>
          <p:cNvSpPr txBox="1"/>
          <p:nvPr/>
        </p:nvSpPr>
        <p:spPr>
          <a:xfrm>
            <a:off x="8702072" y="4187952"/>
            <a:ext cx="2464071" cy="630942"/>
          </a:xfrm>
          <a:prstGeom prst="rect">
            <a:avLst/>
          </a:prstGeom>
          <a:noFill/>
        </p:spPr>
        <p:txBody>
          <a:bodyPr wrap="square" rtlCol="0">
            <a:spAutoFit/>
          </a:bodyPr>
          <a:lstStyle/>
          <a:p>
            <a:r>
              <a:rPr lang="de-DE" sz="3500" b="1" dirty="0">
                <a:latin typeface="Arial" panose="020B0604020202020204" pitchFamily="34" charset="0"/>
                <a:cs typeface="Arial" panose="020B0604020202020204" pitchFamily="34" charset="0"/>
              </a:rPr>
              <a:t>s</a:t>
            </a:r>
            <a:r>
              <a:rPr lang="de-DE" sz="3500" b="1" dirty="0" smtClean="0">
                <a:latin typeface="Arial" panose="020B0604020202020204" pitchFamily="34" charset="0"/>
                <a:cs typeface="Arial" panose="020B0604020202020204" pitchFamily="34" charset="0"/>
              </a:rPr>
              <a:t>tark.</a:t>
            </a:r>
            <a:endParaRPr lang="ru-RU" sz="3500" b="1" dirty="0">
              <a:latin typeface="Arial" panose="020B0604020202020204" pitchFamily="34" charset="0"/>
              <a:cs typeface="Arial" panose="020B0604020202020204" pitchFamily="34" charset="0"/>
            </a:endParaRPr>
          </a:p>
        </p:txBody>
      </p:sp>
      <p:sp>
        <p:nvSpPr>
          <p:cNvPr id="10" name="TextBox 9"/>
          <p:cNvSpPr txBox="1"/>
          <p:nvPr/>
        </p:nvSpPr>
        <p:spPr>
          <a:xfrm>
            <a:off x="8128866" y="1981699"/>
            <a:ext cx="2464071" cy="630942"/>
          </a:xfrm>
          <a:prstGeom prst="rect">
            <a:avLst/>
          </a:prstGeom>
          <a:noFill/>
        </p:spPr>
        <p:txBody>
          <a:bodyPr wrap="square" rtlCol="0">
            <a:spAutoFit/>
          </a:bodyPr>
          <a:lstStyle/>
          <a:p>
            <a:r>
              <a:rPr lang="de-DE" sz="3500" b="1" dirty="0">
                <a:latin typeface="Arial" panose="020B0604020202020204" pitchFamily="34" charset="0"/>
                <a:cs typeface="Arial" panose="020B0604020202020204" pitchFamily="34" charset="0"/>
              </a:rPr>
              <a:t>h</a:t>
            </a:r>
            <a:r>
              <a:rPr lang="de-DE" sz="3500" b="1" dirty="0" smtClean="0">
                <a:latin typeface="Arial" panose="020B0604020202020204" pitchFamily="34" charset="0"/>
                <a:cs typeface="Arial" panose="020B0604020202020204" pitchFamily="34" charset="0"/>
              </a:rPr>
              <a:t>ungrig.</a:t>
            </a:r>
            <a:endParaRPr lang="ru-RU" sz="35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646" y="4754246"/>
            <a:ext cx="5145206" cy="2001396"/>
          </a:xfrm>
          <a:prstGeom prst="rect">
            <a:avLst/>
          </a:prstGeom>
          <a:ln>
            <a:solidFill>
              <a:schemeClr val="accent1"/>
            </a:solidFill>
          </a:ln>
        </p:spPr>
      </p:pic>
    </p:spTree>
    <p:extLst>
      <p:ext uri="{BB962C8B-B14F-4D97-AF65-F5344CB8AC3E}">
        <p14:creationId xmlns:p14="http://schemas.microsoft.com/office/powerpoint/2010/main" val="26207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662542"/>
          </a:xfrm>
          <a:solidFill>
            <a:srgbClr val="0070C0"/>
          </a:solidFill>
        </p:spPr>
        <p:txBody>
          <a:bodyPr>
            <a:normAutofit fontScale="90000"/>
          </a:bodyPr>
          <a:lstStyle/>
          <a:p>
            <a:pPr algn="ctr"/>
            <a:r>
              <a:rPr lang="de-DE" b="1" dirty="0" smtClean="0">
                <a:solidFill>
                  <a:schemeClr val="bg1"/>
                </a:solidFill>
                <a:latin typeface="Arial" panose="020B0604020202020204" pitchFamily="34" charset="0"/>
                <a:cs typeface="Arial" panose="020B0604020202020204" pitchFamily="34" charset="0"/>
              </a:rPr>
              <a:t>Ratet mal!</a:t>
            </a:r>
            <a:endParaRPr lang="ru-RU" b="1" dirty="0">
              <a:solidFill>
                <a:schemeClr val="bg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543"/>
            <a:ext cx="3612410" cy="2821723"/>
          </a:xfrm>
          <a:prstGeom prst="rect">
            <a:avLst/>
          </a:prstGeom>
        </p:spPr>
      </p:pic>
      <p:sp>
        <p:nvSpPr>
          <p:cNvPr id="6" name="TextBox 5"/>
          <p:cNvSpPr txBox="1"/>
          <p:nvPr/>
        </p:nvSpPr>
        <p:spPr>
          <a:xfrm>
            <a:off x="344656" y="2160144"/>
            <a:ext cx="3066757" cy="553998"/>
          </a:xfrm>
          <a:prstGeom prst="rect">
            <a:avLst/>
          </a:prstGeom>
          <a:noFill/>
        </p:spPr>
        <p:txBody>
          <a:bodyPr wrap="square" rtlCol="0">
            <a:spAutoFit/>
          </a:bodyPr>
          <a:lstStyle/>
          <a:p>
            <a:r>
              <a:rPr lang="en-US" sz="3000" b="1" dirty="0" smtClean="0">
                <a:solidFill>
                  <a:srgbClr val="C00000"/>
                </a:solidFill>
                <a:latin typeface="Arial" panose="020B0604020202020204" pitchFamily="34" charset="0"/>
                <a:cs typeface="Arial" panose="020B0604020202020204" pitchFamily="34" charset="0"/>
              </a:rPr>
              <a:t>Der </a:t>
            </a:r>
            <a:r>
              <a:rPr lang="en-US" sz="3000" b="1" dirty="0" err="1" smtClean="0">
                <a:solidFill>
                  <a:srgbClr val="C00000"/>
                </a:solidFill>
                <a:latin typeface="Arial" panose="020B0604020202020204" pitchFamily="34" charset="0"/>
                <a:cs typeface="Arial" panose="020B0604020202020204" pitchFamily="34" charset="0"/>
              </a:rPr>
              <a:t>Bauernhof</a:t>
            </a:r>
            <a:endParaRPr lang="ru-RU" sz="3000" b="1" dirty="0">
              <a:solidFill>
                <a:srgbClr val="C00000"/>
              </a:solidFill>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073" y="4234376"/>
            <a:ext cx="3455927" cy="2623624"/>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3450" y="2894283"/>
            <a:ext cx="2208003" cy="2053602"/>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3741" y="2715567"/>
            <a:ext cx="1986734" cy="1580606"/>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631" y="4867248"/>
            <a:ext cx="2557638" cy="2028667"/>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3461" y="471066"/>
            <a:ext cx="1820939" cy="3237224"/>
          </a:xfrm>
          <a:prstGeom prst="rect">
            <a:avLst/>
          </a:prstGeom>
        </p:spPr>
      </p:pic>
      <p:pic>
        <p:nvPicPr>
          <p:cNvPr id="14" name="Рисунок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6745" y="4725117"/>
            <a:ext cx="2276917" cy="1997241"/>
          </a:xfrm>
          <a:prstGeom prst="rect">
            <a:avLst/>
          </a:prstGeom>
        </p:spPr>
      </p:pic>
      <p:pic>
        <p:nvPicPr>
          <p:cNvPr id="15" name="Рисунок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0027" y="880471"/>
            <a:ext cx="3308017" cy="1531992"/>
          </a:xfrm>
          <a:prstGeom prst="rect">
            <a:avLst/>
          </a:prstGeom>
        </p:spPr>
      </p:pic>
      <p:pic>
        <p:nvPicPr>
          <p:cNvPr id="16" name="Рисунок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9441" y="4589477"/>
            <a:ext cx="2132881" cy="2132881"/>
          </a:xfrm>
          <a:prstGeom prst="rect">
            <a:avLst/>
          </a:prstGeom>
        </p:spPr>
      </p:pic>
      <p:pic>
        <p:nvPicPr>
          <p:cNvPr id="17" name="Рисунок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4213" y="944320"/>
            <a:ext cx="1849848" cy="1849848"/>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34962" y="941292"/>
            <a:ext cx="2293932" cy="1708097"/>
          </a:xfrm>
          <a:prstGeom prst="rect">
            <a:avLst/>
          </a:prstGeom>
        </p:spPr>
      </p:pic>
      <p:pic>
        <p:nvPicPr>
          <p:cNvPr id="20" name="Рисунок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8830" y="3708290"/>
            <a:ext cx="1956499" cy="1501002"/>
          </a:xfrm>
          <a:prstGeom prst="rect">
            <a:avLst/>
          </a:prstGeom>
        </p:spPr>
      </p:pic>
    </p:spTree>
    <p:extLst>
      <p:ext uri="{BB962C8B-B14F-4D97-AF65-F5344CB8AC3E}">
        <p14:creationId xmlns:p14="http://schemas.microsoft.com/office/powerpoint/2010/main" val="117087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6" presetClass="path" presetSubtype="0" accel="50000" decel="50000" fill="hold" nodeType="clickEffect">
                                  <p:stCondLst>
                                    <p:cond delay="0"/>
                                  </p:stCondLst>
                                  <p:childTnLst>
                                    <p:animMotion origin="layout" path="M -3.75E-6 -3.7037E-6 L -3.75E-6 0.24977 C -3.75E-6 0.36204 -0.0056 0.50093 -0.00976 0.50093 L -0.01914 0.50093 " pathEditMode="relative" rAng="0" ptsTypes="AAAA">
                                      <p:cBhvr>
                                        <p:cTn id="10" dur="2000" fill="hold"/>
                                        <p:tgtEl>
                                          <p:spTgt spid="17"/>
                                        </p:tgtEl>
                                        <p:attrNameLst>
                                          <p:attrName>ppt_x</p:attrName>
                                          <p:attrName>ppt_y</p:attrName>
                                        </p:attrNameLst>
                                      </p:cBhvr>
                                      <p:rCtr x="-964" y="25046"/>
                                    </p:animMotion>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0.00221 0.02014 L 0.00221 -0.22986 " pathEditMode="relative" rAng="0" ptsTypes="AA">
                                      <p:cBhvr>
                                        <p:cTn id="18" dur="2000" fill="hold"/>
                                        <p:tgtEl>
                                          <p:spTgt spid="10"/>
                                        </p:tgtEl>
                                        <p:attrNameLst>
                                          <p:attrName>ppt_x</p:attrName>
                                          <p:attrName>ppt_y</p:attrName>
                                        </p:attrNameLst>
                                      </p:cBhvr>
                                      <p:rCtr x="0" y="-12500"/>
                                    </p:animMotion>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3"/>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01159 0.00602 L -0.04349 0.43819 " pathEditMode="relative" rAng="0" ptsTypes="AA">
                                      <p:cBhvr>
                                        <p:cTn id="26" dur="2000" fill="hold"/>
                                        <p:tgtEl>
                                          <p:spTgt spid="13"/>
                                        </p:tgtEl>
                                        <p:attrNameLst>
                                          <p:attrName>ppt_x</p:attrName>
                                          <p:attrName>ppt_y</p:attrName>
                                        </p:attrNameLst>
                                      </p:cBhvr>
                                      <p:rCtr x="-1602" y="21597"/>
                                    </p:animMotion>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4"/>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1.04167E-6 -7.40741E-7 L 0.09961 -0.50046 " pathEditMode="relative" rAng="0" ptsTypes="AA">
                                      <p:cBhvr>
                                        <p:cTn id="34" dur="2000" fill="hold"/>
                                        <p:tgtEl>
                                          <p:spTgt spid="14"/>
                                        </p:tgtEl>
                                        <p:attrNameLst>
                                          <p:attrName>ppt_x</p:attrName>
                                          <p:attrName>ppt_y</p:attrName>
                                        </p:attrNameLst>
                                      </p:cBhvr>
                                      <p:rCtr x="4974" y="-25023"/>
                                    </p:animMotion>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19"/>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4.16667E-7 4.44444E-6 L -0.02708 0.55671 " pathEditMode="relative" rAng="0" ptsTypes="AA">
                                      <p:cBhvr>
                                        <p:cTn id="42" dur="2000" fill="hold"/>
                                        <p:tgtEl>
                                          <p:spTgt spid="19"/>
                                        </p:tgtEl>
                                        <p:attrNameLst>
                                          <p:attrName>ppt_x</p:attrName>
                                          <p:attrName>ppt_y</p:attrName>
                                        </p:attrNameLst>
                                      </p:cBhvr>
                                      <p:rCtr x="-1602" y="29190"/>
                                    </p:animMotion>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2000" fill="hold"/>
                                        <p:tgtEl>
                                          <p:spTgt spid="16"/>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1.66667E-6 1.48148E-6 L 0.04792 -0.52384 " pathEditMode="relative" rAng="0" ptsTypes="AA">
                                      <p:cBhvr>
                                        <p:cTn id="50" dur="2000" fill="hold"/>
                                        <p:tgtEl>
                                          <p:spTgt spid="16"/>
                                        </p:tgtEl>
                                        <p:attrNameLst>
                                          <p:attrName>ppt_x</p:attrName>
                                          <p:attrName>ppt_y</p:attrName>
                                        </p:attrNameLst>
                                      </p:cBhvr>
                                      <p:rCtr x="2396" y="-26204"/>
                                    </p:animMotion>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15"/>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01354 0.00393 L -0.12838 0.31805 " pathEditMode="relative" rAng="0" ptsTypes="AA">
                                      <p:cBhvr>
                                        <p:cTn id="58" dur="2000" fill="hold"/>
                                        <p:tgtEl>
                                          <p:spTgt spid="15"/>
                                        </p:tgtEl>
                                        <p:attrNameLst>
                                          <p:attrName>ppt_x</p:attrName>
                                          <p:attrName>ppt_y</p:attrName>
                                        </p:attrNameLst>
                                      </p:cBhvr>
                                      <p:rCtr x="-5742" y="15694"/>
                                    </p:animMotion>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2000" fill="hold"/>
                                        <p:tgtEl>
                                          <p:spTgt spid="11"/>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64" presetClass="path" presetSubtype="0" accel="50000" decel="50000" fill="hold" nodeType="clickEffect">
                                  <p:stCondLst>
                                    <p:cond delay="0"/>
                                  </p:stCondLst>
                                  <p:childTnLst>
                                    <p:animMotion origin="layout" path="M 1.25E-6 -1.11111E-6 L -0.00794 -0.24815 " pathEditMode="relative" rAng="0" ptsTypes="AA">
                                      <p:cBhvr>
                                        <p:cTn id="66" dur="2000" fill="hold"/>
                                        <p:tgtEl>
                                          <p:spTgt spid="11"/>
                                        </p:tgtEl>
                                        <p:attrNameLst>
                                          <p:attrName>ppt_x</p:attrName>
                                          <p:attrName>ppt_y</p:attrName>
                                        </p:attrNameLst>
                                      </p:cBhvr>
                                      <p:rCtr x="-404" y="-12407"/>
                                    </p:animMotion>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2000" fill="hold"/>
                                        <p:tgtEl>
                                          <p:spTgt spid="20"/>
                                        </p:tgtEl>
                                      </p:cBhvr>
                                      <p:by x="150000" y="150000"/>
                                    </p:animScale>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6.25E-7 1.11022E-16 L 0.00716 0.22338 " pathEditMode="relative" rAng="0" ptsTypes="AA">
                                      <p:cBhvr>
                                        <p:cTn id="74" dur="2000" fill="hold"/>
                                        <p:tgtEl>
                                          <p:spTgt spid="20"/>
                                        </p:tgtEl>
                                        <p:attrNameLst>
                                          <p:attrName>ppt_x</p:attrName>
                                          <p:attrName>ppt_y</p:attrName>
                                        </p:attrNameLst>
                                      </p:cBhvr>
                                      <p:rCtr x="352" y="11157"/>
                                    </p:animMotion>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nodeType="clickEffect">
                                  <p:stCondLst>
                                    <p:cond delay="0"/>
                                  </p:stCondLst>
                                  <p:childTnLst>
                                    <p:animScale>
                                      <p:cBhvr>
                                        <p:cTn id="78" dur="2000" fill="hold"/>
                                        <p:tgtEl>
                                          <p:spTgt spid="12"/>
                                        </p:tgtEl>
                                      </p:cBhvr>
                                      <p:by x="150000" y="150000"/>
                                    </p:animScale>
                                  </p:childTnLst>
                                </p:cTn>
                              </p:par>
                            </p:childTnLst>
                          </p:cTn>
                        </p:par>
                      </p:childTnLst>
                    </p:cTn>
                  </p:par>
                  <p:par>
                    <p:cTn id="79" fill="hold">
                      <p:stCondLst>
                        <p:cond delay="indefinite"/>
                      </p:stCondLst>
                      <p:childTnLst>
                        <p:par>
                          <p:cTn id="80" fill="hold">
                            <p:stCondLst>
                              <p:cond delay="0"/>
                            </p:stCondLst>
                            <p:childTnLst>
                              <p:par>
                                <p:cTn id="81" presetID="64" presetClass="path" presetSubtype="0" accel="50000" decel="50000" fill="hold" nodeType="clickEffect">
                                  <p:stCondLst>
                                    <p:cond delay="0"/>
                                  </p:stCondLst>
                                  <p:childTnLst>
                                    <p:animMotion origin="layout" path="M -4.375E-6 1.11111E-6 L -0.1207 -0.23125 " pathEditMode="relative" rAng="0" ptsTypes="AA">
                                      <p:cBhvr>
                                        <p:cTn id="82" dur="2000" fill="hold"/>
                                        <p:tgtEl>
                                          <p:spTgt spid="12"/>
                                        </p:tgtEl>
                                        <p:attrNameLst>
                                          <p:attrName>ppt_x</p:attrName>
                                          <p:attrName>ppt_y</p:attrName>
                                        </p:attrNameLst>
                                      </p:cBhvr>
                                      <p:rCtr x="-6042" y="-11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729288"/>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Ratet mal!</a:t>
            </a:r>
            <a:endParaRPr lang="ru-RU" b="1" dirty="0">
              <a:solidFill>
                <a:schemeClr val="bg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912" y="3916907"/>
            <a:ext cx="4121624" cy="294109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950" y="4496795"/>
            <a:ext cx="2085975" cy="219075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731" y="1171289"/>
            <a:ext cx="2085975" cy="219075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012" y="1171289"/>
            <a:ext cx="2085975" cy="219075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750" y="1206949"/>
            <a:ext cx="2085975" cy="2190750"/>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268" y="4596878"/>
            <a:ext cx="2085975" cy="2190750"/>
          </a:xfrm>
          <a:prstGeom prst="rect">
            <a:avLst/>
          </a:prstGeom>
        </p:spPr>
      </p:pic>
      <p:sp>
        <p:nvSpPr>
          <p:cNvPr id="10" name="TextBox 9"/>
          <p:cNvSpPr txBox="1"/>
          <p:nvPr/>
        </p:nvSpPr>
        <p:spPr>
          <a:xfrm>
            <a:off x="3764690" y="3397699"/>
            <a:ext cx="4943866" cy="1015663"/>
          </a:xfrm>
          <a:prstGeom prst="rect">
            <a:avLst/>
          </a:prstGeom>
          <a:solidFill>
            <a:schemeClr val="accent4">
              <a:lumMod val="60000"/>
              <a:lumOff val="40000"/>
            </a:schemeClr>
          </a:solidFill>
          <a:ln>
            <a:solidFill>
              <a:srgbClr val="002060"/>
            </a:solidFill>
          </a:ln>
        </p:spPr>
        <p:txBody>
          <a:bodyPr wrap="square" rtlCol="0">
            <a:spAutoFit/>
          </a:bodyPr>
          <a:lstStyle/>
          <a:p>
            <a:r>
              <a:rPr lang="de-DE" sz="3000" b="1" dirty="0" smtClean="0">
                <a:latin typeface="Arial" panose="020B0604020202020204" pitchFamily="34" charset="0"/>
                <a:cs typeface="Arial" panose="020B0604020202020204" pitchFamily="34" charset="0"/>
              </a:rPr>
              <a:t>Wer ist im Sommer grau und im Winter weiß?</a:t>
            </a:r>
            <a:endParaRPr lang="ru-RU" sz="3000" b="1" dirty="0">
              <a:latin typeface="Arial" panose="020B0604020202020204" pitchFamily="34" charset="0"/>
              <a:cs typeface="Arial" panose="020B0604020202020204" pitchFamily="34" charset="0"/>
            </a:endParaRPr>
          </a:p>
        </p:txBody>
      </p:sp>
      <p:sp>
        <p:nvSpPr>
          <p:cNvPr id="11" name="TextBox 10"/>
          <p:cNvSpPr txBox="1"/>
          <p:nvPr/>
        </p:nvSpPr>
        <p:spPr>
          <a:xfrm>
            <a:off x="5013718" y="3741136"/>
            <a:ext cx="2491535" cy="707886"/>
          </a:xfrm>
          <a:prstGeom prst="rect">
            <a:avLst/>
          </a:prstGeom>
          <a:noFill/>
        </p:spPr>
        <p:txBody>
          <a:bodyPr wrap="square" rtlCol="0">
            <a:spAutoFit/>
          </a:bodyPr>
          <a:lstStyle/>
          <a:p>
            <a:r>
              <a:rPr lang="de-DE" sz="4000" b="1" dirty="0" smtClean="0">
                <a:solidFill>
                  <a:srgbClr val="002060"/>
                </a:solidFill>
                <a:latin typeface="Arial" panose="020B0604020202020204" pitchFamily="34" charset="0"/>
                <a:cs typeface="Arial" panose="020B0604020202020204" pitchFamily="34" charset="0"/>
              </a:rPr>
              <a:t>Der Hase</a:t>
            </a:r>
            <a:endParaRPr lang="ru-RU" sz="4000" b="1" dirty="0">
              <a:solidFill>
                <a:srgbClr val="00206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50" y="4413362"/>
            <a:ext cx="2151939" cy="2274183"/>
          </a:xfrm>
          <a:prstGeom prst="rect">
            <a:avLst/>
          </a:prstGeom>
        </p:spPr>
      </p:pic>
      <p:sp>
        <p:nvSpPr>
          <p:cNvPr id="13" name="TextBox 12"/>
          <p:cNvSpPr txBox="1"/>
          <p:nvPr/>
        </p:nvSpPr>
        <p:spPr>
          <a:xfrm>
            <a:off x="3712228" y="3125583"/>
            <a:ext cx="5094514" cy="1938992"/>
          </a:xfrm>
          <a:prstGeom prst="rect">
            <a:avLst/>
          </a:prstGeom>
          <a:solidFill>
            <a:schemeClr val="accent4">
              <a:lumMod val="60000"/>
              <a:lumOff val="40000"/>
            </a:schemeClr>
          </a:solidFill>
          <a:ln>
            <a:solidFill>
              <a:srgbClr val="002060"/>
            </a:solidFill>
          </a:ln>
        </p:spPr>
        <p:txBody>
          <a:bodyPr wrap="square" rtlCol="0">
            <a:spAutoFit/>
          </a:bodyPr>
          <a:lstStyle/>
          <a:p>
            <a:r>
              <a:rPr lang="de-DE" sz="3000" b="1" dirty="0" smtClean="0">
                <a:latin typeface="Arial" panose="020B0604020202020204" pitchFamily="34" charset="0"/>
                <a:cs typeface="Arial" panose="020B0604020202020204" pitchFamily="34" charset="0"/>
              </a:rPr>
              <a:t>Von Mäusen und Würmern</a:t>
            </a:r>
          </a:p>
          <a:p>
            <a:r>
              <a:rPr lang="de-DE" sz="3000" b="1" dirty="0" smtClean="0">
                <a:latin typeface="Arial" panose="020B0604020202020204" pitchFamily="34" charset="0"/>
                <a:cs typeface="Arial" panose="020B0604020202020204" pitchFamily="34" charset="0"/>
              </a:rPr>
              <a:t>Ernähre ich mich</a:t>
            </a:r>
          </a:p>
          <a:p>
            <a:r>
              <a:rPr lang="de-DE" sz="3000" b="1" dirty="0" smtClean="0">
                <a:latin typeface="Arial" panose="020B0604020202020204" pitchFamily="34" charset="0"/>
                <a:cs typeface="Arial" panose="020B0604020202020204" pitchFamily="34" charset="0"/>
              </a:rPr>
              <a:t>Wer mich berührt,</a:t>
            </a:r>
          </a:p>
          <a:p>
            <a:r>
              <a:rPr lang="de-DE" sz="3000" b="1" dirty="0" smtClean="0">
                <a:latin typeface="Arial" panose="020B0604020202020204" pitchFamily="34" charset="0"/>
                <a:cs typeface="Arial" panose="020B0604020202020204" pitchFamily="34" charset="0"/>
              </a:rPr>
              <a:t>Den steche ich</a:t>
            </a:r>
            <a:endParaRPr lang="ru-RU" sz="3000" b="1" dirty="0">
              <a:latin typeface="Arial" panose="020B0604020202020204" pitchFamily="34" charset="0"/>
              <a:cs typeface="Arial" panose="020B0604020202020204" pitchFamily="34" charset="0"/>
            </a:endParaRPr>
          </a:p>
        </p:txBody>
      </p:sp>
      <p:sp>
        <p:nvSpPr>
          <p:cNvPr id="15" name="TextBox 14"/>
          <p:cNvSpPr txBox="1"/>
          <p:nvPr/>
        </p:nvSpPr>
        <p:spPr>
          <a:xfrm>
            <a:off x="5010958" y="3715271"/>
            <a:ext cx="2368168" cy="707886"/>
          </a:xfrm>
          <a:prstGeom prst="rect">
            <a:avLst/>
          </a:prstGeom>
          <a:noFill/>
        </p:spPr>
        <p:txBody>
          <a:bodyPr wrap="square" rtlCol="0">
            <a:spAutoFit/>
          </a:bodyPr>
          <a:lstStyle/>
          <a:p>
            <a:r>
              <a:rPr lang="de-DE" sz="4000" b="1" dirty="0" smtClean="0">
                <a:solidFill>
                  <a:srgbClr val="002060"/>
                </a:solidFill>
                <a:latin typeface="Arial" panose="020B0604020202020204" pitchFamily="34" charset="0"/>
                <a:cs typeface="Arial" panose="020B0604020202020204" pitchFamily="34" charset="0"/>
              </a:rPr>
              <a:t>Der Igel</a:t>
            </a:r>
            <a:endParaRPr lang="ru-RU" sz="4000" b="1" dirty="0">
              <a:solidFill>
                <a:srgbClr val="002060"/>
              </a:solidFill>
              <a:latin typeface="Arial" panose="020B0604020202020204" pitchFamily="34" charset="0"/>
              <a:cs typeface="Arial" panose="020B0604020202020204" pitchFamily="34" charset="0"/>
            </a:endParaRPr>
          </a:p>
        </p:txBody>
      </p:sp>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4965" y="4661268"/>
            <a:ext cx="2798168" cy="2098626"/>
          </a:xfrm>
          <a:prstGeom prst="rect">
            <a:avLst/>
          </a:prstGeom>
        </p:spPr>
      </p:pic>
      <p:sp>
        <p:nvSpPr>
          <p:cNvPr id="17" name="TextBox 16"/>
          <p:cNvSpPr txBox="1"/>
          <p:nvPr/>
        </p:nvSpPr>
        <p:spPr>
          <a:xfrm>
            <a:off x="4317029" y="3125583"/>
            <a:ext cx="3839187" cy="1938992"/>
          </a:xfrm>
          <a:prstGeom prst="rect">
            <a:avLst/>
          </a:prstGeom>
          <a:solidFill>
            <a:schemeClr val="accent4">
              <a:lumMod val="60000"/>
              <a:lumOff val="40000"/>
            </a:schemeClr>
          </a:solidFill>
          <a:ln>
            <a:solidFill>
              <a:srgbClr val="002060"/>
            </a:solidFill>
          </a:ln>
        </p:spPr>
        <p:txBody>
          <a:bodyPr wrap="square" rtlCol="0">
            <a:spAutoFit/>
          </a:bodyPr>
          <a:lstStyle/>
          <a:p>
            <a:r>
              <a:rPr lang="de-DE" sz="3000" b="1" dirty="0" smtClean="0">
                <a:latin typeface="Arial" panose="020B0604020202020204" pitchFamily="34" charset="0"/>
                <a:cs typeface="Arial" panose="020B0604020202020204" pitchFamily="34" charset="0"/>
              </a:rPr>
              <a:t>Mein Fell ist immer</a:t>
            </a:r>
          </a:p>
          <a:p>
            <a:r>
              <a:rPr lang="de-DE" sz="3000" b="1" dirty="0" smtClean="0">
                <a:latin typeface="Arial" panose="020B0604020202020204" pitchFamily="34" charset="0"/>
                <a:cs typeface="Arial" panose="020B0604020202020204" pitchFamily="34" charset="0"/>
              </a:rPr>
              <a:t>Schwarz und weiß</a:t>
            </a:r>
          </a:p>
          <a:p>
            <a:r>
              <a:rPr lang="de-DE" sz="3000" b="1" dirty="0" smtClean="0">
                <a:latin typeface="Arial" panose="020B0604020202020204" pitchFamily="34" charset="0"/>
                <a:cs typeface="Arial" panose="020B0604020202020204" pitchFamily="34" charset="0"/>
              </a:rPr>
              <a:t>Mein Muster gibt´s</a:t>
            </a:r>
          </a:p>
          <a:p>
            <a:r>
              <a:rPr lang="de-DE" sz="3000" b="1" dirty="0" smtClean="0">
                <a:latin typeface="Arial" panose="020B0604020202020204" pitchFamily="34" charset="0"/>
                <a:cs typeface="Arial" panose="020B0604020202020204" pitchFamily="34" charset="0"/>
              </a:rPr>
              <a:t>Auf vielen Straßen</a:t>
            </a:r>
            <a:endParaRPr lang="ru-RU" sz="3000" b="1" dirty="0">
              <a:latin typeface="Arial" panose="020B0604020202020204" pitchFamily="34" charset="0"/>
              <a:cs typeface="Arial" panose="020B0604020202020204" pitchFamily="34" charset="0"/>
            </a:endParaRPr>
          </a:p>
        </p:txBody>
      </p:sp>
      <p:sp>
        <p:nvSpPr>
          <p:cNvPr id="18" name="TextBox 17"/>
          <p:cNvSpPr txBox="1"/>
          <p:nvPr/>
        </p:nvSpPr>
        <p:spPr>
          <a:xfrm>
            <a:off x="4920033" y="3475079"/>
            <a:ext cx="2680547" cy="707886"/>
          </a:xfrm>
          <a:prstGeom prst="rect">
            <a:avLst/>
          </a:prstGeom>
          <a:noFill/>
        </p:spPr>
        <p:txBody>
          <a:bodyPr wrap="square" rtlCol="0">
            <a:spAutoFit/>
          </a:bodyPr>
          <a:lstStyle/>
          <a:p>
            <a:r>
              <a:rPr lang="de-DE" sz="4000" b="1" dirty="0" smtClean="0">
                <a:solidFill>
                  <a:srgbClr val="002060"/>
                </a:solidFill>
                <a:latin typeface="Arial" panose="020B0604020202020204" pitchFamily="34" charset="0"/>
                <a:cs typeface="Arial" panose="020B0604020202020204" pitchFamily="34" charset="0"/>
              </a:rPr>
              <a:t>Das Zebra</a:t>
            </a:r>
            <a:endParaRPr lang="ru-RU" sz="4000" b="1" dirty="0">
              <a:solidFill>
                <a:srgbClr val="002060"/>
              </a:solidFill>
              <a:latin typeface="Arial" panose="020B0604020202020204" pitchFamily="34" charset="0"/>
              <a:cs typeface="Arial" panose="020B0604020202020204" pitchFamily="34" charset="0"/>
            </a:endParaRPr>
          </a:p>
        </p:txBody>
      </p:sp>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6129" y="1344841"/>
            <a:ext cx="3155189" cy="2175381"/>
          </a:xfrm>
          <a:prstGeom prst="rect">
            <a:avLst/>
          </a:prstGeom>
        </p:spPr>
      </p:pic>
      <p:sp>
        <p:nvSpPr>
          <p:cNvPr id="20" name="TextBox 19"/>
          <p:cNvSpPr txBox="1"/>
          <p:nvPr/>
        </p:nvSpPr>
        <p:spPr>
          <a:xfrm>
            <a:off x="3242583" y="3139450"/>
            <a:ext cx="6182771" cy="1938992"/>
          </a:xfrm>
          <a:prstGeom prst="rect">
            <a:avLst/>
          </a:prstGeom>
          <a:solidFill>
            <a:schemeClr val="accent4">
              <a:lumMod val="60000"/>
              <a:lumOff val="40000"/>
            </a:schemeClr>
          </a:solidFill>
          <a:ln>
            <a:solidFill>
              <a:srgbClr val="002060"/>
            </a:solidFill>
          </a:ln>
        </p:spPr>
        <p:txBody>
          <a:bodyPr wrap="square" rtlCol="0">
            <a:spAutoFit/>
          </a:bodyPr>
          <a:lstStyle/>
          <a:p>
            <a:r>
              <a:rPr lang="de-DE" sz="3000" b="1" dirty="0">
                <a:latin typeface="Arial" panose="020B0604020202020204" pitchFamily="34" charset="0"/>
                <a:cs typeface="Arial" panose="020B0604020202020204" pitchFamily="34" charset="0"/>
              </a:rPr>
              <a:t>Ich bin ein </a:t>
            </a:r>
            <a:r>
              <a:rPr lang="de-DE" sz="3000" b="1" dirty="0" smtClean="0">
                <a:latin typeface="Arial" panose="020B0604020202020204" pitchFamily="34" charset="0"/>
                <a:cs typeface="Arial" panose="020B0604020202020204" pitchFamily="34" charset="0"/>
              </a:rPr>
              <a:t>großes</a:t>
            </a:r>
            <a:r>
              <a:rPr lang="de-DE" sz="3000" b="1" dirty="0">
                <a:latin typeface="Arial" panose="020B0604020202020204" pitchFamily="34" charset="0"/>
                <a:cs typeface="Arial" panose="020B0604020202020204" pitchFamily="34" charset="0"/>
              </a:rPr>
              <a:t>, faules Tier.</a:t>
            </a:r>
          </a:p>
          <a:p>
            <a:r>
              <a:rPr lang="de-DE" sz="3000" b="1" dirty="0">
                <a:latin typeface="Arial" panose="020B0604020202020204" pitchFamily="34" charset="0"/>
                <a:cs typeface="Arial" panose="020B0604020202020204" pitchFamily="34" charset="0"/>
              </a:rPr>
              <a:t>Wie viele Beine hab` ich? Vier.</a:t>
            </a:r>
          </a:p>
          <a:p>
            <a:r>
              <a:rPr lang="de-DE" sz="3000" b="1" dirty="0">
                <a:latin typeface="Arial" panose="020B0604020202020204" pitchFamily="34" charset="0"/>
                <a:cs typeface="Arial" panose="020B0604020202020204" pitchFamily="34" charset="0"/>
              </a:rPr>
              <a:t>Braun und schon ist mein Kleid.</a:t>
            </a:r>
          </a:p>
          <a:p>
            <a:r>
              <a:rPr lang="de-DE" sz="3000" b="1" dirty="0">
                <a:latin typeface="Arial" panose="020B0604020202020204" pitchFamily="34" charset="0"/>
                <a:cs typeface="Arial" panose="020B0604020202020204" pitchFamily="34" charset="0"/>
              </a:rPr>
              <a:t>Ich verschlaf die Winterzeit</a:t>
            </a:r>
            <a:r>
              <a:rPr lang="de-DE" sz="3000" b="1" dirty="0" smtClean="0">
                <a:latin typeface="Arial" panose="020B0604020202020204" pitchFamily="34" charset="0"/>
                <a:cs typeface="Arial" panose="020B0604020202020204" pitchFamily="34" charset="0"/>
              </a:rPr>
              <a:t>.</a:t>
            </a:r>
            <a:endParaRPr lang="ru-RU" sz="3000" b="1" dirty="0">
              <a:latin typeface="Arial" panose="020B0604020202020204" pitchFamily="34" charset="0"/>
              <a:cs typeface="Arial" panose="020B0604020202020204" pitchFamily="34" charset="0"/>
            </a:endParaRPr>
          </a:p>
        </p:txBody>
      </p:sp>
      <p:sp>
        <p:nvSpPr>
          <p:cNvPr id="21" name="TextBox 20"/>
          <p:cNvSpPr txBox="1"/>
          <p:nvPr/>
        </p:nvSpPr>
        <p:spPr>
          <a:xfrm>
            <a:off x="5256251" y="3728204"/>
            <a:ext cx="2307101" cy="707886"/>
          </a:xfrm>
          <a:prstGeom prst="rect">
            <a:avLst/>
          </a:prstGeom>
          <a:noFill/>
        </p:spPr>
        <p:txBody>
          <a:bodyPr wrap="square" rtlCol="0">
            <a:spAutoFit/>
          </a:bodyPr>
          <a:lstStyle/>
          <a:p>
            <a:r>
              <a:rPr lang="de-DE" sz="4000" b="1" dirty="0" smtClean="0">
                <a:solidFill>
                  <a:srgbClr val="002060"/>
                </a:solidFill>
                <a:latin typeface="Arial" panose="020B0604020202020204" pitchFamily="34" charset="0"/>
                <a:cs typeface="Arial" panose="020B0604020202020204" pitchFamily="34" charset="0"/>
              </a:rPr>
              <a:t>Der Bär</a:t>
            </a:r>
            <a:endParaRPr lang="ru-RU" sz="4000" b="1" dirty="0">
              <a:solidFill>
                <a:srgbClr val="002060"/>
              </a:solidFill>
              <a:latin typeface="Arial" panose="020B0604020202020204" pitchFamily="34" charset="0"/>
              <a:cs typeface="Arial" panose="020B0604020202020204" pitchFamily="34" charset="0"/>
            </a:endParaRPr>
          </a:p>
        </p:txBody>
      </p:sp>
      <p:pic>
        <p:nvPicPr>
          <p:cNvPr id="22" name="Рисунок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118" y="1171289"/>
            <a:ext cx="2726924" cy="2436782"/>
          </a:xfrm>
          <a:prstGeom prst="rect">
            <a:avLst/>
          </a:prstGeom>
        </p:spPr>
      </p:pic>
      <p:sp>
        <p:nvSpPr>
          <p:cNvPr id="23" name="TextBox 22"/>
          <p:cNvSpPr txBox="1"/>
          <p:nvPr/>
        </p:nvSpPr>
        <p:spPr>
          <a:xfrm>
            <a:off x="4364826" y="3416419"/>
            <a:ext cx="3743592" cy="1015663"/>
          </a:xfrm>
          <a:prstGeom prst="rect">
            <a:avLst/>
          </a:prstGeom>
          <a:solidFill>
            <a:schemeClr val="accent4">
              <a:lumMod val="60000"/>
              <a:lumOff val="40000"/>
            </a:schemeClr>
          </a:solidFill>
          <a:ln>
            <a:solidFill>
              <a:srgbClr val="002060"/>
            </a:solidFill>
          </a:ln>
        </p:spPr>
        <p:txBody>
          <a:bodyPr wrap="square" rtlCol="0">
            <a:spAutoFit/>
          </a:bodyPr>
          <a:lstStyle/>
          <a:p>
            <a:r>
              <a:rPr lang="de-DE" sz="3000" b="1" dirty="0">
                <a:latin typeface="Arial" panose="020B0604020202020204" pitchFamily="34" charset="0"/>
                <a:cs typeface="Arial" panose="020B0604020202020204" pitchFamily="34" charset="0"/>
              </a:rPr>
              <a:t>Wer hat einen Kopf</a:t>
            </a:r>
          </a:p>
          <a:p>
            <a:r>
              <a:rPr lang="de-DE" sz="3000" b="1" dirty="0">
                <a:latin typeface="Arial" panose="020B0604020202020204" pitchFamily="34" charset="0"/>
                <a:cs typeface="Arial" panose="020B0604020202020204" pitchFamily="34" charset="0"/>
              </a:rPr>
              <a:t>und keine </a:t>
            </a:r>
            <a:r>
              <a:rPr lang="de-DE" sz="3000" b="1" dirty="0" err="1">
                <a:latin typeface="Arial" panose="020B0604020202020204" pitchFamily="34" charset="0"/>
                <a:cs typeface="Arial" panose="020B0604020202020204" pitchFamily="34" charset="0"/>
              </a:rPr>
              <a:t>Fusse</a:t>
            </a:r>
            <a:r>
              <a:rPr lang="de-DE" sz="3000" b="1" dirty="0" smtClean="0">
                <a:latin typeface="Arial" panose="020B0604020202020204" pitchFamily="34" charset="0"/>
                <a:cs typeface="Arial" panose="020B0604020202020204" pitchFamily="34" charset="0"/>
              </a:rPr>
              <a:t>?</a:t>
            </a:r>
            <a:endParaRPr lang="ru-RU" sz="3000" b="1" dirty="0">
              <a:latin typeface="Arial" panose="020B0604020202020204" pitchFamily="34" charset="0"/>
              <a:cs typeface="Arial" panose="020B0604020202020204" pitchFamily="34" charset="0"/>
            </a:endParaRPr>
          </a:p>
        </p:txBody>
      </p:sp>
      <p:sp>
        <p:nvSpPr>
          <p:cNvPr id="24" name="TextBox 23"/>
          <p:cNvSpPr txBox="1"/>
          <p:nvPr/>
        </p:nvSpPr>
        <p:spPr>
          <a:xfrm>
            <a:off x="4480216" y="3545393"/>
            <a:ext cx="3558538" cy="707886"/>
          </a:xfrm>
          <a:prstGeom prst="rect">
            <a:avLst/>
          </a:prstGeom>
          <a:noFill/>
        </p:spPr>
        <p:txBody>
          <a:bodyPr wrap="square" rtlCol="0">
            <a:spAutoFit/>
          </a:bodyPr>
          <a:lstStyle/>
          <a:p>
            <a:r>
              <a:rPr lang="de-DE" sz="4000" b="1" dirty="0" smtClean="0">
                <a:solidFill>
                  <a:srgbClr val="002060"/>
                </a:solidFill>
                <a:latin typeface="Arial" panose="020B0604020202020204" pitchFamily="34" charset="0"/>
                <a:cs typeface="Arial" panose="020B0604020202020204" pitchFamily="34" charset="0"/>
              </a:rPr>
              <a:t>Die Schlange</a:t>
            </a:r>
            <a:endParaRPr lang="ru-RU" sz="4000" b="1" dirty="0">
              <a:solidFill>
                <a:srgbClr val="002060"/>
              </a:solidFill>
              <a:latin typeface="Arial" panose="020B0604020202020204" pitchFamily="34" charset="0"/>
              <a:cs typeface="Arial" panose="020B0604020202020204" pitchFamily="34" charset="0"/>
            </a:endParaRPr>
          </a:p>
        </p:txBody>
      </p:sp>
      <p:pic>
        <p:nvPicPr>
          <p:cNvPr id="25" name="Рисунок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32697" y="1256992"/>
            <a:ext cx="2648122" cy="2154574"/>
          </a:xfrm>
          <a:prstGeom prst="rect">
            <a:avLst/>
          </a:prstGeom>
        </p:spPr>
      </p:pic>
    </p:spTree>
    <p:extLst>
      <p:ext uri="{BB962C8B-B14F-4D97-AF65-F5344CB8AC3E}">
        <p14:creationId xmlns:p14="http://schemas.microsoft.com/office/powerpoint/2010/main" val="6151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1" nodeType="clickEffect">
                                  <p:stCondLst>
                                    <p:cond delay="0"/>
                                  </p:stCondLst>
                                  <p:childTnLst>
                                    <p:animMotion origin="layout" path="M -1.45833E-6 -2.22222E-6 L -0.32877 -0.0081 " pathEditMode="relative" rAng="0" ptsTypes="AA">
                                      <p:cBhvr>
                                        <p:cTn id="23" dur="2000" fill="hold"/>
                                        <p:tgtEl>
                                          <p:spTgt spid="11"/>
                                        </p:tgtEl>
                                        <p:attrNameLst>
                                          <p:attrName>ppt_x</p:attrName>
                                          <p:attrName>ppt_y</p:attrName>
                                        </p:attrNameLst>
                                      </p:cBhvr>
                                      <p:rCtr x="-16445" y="-417"/>
                                    </p:animMotion>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nodeType="clickEffect">
                                  <p:stCondLst>
                                    <p:cond delay="0"/>
                                  </p:stCondLst>
                                  <p:childTnLst>
                                    <p:animEffect transition="out" filter="randombar(horizontal)">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53"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1" nodeType="clickEffect">
                                  <p:stCondLst>
                                    <p:cond delay="0"/>
                                  </p:stCondLst>
                                  <p:childTnLst>
                                    <p:animMotion origin="layout" path="M -2.91667E-6 2.96296E-6 L 0.32735 0.01666 " pathEditMode="relative" rAng="0" ptsTypes="AA">
                                      <p:cBhvr>
                                        <p:cTn id="54" dur="2000" fill="hold"/>
                                        <p:tgtEl>
                                          <p:spTgt spid="15"/>
                                        </p:tgtEl>
                                        <p:attrNameLst>
                                          <p:attrName>ppt_x</p:attrName>
                                          <p:attrName>ppt_y</p:attrName>
                                        </p:attrNameLst>
                                      </p:cBhvr>
                                      <p:rCtr x="16367" y="833"/>
                                    </p:animMotion>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nodeType="clickEffect">
                                  <p:stCondLst>
                                    <p:cond delay="0"/>
                                  </p:stCondLst>
                                  <p:childTnLst>
                                    <p:anim calcmode="lin" valueType="num">
                                      <p:cBhvr>
                                        <p:cTn id="58" dur="500"/>
                                        <p:tgtEl>
                                          <p:spTgt spid="9"/>
                                        </p:tgtEl>
                                        <p:attrNameLst>
                                          <p:attrName>ppt_w</p:attrName>
                                        </p:attrNameLst>
                                      </p:cBhvr>
                                      <p:tavLst>
                                        <p:tav tm="0">
                                          <p:val>
                                            <p:strVal val="ppt_w"/>
                                          </p:val>
                                        </p:tav>
                                        <p:tav tm="100000">
                                          <p:val>
                                            <p:fltVal val="0"/>
                                          </p:val>
                                        </p:tav>
                                      </p:tavLst>
                                    </p:anim>
                                    <p:anim calcmode="lin" valueType="num">
                                      <p:cBhvr>
                                        <p:cTn id="59" dur="500"/>
                                        <p:tgtEl>
                                          <p:spTgt spid="9"/>
                                        </p:tgtEl>
                                        <p:attrNameLst>
                                          <p:attrName>ppt_h</p:attrName>
                                        </p:attrNameLst>
                                      </p:cBhvr>
                                      <p:tavLst>
                                        <p:tav tm="0">
                                          <p:val>
                                            <p:strVal val="ppt_h"/>
                                          </p:val>
                                        </p:tav>
                                        <p:tav tm="100000">
                                          <p:val>
                                            <p:fltVal val="0"/>
                                          </p:val>
                                        </p:tav>
                                      </p:tavLst>
                                    </p:anim>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53" presetClass="entr" presetSubtype="16"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par>
                                <p:cTn id="79" presetID="53" presetClass="entr" presetSubtype="16"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64" presetClass="path" presetSubtype="0" accel="50000" decel="50000" fill="hold" grpId="1" nodeType="clickEffect">
                                  <p:stCondLst>
                                    <p:cond delay="0"/>
                                  </p:stCondLst>
                                  <p:childTnLst>
                                    <p:animMotion origin="layout" path="M -1.45833E-6 -3.33333E-6 L -0.0069 -0.41319 " pathEditMode="relative" rAng="0" ptsTypes="AA">
                                      <p:cBhvr>
                                        <p:cTn id="87" dur="2000" fill="hold"/>
                                        <p:tgtEl>
                                          <p:spTgt spid="18"/>
                                        </p:tgtEl>
                                        <p:attrNameLst>
                                          <p:attrName>ppt_x</p:attrName>
                                          <p:attrName>ppt_y</p:attrName>
                                        </p:attrNameLst>
                                      </p:cBhvr>
                                      <p:rCtr x="-352" y="-20671"/>
                                    </p:animMotion>
                                  </p:childTnLst>
                                </p:cTn>
                              </p:par>
                            </p:childTnLst>
                          </p:cTn>
                        </p:par>
                      </p:childTnLst>
                    </p:cTn>
                  </p:par>
                  <p:par>
                    <p:cTn id="88" fill="hold">
                      <p:stCondLst>
                        <p:cond delay="indefinite"/>
                      </p:stCondLst>
                      <p:childTnLst>
                        <p:par>
                          <p:cTn id="89" fill="hold">
                            <p:stCondLst>
                              <p:cond delay="0"/>
                            </p:stCondLst>
                            <p:childTnLst>
                              <p:par>
                                <p:cTn id="90" presetID="53" presetClass="exit" presetSubtype="32" fill="hold" nodeType="clickEffect">
                                  <p:stCondLst>
                                    <p:cond delay="0"/>
                                  </p:stCondLst>
                                  <p:childTnLst>
                                    <p:anim calcmode="lin" valueType="num">
                                      <p:cBhvr>
                                        <p:cTn id="91" dur="500"/>
                                        <p:tgtEl>
                                          <p:spTgt spid="7"/>
                                        </p:tgtEl>
                                        <p:attrNameLst>
                                          <p:attrName>ppt_w</p:attrName>
                                        </p:attrNameLst>
                                      </p:cBhvr>
                                      <p:tavLst>
                                        <p:tav tm="0">
                                          <p:val>
                                            <p:strVal val="ppt_w"/>
                                          </p:val>
                                        </p:tav>
                                        <p:tav tm="100000">
                                          <p:val>
                                            <p:fltVal val="0"/>
                                          </p:val>
                                        </p:tav>
                                      </p:tavLst>
                                    </p:anim>
                                    <p:anim calcmode="lin" valueType="num">
                                      <p:cBhvr>
                                        <p:cTn id="92" dur="500"/>
                                        <p:tgtEl>
                                          <p:spTgt spid="7"/>
                                        </p:tgtEl>
                                        <p:attrNameLst>
                                          <p:attrName>ppt_h</p:attrName>
                                        </p:attrNameLst>
                                      </p:cBhvr>
                                      <p:tavLst>
                                        <p:tav tm="0">
                                          <p:val>
                                            <p:strVal val="ppt_h"/>
                                          </p:val>
                                        </p:tav>
                                        <p:tav tm="100000">
                                          <p:val>
                                            <p:fltVal val="0"/>
                                          </p:val>
                                        </p:tav>
                                      </p:tavLst>
                                    </p:anim>
                                    <p:animEffect transition="out" filter="fade">
                                      <p:cBhvr>
                                        <p:cTn id="93" dur="500"/>
                                        <p:tgtEl>
                                          <p:spTgt spid="7"/>
                                        </p:tgtEl>
                                      </p:cBhvr>
                                    </p:animEffect>
                                    <p:set>
                                      <p:cBhvr>
                                        <p:cTn id="94" dur="1" fill="hold">
                                          <p:stCondLst>
                                            <p:cond delay="499"/>
                                          </p:stCondLst>
                                        </p:cTn>
                                        <p:tgtEl>
                                          <p:spTgt spid="7"/>
                                        </p:tgtEl>
                                        <p:attrNameLst>
                                          <p:attrName>style.visibility</p:attrName>
                                        </p:attrNameLst>
                                      </p:cBhvr>
                                      <p:to>
                                        <p:strVal val="hidden"/>
                                      </p:to>
                                    </p:set>
                                  </p:childTnLst>
                                </p:cTn>
                              </p:par>
                              <p:par>
                                <p:cTn id="95" presetID="53" presetClass="entr" presetSubtype="16" fill="hold"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p:cTn id="104" dur="500" fill="hold"/>
                                        <p:tgtEl>
                                          <p:spTgt spid="20"/>
                                        </p:tgtEl>
                                        <p:attrNameLst>
                                          <p:attrName>ppt_w</p:attrName>
                                        </p:attrNameLst>
                                      </p:cBhvr>
                                      <p:tavLst>
                                        <p:tav tm="0">
                                          <p:val>
                                            <p:fltVal val="0"/>
                                          </p:val>
                                        </p:tav>
                                        <p:tav tm="100000">
                                          <p:val>
                                            <p:strVal val="#ppt_w"/>
                                          </p:val>
                                        </p:tav>
                                      </p:tavLst>
                                    </p:anim>
                                    <p:anim calcmode="lin" valueType="num">
                                      <p:cBhvr>
                                        <p:cTn id="105" dur="500" fill="hold"/>
                                        <p:tgtEl>
                                          <p:spTgt spid="20"/>
                                        </p:tgtEl>
                                        <p:attrNameLst>
                                          <p:attrName>ppt_h</p:attrName>
                                        </p:attrNameLst>
                                      </p:cBhvr>
                                      <p:tavLst>
                                        <p:tav tm="0">
                                          <p:val>
                                            <p:fltVal val="0"/>
                                          </p:val>
                                        </p:tav>
                                        <p:tav tm="100000">
                                          <p:val>
                                            <p:strVal val="#ppt_h"/>
                                          </p:val>
                                        </p:tav>
                                      </p:tavLst>
                                    </p:anim>
                                    <p:animEffect transition="in" filter="fade">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20"/>
                                        </p:tgtEl>
                                      </p:cBhvr>
                                    </p:animEffect>
                                    <p:set>
                                      <p:cBhvr>
                                        <p:cTn id="111" dur="1" fill="hold">
                                          <p:stCondLst>
                                            <p:cond delay="499"/>
                                          </p:stCondLst>
                                        </p:cTn>
                                        <p:tgtEl>
                                          <p:spTgt spid="20"/>
                                        </p:tgtEl>
                                        <p:attrNameLst>
                                          <p:attrName>style.visibility</p:attrName>
                                        </p:attrNameLst>
                                      </p:cBhvr>
                                      <p:to>
                                        <p:strVal val="hidden"/>
                                      </p:to>
                                    </p:set>
                                  </p:childTnLst>
                                </p:cTn>
                              </p:par>
                              <p:par>
                                <p:cTn id="112" presetID="53" presetClass="entr" presetSubtype="16"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childTnLst>
                    </p:cTn>
                  </p:par>
                  <p:par>
                    <p:cTn id="117" fill="hold">
                      <p:stCondLst>
                        <p:cond delay="indefinite"/>
                      </p:stCondLst>
                      <p:childTnLst>
                        <p:par>
                          <p:cTn id="118" fill="hold">
                            <p:stCondLst>
                              <p:cond delay="0"/>
                            </p:stCondLst>
                            <p:childTnLst>
                              <p:par>
                                <p:cTn id="119" presetID="43" presetClass="path" presetSubtype="0" accel="50000" decel="50000" fill="hold" grpId="1" nodeType="clickEffect">
                                  <p:stCondLst>
                                    <p:cond delay="0"/>
                                  </p:stCondLst>
                                  <p:childTnLst>
                                    <p:animMotion origin="layout" path="M -1.04167E-6 1.11111E-6 L -0.17096 1.11111E-6 C -0.24752 1.11111E-6 -0.34193 -0.12477 -0.34193 -0.22593 L -0.34193 -0.45116 " pathEditMode="relative" rAng="0" ptsTypes="AAAA">
                                      <p:cBhvr>
                                        <p:cTn id="120" dur="2000" fill="hold"/>
                                        <p:tgtEl>
                                          <p:spTgt spid="21"/>
                                        </p:tgtEl>
                                        <p:attrNameLst>
                                          <p:attrName>ppt_x</p:attrName>
                                          <p:attrName>ppt_y</p:attrName>
                                        </p:attrNameLst>
                                      </p:cBhvr>
                                      <p:rCtr x="-17096" y="-22569"/>
                                    </p:animMotion>
                                  </p:childTnLst>
                                </p:cTn>
                              </p:par>
                            </p:childTnLst>
                          </p:cTn>
                        </p:par>
                      </p:childTnLst>
                    </p:cTn>
                  </p:par>
                  <p:par>
                    <p:cTn id="121" fill="hold">
                      <p:stCondLst>
                        <p:cond delay="indefinite"/>
                      </p:stCondLst>
                      <p:childTnLst>
                        <p:par>
                          <p:cTn id="122" fill="hold">
                            <p:stCondLst>
                              <p:cond delay="0"/>
                            </p:stCondLst>
                            <p:childTnLst>
                              <p:par>
                                <p:cTn id="123" presetID="53" presetClass="exit" presetSubtype="32" fill="hold" nodeType="clickEffect">
                                  <p:stCondLst>
                                    <p:cond delay="0"/>
                                  </p:stCondLst>
                                  <p:childTnLst>
                                    <p:anim calcmode="lin" valueType="num">
                                      <p:cBhvr>
                                        <p:cTn id="124" dur="500"/>
                                        <p:tgtEl>
                                          <p:spTgt spid="6"/>
                                        </p:tgtEl>
                                        <p:attrNameLst>
                                          <p:attrName>ppt_w</p:attrName>
                                        </p:attrNameLst>
                                      </p:cBhvr>
                                      <p:tavLst>
                                        <p:tav tm="0">
                                          <p:val>
                                            <p:strVal val="ppt_w"/>
                                          </p:val>
                                        </p:tav>
                                        <p:tav tm="100000">
                                          <p:val>
                                            <p:fltVal val="0"/>
                                          </p:val>
                                        </p:tav>
                                      </p:tavLst>
                                    </p:anim>
                                    <p:anim calcmode="lin" valueType="num">
                                      <p:cBhvr>
                                        <p:cTn id="125" dur="500"/>
                                        <p:tgtEl>
                                          <p:spTgt spid="6"/>
                                        </p:tgtEl>
                                        <p:attrNameLst>
                                          <p:attrName>ppt_h</p:attrName>
                                        </p:attrNameLst>
                                      </p:cBhvr>
                                      <p:tavLst>
                                        <p:tav tm="0">
                                          <p:val>
                                            <p:strVal val="ppt_h"/>
                                          </p:val>
                                        </p:tav>
                                        <p:tav tm="100000">
                                          <p:val>
                                            <p:fltVal val="0"/>
                                          </p:val>
                                        </p:tav>
                                      </p:tavLst>
                                    </p:anim>
                                    <p:animEffect transition="out" filter="fade">
                                      <p:cBhvr>
                                        <p:cTn id="126" dur="500"/>
                                        <p:tgtEl>
                                          <p:spTgt spid="6"/>
                                        </p:tgtEl>
                                      </p:cBhvr>
                                    </p:animEffect>
                                    <p:set>
                                      <p:cBhvr>
                                        <p:cTn id="127" dur="1" fill="hold">
                                          <p:stCondLst>
                                            <p:cond delay="499"/>
                                          </p:stCondLst>
                                        </p:cTn>
                                        <p:tgtEl>
                                          <p:spTgt spid="6"/>
                                        </p:tgtEl>
                                        <p:attrNameLst>
                                          <p:attrName>style.visibility</p:attrName>
                                        </p:attrNameLst>
                                      </p:cBhvr>
                                      <p:to>
                                        <p:strVal val="hidden"/>
                                      </p:to>
                                    </p:set>
                                  </p:childTnLst>
                                </p:cTn>
                              </p:par>
                              <p:par>
                                <p:cTn id="128" presetID="53" presetClass="entr" presetSubtype="16" fill="hold" nodeType="withEffect">
                                  <p:stCondLst>
                                    <p:cond delay="0"/>
                                  </p:stCondLst>
                                  <p:childTnLst>
                                    <p:set>
                                      <p:cBhvr>
                                        <p:cTn id="129" dur="1" fill="hold">
                                          <p:stCondLst>
                                            <p:cond delay="0"/>
                                          </p:stCondLst>
                                        </p:cTn>
                                        <p:tgtEl>
                                          <p:spTgt spid="22"/>
                                        </p:tgtEl>
                                        <p:attrNameLst>
                                          <p:attrName>style.visibility</p:attrName>
                                        </p:attrNameLst>
                                      </p:cBhvr>
                                      <p:to>
                                        <p:strVal val="visible"/>
                                      </p:to>
                                    </p:set>
                                    <p:anim calcmode="lin" valueType="num">
                                      <p:cBhvr>
                                        <p:cTn id="130" dur="500" fill="hold"/>
                                        <p:tgtEl>
                                          <p:spTgt spid="22"/>
                                        </p:tgtEl>
                                        <p:attrNameLst>
                                          <p:attrName>ppt_w</p:attrName>
                                        </p:attrNameLst>
                                      </p:cBhvr>
                                      <p:tavLst>
                                        <p:tav tm="0">
                                          <p:val>
                                            <p:fltVal val="0"/>
                                          </p:val>
                                        </p:tav>
                                        <p:tav tm="100000">
                                          <p:val>
                                            <p:strVal val="#ppt_w"/>
                                          </p:val>
                                        </p:tav>
                                      </p:tavLst>
                                    </p:anim>
                                    <p:anim calcmode="lin" valueType="num">
                                      <p:cBhvr>
                                        <p:cTn id="131" dur="500" fill="hold"/>
                                        <p:tgtEl>
                                          <p:spTgt spid="22"/>
                                        </p:tgtEl>
                                        <p:attrNameLst>
                                          <p:attrName>ppt_h</p:attrName>
                                        </p:attrNameLst>
                                      </p:cBhvr>
                                      <p:tavLst>
                                        <p:tav tm="0">
                                          <p:val>
                                            <p:fltVal val="0"/>
                                          </p:val>
                                        </p:tav>
                                        <p:tav tm="100000">
                                          <p:val>
                                            <p:strVal val="#ppt_h"/>
                                          </p:val>
                                        </p:tav>
                                      </p:tavLst>
                                    </p:anim>
                                    <p:animEffect transition="in" filter="fade">
                                      <p:cBhvr>
                                        <p:cTn id="132" dur="500"/>
                                        <p:tgtEl>
                                          <p:spTgt spid="22"/>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fltVal val="0"/>
                                          </p:val>
                                        </p:tav>
                                        <p:tav tm="100000">
                                          <p:val>
                                            <p:strVal val="#ppt_w"/>
                                          </p:val>
                                        </p:tav>
                                      </p:tavLst>
                                    </p:anim>
                                    <p:anim calcmode="lin" valueType="num">
                                      <p:cBhvr>
                                        <p:cTn id="138" dur="500" fill="hold"/>
                                        <p:tgtEl>
                                          <p:spTgt spid="23"/>
                                        </p:tgtEl>
                                        <p:attrNameLst>
                                          <p:attrName>ppt_h</p:attrName>
                                        </p:attrNameLst>
                                      </p:cBhvr>
                                      <p:tavLst>
                                        <p:tav tm="0">
                                          <p:val>
                                            <p:fltVal val="0"/>
                                          </p:val>
                                        </p:tav>
                                        <p:tav tm="100000">
                                          <p:val>
                                            <p:strVal val="#ppt_h"/>
                                          </p:val>
                                        </p:tav>
                                      </p:tavLst>
                                    </p:anim>
                                    <p:animEffect transition="in" filter="fade">
                                      <p:cBhvr>
                                        <p:cTn id="139" dur="500"/>
                                        <p:tgtEl>
                                          <p:spTgt spid="23"/>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500"/>
                                        <p:tgtEl>
                                          <p:spTgt spid="23"/>
                                        </p:tgtEl>
                                      </p:cBhvr>
                                    </p:animEffect>
                                    <p:set>
                                      <p:cBhvr>
                                        <p:cTn id="144" dur="1" fill="hold">
                                          <p:stCondLst>
                                            <p:cond delay="499"/>
                                          </p:stCondLst>
                                        </p:cTn>
                                        <p:tgtEl>
                                          <p:spTgt spid="23"/>
                                        </p:tgtEl>
                                        <p:attrNameLst>
                                          <p:attrName>style.visibility</p:attrName>
                                        </p:attrNameLst>
                                      </p:cBhvr>
                                      <p:to>
                                        <p:strVal val="hidden"/>
                                      </p:to>
                                    </p:set>
                                  </p:childTnLst>
                                </p:cTn>
                              </p:par>
                              <p:par>
                                <p:cTn id="145" presetID="53" presetClass="entr" presetSubtype="16" fill="hold" grpId="0" nodeType="withEffect">
                                  <p:stCondLst>
                                    <p:cond delay="0"/>
                                  </p:stCondLst>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ppt_w</p:attrName>
                                        </p:attrNameLst>
                                      </p:cBhvr>
                                      <p:tavLst>
                                        <p:tav tm="0">
                                          <p:val>
                                            <p:fltVal val="0"/>
                                          </p:val>
                                        </p:tav>
                                        <p:tav tm="100000">
                                          <p:val>
                                            <p:strVal val="#ppt_w"/>
                                          </p:val>
                                        </p:tav>
                                      </p:tavLst>
                                    </p:anim>
                                    <p:anim calcmode="lin" valueType="num">
                                      <p:cBhvr>
                                        <p:cTn id="148" dur="500" fill="hold"/>
                                        <p:tgtEl>
                                          <p:spTgt spid="24"/>
                                        </p:tgtEl>
                                        <p:attrNameLst>
                                          <p:attrName>ppt_h</p:attrName>
                                        </p:attrNameLst>
                                      </p:cBhvr>
                                      <p:tavLst>
                                        <p:tav tm="0">
                                          <p:val>
                                            <p:fltVal val="0"/>
                                          </p:val>
                                        </p:tav>
                                        <p:tav tm="100000">
                                          <p:val>
                                            <p:strVal val="#ppt_h"/>
                                          </p:val>
                                        </p:tav>
                                      </p:tavLst>
                                    </p:anim>
                                    <p:animEffect transition="in" filter="fade">
                                      <p:cBhvr>
                                        <p:cTn id="149" dur="500"/>
                                        <p:tgtEl>
                                          <p:spTgt spid="24"/>
                                        </p:tgtEl>
                                      </p:cBhvr>
                                    </p:animEffect>
                                  </p:childTnLst>
                                </p:cTn>
                              </p:par>
                            </p:childTnLst>
                          </p:cTn>
                        </p:par>
                      </p:childTnLst>
                    </p:cTn>
                  </p:par>
                  <p:par>
                    <p:cTn id="150" fill="hold">
                      <p:stCondLst>
                        <p:cond delay="indefinite"/>
                      </p:stCondLst>
                      <p:childTnLst>
                        <p:par>
                          <p:cTn id="151" fill="hold">
                            <p:stCondLst>
                              <p:cond delay="0"/>
                            </p:stCondLst>
                            <p:childTnLst>
                              <p:par>
                                <p:cTn id="152" presetID="43" presetClass="path" presetSubtype="0" accel="50000" decel="50000" fill="hold" grpId="1" nodeType="clickEffect">
                                  <p:stCondLst>
                                    <p:cond delay="0"/>
                                  </p:stCondLst>
                                  <p:childTnLst>
                                    <p:animMotion origin="layout" path="M -1.45833E-6 1.48148E-6 L 0.16016 1.48148E-6 C 0.23203 1.48148E-6 0.3207 -0.11736 0.3207 -0.2125 L 0.3207 -0.42454 " pathEditMode="relative" rAng="0" ptsTypes="AAAA">
                                      <p:cBhvr>
                                        <p:cTn id="153" dur="2000" fill="hold"/>
                                        <p:tgtEl>
                                          <p:spTgt spid="24"/>
                                        </p:tgtEl>
                                        <p:attrNameLst>
                                          <p:attrName>ppt_x</p:attrName>
                                          <p:attrName>ppt_y</p:attrName>
                                        </p:attrNameLst>
                                      </p:cBhvr>
                                      <p:rCtr x="16029" y="-21227"/>
                                    </p:animMotion>
                                  </p:childTnLst>
                                </p:cTn>
                              </p:par>
                            </p:childTnLst>
                          </p:cTn>
                        </p:par>
                      </p:childTnLst>
                    </p:cTn>
                  </p:par>
                  <p:par>
                    <p:cTn id="154" fill="hold">
                      <p:stCondLst>
                        <p:cond delay="indefinite"/>
                      </p:stCondLst>
                      <p:childTnLst>
                        <p:par>
                          <p:cTn id="155" fill="hold">
                            <p:stCondLst>
                              <p:cond delay="0"/>
                            </p:stCondLst>
                            <p:childTnLst>
                              <p:par>
                                <p:cTn id="156" presetID="53" presetClass="exit" presetSubtype="32" fill="hold" nodeType="clickEffect">
                                  <p:stCondLst>
                                    <p:cond delay="0"/>
                                  </p:stCondLst>
                                  <p:childTnLst>
                                    <p:anim calcmode="lin" valueType="num">
                                      <p:cBhvr>
                                        <p:cTn id="157" dur="500"/>
                                        <p:tgtEl>
                                          <p:spTgt spid="8"/>
                                        </p:tgtEl>
                                        <p:attrNameLst>
                                          <p:attrName>ppt_w</p:attrName>
                                        </p:attrNameLst>
                                      </p:cBhvr>
                                      <p:tavLst>
                                        <p:tav tm="0">
                                          <p:val>
                                            <p:strVal val="ppt_w"/>
                                          </p:val>
                                        </p:tav>
                                        <p:tav tm="100000">
                                          <p:val>
                                            <p:fltVal val="0"/>
                                          </p:val>
                                        </p:tav>
                                      </p:tavLst>
                                    </p:anim>
                                    <p:anim calcmode="lin" valueType="num">
                                      <p:cBhvr>
                                        <p:cTn id="158" dur="500"/>
                                        <p:tgtEl>
                                          <p:spTgt spid="8"/>
                                        </p:tgtEl>
                                        <p:attrNameLst>
                                          <p:attrName>ppt_h</p:attrName>
                                        </p:attrNameLst>
                                      </p:cBhvr>
                                      <p:tavLst>
                                        <p:tav tm="0">
                                          <p:val>
                                            <p:strVal val="ppt_h"/>
                                          </p:val>
                                        </p:tav>
                                        <p:tav tm="100000">
                                          <p:val>
                                            <p:fltVal val="0"/>
                                          </p:val>
                                        </p:tav>
                                      </p:tavLst>
                                    </p:anim>
                                    <p:animEffect transition="out" filter="fade">
                                      <p:cBhvr>
                                        <p:cTn id="159" dur="500"/>
                                        <p:tgtEl>
                                          <p:spTgt spid="8"/>
                                        </p:tgtEl>
                                      </p:cBhvr>
                                    </p:animEffect>
                                    <p:set>
                                      <p:cBhvr>
                                        <p:cTn id="160" dur="1" fill="hold">
                                          <p:stCondLst>
                                            <p:cond delay="499"/>
                                          </p:stCondLst>
                                        </p:cTn>
                                        <p:tgtEl>
                                          <p:spTgt spid="8"/>
                                        </p:tgtEl>
                                        <p:attrNameLst>
                                          <p:attrName>style.visibility</p:attrName>
                                        </p:attrNameLst>
                                      </p:cBhvr>
                                      <p:to>
                                        <p:strVal val="hidden"/>
                                      </p:to>
                                    </p:set>
                                  </p:childTnLst>
                                </p:cTn>
                              </p:par>
                              <p:par>
                                <p:cTn id="161" presetID="53" presetClass="entr" presetSubtype="16" fill="hold" nodeType="with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p:cTn id="163" dur="500" fill="hold"/>
                                        <p:tgtEl>
                                          <p:spTgt spid="25"/>
                                        </p:tgtEl>
                                        <p:attrNameLst>
                                          <p:attrName>ppt_w</p:attrName>
                                        </p:attrNameLst>
                                      </p:cBhvr>
                                      <p:tavLst>
                                        <p:tav tm="0">
                                          <p:val>
                                            <p:fltVal val="0"/>
                                          </p:val>
                                        </p:tav>
                                        <p:tav tm="100000">
                                          <p:val>
                                            <p:strVal val="#ppt_w"/>
                                          </p:val>
                                        </p:tav>
                                      </p:tavLst>
                                    </p:anim>
                                    <p:anim calcmode="lin" valueType="num">
                                      <p:cBhvr>
                                        <p:cTn id="164" dur="500" fill="hold"/>
                                        <p:tgtEl>
                                          <p:spTgt spid="25"/>
                                        </p:tgtEl>
                                        <p:attrNameLst>
                                          <p:attrName>ppt_h</p:attrName>
                                        </p:attrNameLst>
                                      </p:cBhvr>
                                      <p:tavLst>
                                        <p:tav tm="0">
                                          <p:val>
                                            <p:fltVal val="0"/>
                                          </p:val>
                                        </p:tav>
                                        <p:tav tm="100000">
                                          <p:val>
                                            <p:strVal val="#ppt_h"/>
                                          </p:val>
                                        </p:tav>
                                      </p:tavLst>
                                    </p:anim>
                                    <p:animEffect transition="in" filter="fade">
                                      <p:cBhvr>
                                        <p:cTn id="1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3" grpId="0" animBg="1"/>
      <p:bldP spid="13" grpId="1" animBg="1"/>
      <p:bldP spid="15" grpId="0"/>
      <p:bldP spid="15" grpId="1"/>
      <p:bldP spid="17" grpId="0" animBg="1"/>
      <p:bldP spid="17" grpId="1" animBg="1"/>
      <p:bldP spid="18" grpId="0"/>
      <p:bldP spid="18" grpId="1"/>
      <p:bldP spid="20" grpId="0" animBg="1"/>
      <p:bldP spid="20" grpId="1" animBg="1"/>
      <p:bldP spid="21" grpId="0"/>
      <p:bldP spid="21" grpId="1"/>
      <p:bldP spid="23" grpId="0" animBg="1"/>
      <p:bldP spid="23" grpId="1" animBg="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smtClean="0">
                <a:solidFill>
                  <a:schemeClr val="bg1"/>
                </a:solidFill>
                <a:latin typeface="Arial" panose="020B0604020202020204" pitchFamily="34" charset="0"/>
                <a:cs typeface="Arial" panose="020B0604020202020204" pitchFamily="34" charset="0"/>
              </a:rPr>
              <a:t>Die Körperteile des Tieres</a:t>
            </a:r>
            <a:endParaRPr lang="ru-RU" b="1" dirty="0">
              <a:solidFill>
                <a:schemeClr val="bg1"/>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971" y="2142309"/>
            <a:ext cx="4781005" cy="3657600"/>
          </a:xfrm>
          <a:prstGeom prst="rect">
            <a:avLst/>
          </a:prstGeom>
        </p:spPr>
      </p:pic>
      <p:sp>
        <p:nvSpPr>
          <p:cNvPr id="7" name="TextBox 6"/>
          <p:cNvSpPr txBox="1"/>
          <p:nvPr/>
        </p:nvSpPr>
        <p:spPr>
          <a:xfrm rot="420379">
            <a:off x="8342662" y="1463097"/>
            <a:ext cx="2272937" cy="707886"/>
          </a:xfrm>
          <a:prstGeom prst="rect">
            <a:avLst/>
          </a:prstGeom>
          <a:noFill/>
        </p:spPr>
        <p:txBody>
          <a:bodyPr wrap="square" rtlCol="0">
            <a:spAutoFit/>
          </a:bodyPr>
          <a:lstStyle/>
          <a:p>
            <a:r>
              <a:rPr lang="de-DE" sz="4000" b="1" dirty="0">
                <a:solidFill>
                  <a:srgbClr val="FF0000"/>
                </a:solidFill>
                <a:latin typeface="Arial" panose="020B0604020202020204" pitchFamily="34" charset="0"/>
                <a:cs typeface="Arial" panose="020B0604020202020204" pitchFamily="34" charset="0"/>
              </a:rPr>
              <a:t>d</a:t>
            </a:r>
            <a:r>
              <a:rPr lang="de-DE" sz="4000" b="1" dirty="0" smtClean="0">
                <a:solidFill>
                  <a:srgbClr val="FF0000"/>
                </a:solidFill>
                <a:latin typeface="Arial" panose="020B0604020202020204" pitchFamily="34" charset="0"/>
                <a:cs typeface="Arial" panose="020B0604020202020204" pitchFamily="34" charset="0"/>
              </a:rPr>
              <a:t>er Kopf</a:t>
            </a:r>
            <a:endParaRPr lang="ru-RU" sz="40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rot="420379">
            <a:off x="8589428" y="4828518"/>
            <a:ext cx="2694979" cy="707886"/>
          </a:xfrm>
          <a:prstGeom prst="rect">
            <a:avLst/>
          </a:prstGeom>
          <a:noFill/>
        </p:spPr>
        <p:txBody>
          <a:bodyPr wrap="square" rtlCol="0">
            <a:spAutoFit/>
          </a:bodyPr>
          <a:lstStyle/>
          <a:p>
            <a:r>
              <a:rPr lang="de-DE" sz="4000" b="1" dirty="0" smtClean="0">
                <a:solidFill>
                  <a:srgbClr val="FF0000"/>
                </a:solidFill>
                <a:latin typeface="Arial" panose="020B0604020202020204" pitchFamily="34" charset="0"/>
                <a:cs typeface="Arial" panose="020B0604020202020204" pitchFamily="34" charset="0"/>
              </a:rPr>
              <a:t>die Pfote</a:t>
            </a:r>
            <a:endParaRPr lang="ru-RU" sz="40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rot="20993284">
            <a:off x="305287" y="4189680"/>
            <a:ext cx="3307960" cy="707886"/>
          </a:xfrm>
          <a:prstGeom prst="rect">
            <a:avLst/>
          </a:prstGeom>
          <a:noFill/>
        </p:spPr>
        <p:txBody>
          <a:bodyPr wrap="square" rtlCol="0">
            <a:spAutoFit/>
          </a:bodyPr>
          <a:lstStyle/>
          <a:p>
            <a:r>
              <a:rPr lang="de-DE" sz="4000" b="1" dirty="0">
                <a:solidFill>
                  <a:srgbClr val="FF0000"/>
                </a:solidFill>
                <a:latin typeface="Arial" panose="020B0604020202020204" pitchFamily="34" charset="0"/>
                <a:cs typeface="Arial" panose="020B0604020202020204" pitchFamily="34" charset="0"/>
              </a:rPr>
              <a:t>d</a:t>
            </a:r>
            <a:r>
              <a:rPr lang="de-DE" sz="4000" b="1" dirty="0" smtClean="0">
                <a:solidFill>
                  <a:srgbClr val="FF0000"/>
                </a:solidFill>
                <a:latin typeface="Arial" panose="020B0604020202020204" pitchFamily="34" charset="0"/>
                <a:cs typeface="Arial" panose="020B0604020202020204" pitchFamily="34" charset="0"/>
              </a:rPr>
              <a:t>er Schwanz</a:t>
            </a:r>
            <a:endParaRPr lang="ru-RU" sz="40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4388063" y="1327115"/>
            <a:ext cx="3121588" cy="707886"/>
          </a:xfrm>
          <a:prstGeom prst="rect">
            <a:avLst/>
          </a:prstGeom>
          <a:noFill/>
        </p:spPr>
        <p:txBody>
          <a:bodyPr wrap="square" rtlCol="0">
            <a:spAutoFit/>
          </a:bodyPr>
          <a:lstStyle/>
          <a:p>
            <a:r>
              <a:rPr lang="de-DE" sz="4000" b="1" dirty="0">
                <a:solidFill>
                  <a:srgbClr val="FF0000"/>
                </a:solidFill>
                <a:latin typeface="Arial" panose="020B0604020202020204" pitchFamily="34" charset="0"/>
                <a:cs typeface="Arial" panose="020B0604020202020204" pitchFamily="34" charset="0"/>
              </a:rPr>
              <a:t>d</a:t>
            </a:r>
            <a:r>
              <a:rPr lang="de-DE" sz="4000" b="1" dirty="0" smtClean="0">
                <a:solidFill>
                  <a:srgbClr val="FF0000"/>
                </a:solidFill>
                <a:latin typeface="Arial" panose="020B0604020202020204" pitchFamily="34" charset="0"/>
                <a:cs typeface="Arial" panose="020B0604020202020204" pitchFamily="34" charset="0"/>
              </a:rPr>
              <a:t>er Rücken</a:t>
            </a:r>
            <a:endParaRPr lang="ru-RU" sz="40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4781004" y="5922828"/>
            <a:ext cx="2860767" cy="707886"/>
          </a:xfrm>
          <a:prstGeom prst="rect">
            <a:avLst/>
          </a:prstGeom>
          <a:noFill/>
        </p:spPr>
        <p:txBody>
          <a:bodyPr wrap="square" rtlCol="0">
            <a:spAutoFit/>
          </a:bodyPr>
          <a:lstStyle/>
          <a:p>
            <a:r>
              <a:rPr lang="de-DE" sz="4000" b="1" dirty="0">
                <a:solidFill>
                  <a:srgbClr val="FF0000"/>
                </a:solidFill>
                <a:latin typeface="Arial" panose="020B0604020202020204" pitchFamily="34" charset="0"/>
                <a:cs typeface="Arial" panose="020B0604020202020204" pitchFamily="34" charset="0"/>
              </a:rPr>
              <a:t>d</a:t>
            </a:r>
            <a:r>
              <a:rPr lang="de-DE" sz="4000" b="1" dirty="0" smtClean="0">
                <a:solidFill>
                  <a:srgbClr val="FF0000"/>
                </a:solidFill>
                <a:latin typeface="Arial" panose="020B0604020202020204" pitchFamily="34" charset="0"/>
                <a:cs typeface="Arial" panose="020B0604020202020204" pitchFamily="34" charset="0"/>
              </a:rPr>
              <a:t>er Bauch</a:t>
            </a:r>
            <a:endParaRPr lang="ru-RU" sz="40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rot="21031284">
            <a:off x="1693507" y="2235212"/>
            <a:ext cx="2272937" cy="707886"/>
          </a:xfrm>
          <a:prstGeom prst="rect">
            <a:avLst/>
          </a:prstGeom>
          <a:noFill/>
        </p:spPr>
        <p:txBody>
          <a:bodyPr wrap="square" rtlCol="0">
            <a:spAutoFit/>
          </a:bodyPr>
          <a:lstStyle/>
          <a:p>
            <a:r>
              <a:rPr lang="de-DE" sz="4000" b="1" dirty="0">
                <a:solidFill>
                  <a:srgbClr val="FF0000"/>
                </a:solidFill>
                <a:latin typeface="Arial" panose="020B0604020202020204" pitchFamily="34" charset="0"/>
                <a:cs typeface="Arial" panose="020B0604020202020204" pitchFamily="34" charset="0"/>
              </a:rPr>
              <a:t>d</a:t>
            </a:r>
            <a:r>
              <a:rPr lang="de-DE" sz="4000" b="1" dirty="0" smtClean="0">
                <a:solidFill>
                  <a:srgbClr val="FF0000"/>
                </a:solidFill>
                <a:latin typeface="Arial" panose="020B0604020202020204" pitchFamily="34" charset="0"/>
                <a:cs typeface="Arial" panose="020B0604020202020204" pitchFamily="34" charset="0"/>
              </a:rPr>
              <a:t>as Fell</a:t>
            </a:r>
            <a:endParaRPr lang="ru-RU" sz="4000" b="1" dirty="0">
              <a:solidFill>
                <a:srgbClr val="FF0000"/>
              </a:solidFill>
              <a:latin typeface="Arial" panose="020B0604020202020204" pitchFamily="34" charset="0"/>
              <a:cs typeface="Arial" panose="020B0604020202020204" pitchFamily="34" charset="0"/>
            </a:endParaRPr>
          </a:p>
        </p:txBody>
      </p:sp>
      <p:cxnSp>
        <p:nvCxnSpPr>
          <p:cNvPr id="16" name="Прямая со стрелкой 15"/>
          <p:cNvCxnSpPr/>
          <p:nvPr/>
        </p:nvCxnSpPr>
        <p:spPr>
          <a:xfrm flipH="1">
            <a:off x="7889966" y="2078463"/>
            <a:ext cx="875211" cy="8084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7289074" y="5182461"/>
            <a:ext cx="12672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5917473" y="4297680"/>
            <a:ext cx="178527" cy="16251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5829003" y="2035001"/>
            <a:ext cx="25823" cy="10904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3108960" y="3017520"/>
            <a:ext cx="2448127" cy="5261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9" idx="2"/>
          </p:cNvCxnSpPr>
          <p:nvPr/>
        </p:nvCxnSpPr>
        <p:spPr>
          <a:xfrm flipV="1">
            <a:off x="2021409" y="4833257"/>
            <a:ext cx="1684088" cy="588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42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836023"/>
          </a:xfrm>
          <a:solidFill>
            <a:srgbClr val="0070C0"/>
          </a:solidFill>
        </p:spPr>
        <p:txBody>
          <a:bodyPr>
            <a:normAutofit/>
          </a:bodyPr>
          <a:lstStyle/>
          <a:p>
            <a:pPr algn="ctr"/>
            <a:r>
              <a:rPr lang="de-DE" b="1" dirty="0">
                <a:solidFill>
                  <a:schemeClr val="bg1"/>
                </a:solidFill>
                <a:latin typeface="Arial" panose="020B0604020202020204" pitchFamily="34" charset="0"/>
                <a:cs typeface="Arial" panose="020B0604020202020204" pitchFamily="34" charset="0"/>
              </a:rPr>
              <a:t>Die Körperteile des Tieres</a:t>
            </a:r>
            <a:endParaRPr lang="ru-RU"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rot="183735">
            <a:off x="8903752" y="1502194"/>
            <a:ext cx="2752573" cy="707886"/>
          </a:xfrm>
          <a:prstGeom prst="rect">
            <a:avLst/>
          </a:prstGeom>
          <a:noFill/>
        </p:spPr>
        <p:txBody>
          <a:bodyPr wrap="square" rtlCol="0">
            <a:spAutoFit/>
          </a:bodyPr>
          <a:lstStyle/>
          <a:p>
            <a:r>
              <a:rPr lang="de-DE" sz="4000" b="1" dirty="0">
                <a:latin typeface="Arial" panose="020B0604020202020204" pitchFamily="34" charset="0"/>
                <a:cs typeface="Arial" panose="020B0604020202020204" pitchFamily="34" charset="0"/>
              </a:rPr>
              <a:t>d</a:t>
            </a:r>
            <a:r>
              <a:rPr lang="de-DE" sz="4000" b="1" dirty="0" smtClean="0">
                <a:latin typeface="Arial" panose="020B0604020202020204" pitchFamily="34" charset="0"/>
                <a:cs typeface="Arial" panose="020B0604020202020204" pitchFamily="34" charset="0"/>
              </a:rPr>
              <a:t>ie Ohren</a:t>
            </a:r>
            <a:endParaRPr lang="ru-RU" sz="4000" b="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3468" y="916864"/>
            <a:ext cx="5278612" cy="5638170"/>
          </a:xfrm>
          <a:prstGeom prst="rect">
            <a:avLst/>
          </a:prstGeom>
        </p:spPr>
      </p:pic>
      <p:sp>
        <p:nvSpPr>
          <p:cNvPr id="7" name="TextBox 6"/>
          <p:cNvSpPr txBox="1"/>
          <p:nvPr/>
        </p:nvSpPr>
        <p:spPr>
          <a:xfrm rot="183735">
            <a:off x="682860" y="2518382"/>
            <a:ext cx="2752573" cy="707886"/>
          </a:xfrm>
          <a:prstGeom prst="rect">
            <a:avLst/>
          </a:prstGeom>
          <a:noFill/>
        </p:spPr>
        <p:txBody>
          <a:bodyPr wrap="square" rtlCol="0">
            <a:spAutoFit/>
          </a:bodyPr>
          <a:lstStyle/>
          <a:p>
            <a:r>
              <a:rPr lang="de-DE" sz="4000" b="1" dirty="0">
                <a:latin typeface="Arial" panose="020B0604020202020204" pitchFamily="34" charset="0"/>
                <a:cs typeface="Arial" panose="020B0604020202020204" pitchFamily="34" charset="0"/>
              </a:rPr>
              <a:t>d</a:t>
            </a:r>
            <a:r>
              <a:rPr lang="de-DE" sz="4000" b="1" dirty="0" smtClean="0">
                <a:latin typeface="Arial" panose="020B0604020202020204" pitchFamily="34" charset="0"/>
                <a:cs typeface="Arial" panose="020B0604020202020204" pitchFamily="34" charset="0"/>
              </a:rPr>
              <a:t>ie Augen</a:t>
            </a:r>
            <a:endParaRPr lang="ru-RU" sz="4000" b="1" dirty="0">
              <a:latin typeface="Arial" panose="020B0604020202020204" pitchFamily="34" charset="0"/>
              <a:cs typeface="Arial" panose="020B0604020202020204" pitchFamily="34" charset="0"/>
            </a:endParaRPr>
          </a:p>
        </p:txBody>
      </p:sp>
      <p:sp>
        <p:nvSpPr>
          <p:cNvPr id="8" name="TextBox 7"/>
          <p:cNvSpPr txBox="1"/>
          <p:nvPr/>
        </p:nvSpPr>
        <p:spPr>
          <a:xfrm rot="21229995">
            <a:off x="536669" y="4374060"/>
            <a:ext cx="2752573" cy="707886"/>
          </a:xfrm>
          <a:prstGeom prst="rect">
            <a:avLst/>
          </a:prstGeom>
          <a:noFill/>
        </p:spPr>
        <p:txBody>
          <a:bodyPr wrap="square" rtlCol="0">
            <a:spAutoFit/>
          </a:bodyPr>
          <a:lstStyle/>
          <a:p>
            <a:r>
              <a:rPr lang="de-DE" sz="4000" b="1" dirty="0">
                <a:latin typeface="Arial" panose="020B0604020202020204" pitchFamily="34" charset="0"/>
                <a:cs typeface="Arial" panose="020B0604020202020204" pitchFamily="34" charset="0"/>
              </a:rPr>
              <a:t>d</a:t>
            </a:r>
            <a:r>
              <a:rPr lang="de-DE" sz="4000" b="1" dirty="0" smtClean="0">
                <a:latin typeface="Arial" panose="020B0604020202020204" pitchFamily="34" charset="0"/>
                <a:cs typeface="Arial" panose="020B0604020202020204" pitchFamily="34" charset="0"/>
              </a:rPr>
              <a:t>ie Nase</a:t>
            </a:r>
            <a:endParaRPr lang="ru-RU" sz="4000" b="1" dirty="0">
              <a:latin typeface="Arial" panose="020B0604020202020204" pitchFamily="34" charset="0"/>
              <a:cs typeface="Arial" panose="020B0604020202020204" pitchFamily="34" charset="0"/>
            </a:endParaRPr>
          </a:p>
        </p:txBody>
      </p:sp>
      <p:sp>
        <p:nvSpPr>
          <p:cNvPr id="9" name="TextBox 8"/>
          <p:cNvSpPr txBox="1"/>
          <p:nvPr/>
        </p:nvSpPr>
        <p:spPr>
          <a:xfrm>
            <a:off x="8425544" y="4020117"/>
            <a:ext cx="3524954" cy="707886"/>
          </a:xfrm>
          <a:prstGeom prst="rect">
            <a:avLst/>
          </a:prstGeom>
          <a:noFill/>
        </p:spPr>
        <p:txBody>
          <a:bodyPr wrap="square" rtlCol="0">
            <a:spAutoFit/>
          </a:bodyPr>
          <a:lstStyle/>
          <a:p>
            <a:r>
              <a:rPr lang="de-DE" sz="4000" b="1" dirty="0">
                <a:latin typeface="Arial" panose="020B0604020202020204" pitchFamily="34" charset="0"/>
                <a:cs typeface="Arial" panose="020B0604020202020204" pitchFamily="34" charset="0"/>
              </a:rPr>
              <a:t>d</a:t>
            </a:r>
            <a:r>
              <a:rPr lang="de-DE" sz="4000" b="1" dirty="0" smtClean="0">
                <a:latin typeface="Arial" panose="020B0604020202020204" pitchFamily="34" charset="0"/>
                <a:cs typeface="Arial" panose="020B0604020202020204" pitchFamily="34" charset="0"/>
              </a:rPr>
              <a:t>ie Barthaare</a:t>
            </a:r>
            <a:endParaRPr lang="ru-RU" sz="4000" b="1" dirty="0">
              <a:latin typeface="Arial" panose="020B0604020202020204" pitchFamily="34" charset="0"/>
              <a:cs typeface="Arial" panose="020B0604020202020204" pitchFamily="34" charset="0"/>
            </a:endParaRPr>
          </a:p>
        </p:txBody>
      </p:sp>
      <p:sp>
        <p:nvSpPr>
          <p:cNvPr id="10" name="TextBox 9"/>
          <p:cNvSpPr txBox="1"/>
          <p:nvPr/>
        </p:nvSpPr>
        <p:spPr>
          <a:xfrm rot="183735">
            <a:off x="8625078" y="5113248"/>
            <a:ext cx="2752573" cy="707886"/>
          </a:xfrm>
          <a:prstGeom prst="rect">
            <a:avLst/>
          </a:prstGeom>
          <a:noFill/>
        </p:spPr>
        <p:txBody>
          <a:bodyPr wrap="square" rtlCol="0">
            <a:spAutoFit/>
          </a:bodyPr>
          <a:lstStyle/>
          <a:p>
            <a:r>
              <a:rPr lang="de-DE" sz="4000" b="1" dirty="0" smtClean="0">
                <a:latin typeface="Arial" panose="020B0604020202020204" pitchFamily="34" charset="0"/>
                <a:cs typeface="Arial" panose="020B0604020202020204" pitchFamily="34" charset="0"/>
              </a:rPr>
              <a:t>der Mund</a:t>
            </a:r>
            <a:endParaRPr lang="ru-RU" sz="4000" b="1" dirty="0">
              <a:latin typeface="Arial" panose="020B0604020202020204" pitchFamily="34" charset="0"/>
              <a:cs typeface="Arial" panose="020B0604020202020204" pitchFamily="34" charset="0"/>
            </a:endParaRPr>
          </a:p>
        </p:txBody>
      </p:sp>
      <p:cxnSp>
        <p:nvCxnSpPr>
          <p:cNvPr id="11" name="Прямая со стрелкой 10"/>
          <p:cNvCxnSpPr/>
          <p:nvPr/>
        </p:nvCxnSpPr>
        <p:spPr>
          <a:xfrm flipH="1">
            <a:off x="7707086" y="2116183"/>
            <a:ext cx="1554481" cy="1669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4911028" y="1856137"/>
            <a:ext cx="4350539" cy="2600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5959622" y="5040230"/>
            <a:ext cx="2648513" cy="5245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9" idx="1"/>
          </p:cNvCxnSpPr>
          <p:nvPr/>
        </p:nvCxnSpPr>
        <p:spPr>
          <a:xfrm flipH="1">
            <a:off x="6846273" y="4374060"/>
            <a:ext cx="1579271" cy="4544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319300" y="2980170"/>
            <a:ext cx="1591728" cy="4899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2685667" y="4228265"/>
            <a:ext cx="3091364" cy="6803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3319300" y="2980171"/>
            <a:ext cx="3159877" cy="489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3081905" y="1986160"/>
            <a:ext cx="2075785" cy="6811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23084" y="1240214"/>
            <a:ext cx="3587213" cy="707886"/>
          </a:xfrm>
          <a:prstGeom prst="rect">
            <a:avLst/>
          </a:prstGeom>
          <a:noFill/>
        </p:spPr>
        <p:txBody>
          <a:bodyPr wrap="square" rtlCol="0">
            <a:spAutoFit/>
          </a:bodyPr>
          <a:lstStyle/>
          <a:p>
            <a:r>
              <a:rPr lang="de-DE" sz="4000" b="1" dirty="0">
                <a:latin typeface="Arial" panose="020B0604020202020204" pitchFamily="34" charset="0"/>
                <a:cs typeface="Arial" panose="020B0604020202020204" pitchFamily="34" charset="0"/>
              </a:rPr>
              <a:t>d</a:t>
            </a:r>
            <a:r>
              <a:rPr lang="de-DE" sz="4000" b="1" dirty="0" smtClean="0">
                <a:latin typeface="Arial" panose="020B0604020202020204" pitchFamily="34" charset="0"/>
                <a:cs typeface="Arial" panose="020B0604020202020204" pitchFamily="34" charset="0"/>
              </a:rPr>
              <a:t>ie Schnauze</a:t>
            </a:r>
            <a:endParaRPr 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274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12191999" cy="792955"/>
          </a:xfrm>
          <a:solidFill>
            <a:srgbClr val="0070C0"/>
          </a:solidFill>
        </p:spPr>
        <p:txBody>
          <a:bodyPr>
            <a:normAutofit/>
          </a:bodyPr>
          <a:lstStyle/>
          <a:p>
            <a:pPr algn="ctr"/>
            <a:r>
              <a:rPr lang="de-DE" sz="4500" b="1" dirty="0" smtClean="0">
                <a:solidFill>
                  <a:schemeClr val="bg1"/>
                </a:solidFill>
                <a:latin typeface="Arial" panose="020B0604020202020204" pitchFamily="34" charset="0"/>
                <a:cs typeface="Arial" panose="020B0604020202020204" pitchFamily="34" charset="0"/>
              </a:rPr>
              <a:t>Neue Wörter</a:t>
            </a:r>
            <a:endParaRPr lang="ru-RU" sz="4500" b="1" dirty="0">
              <a:solidFill>
                <a:schemeClr val="bg1"/>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201679411"/>
              </p:ext>
            </p:extLst>
          </p:nvPr>
        </p:nvGraphicFramePr>
        <p:xfrm>
          <a:off x="1012208" y="949880"/>
          <a:ext cx="10167582" cy="5486400"/>
        </p:xfrm>
        <a:graphic>
          <a:graphicData uri="http://schemas.openxmlformats.org/drawingml/2006/table">
            <a:tbl>
              <a:tblPr firstRow="1" bandRow="1">
                <a:tableStyleId>{16D9F66E-5EB9-4882-86FB-DCBF35E3C3E4}</a:tableStyleId>
              </a:tblPr>
              <a:tblGrid>
                <a:gridCol w="5083791">
                  <a:extLst>
                    <a:ext uri="{9D8B030D-6E8A-4147-A177-3AD203B41FA5}">
                      <a16:colId xmlns:a16="http://schemas.microsoft.com/office/drawing/2014/main" val="1569721449"/>
                    </a:ext>
                  </a:extLst>
                </a:gridCol>
                <a:gridCol w="5083791">
                  <a:extLst>
                    <a:ext uri="{9D8B030D-6E8A-4147-A177-3AD203B41FA5}">
                      <a16:colId xmlns:a16="http://schemas.microsoft.com/office/drawing/2014/main" val="1926755351"/>
                    </a:ext>
                  </a:extLst>
                </a:gridCol>
              </a:tblGrid>
              <a:tr h="526804">
                <a:tc>
                  <a:txBody>
                    <a:bodyPr/>
                    <a:lstStyle/>
                    <a:p>
                      <a:pPr algn="ctr"/>
                      <a:r>
                        <a:rPr lang="de-DE" sz="3000" dirty="0" smtClean="0">
                          <a:latin typeface="Arial" panose="020B0604020202020204" pitchFamily="34" charset="0"/>
                          <a:cs typeface="Arial" panose="020B0604020202020204" pitchFamily="34" charset="0"/>
                        </a:rPr>
                        <a:t>der Kopf</a:t>
                      </a:r>
                      <a:endParaRPr lang="ru-RU" sz="3000" dirty="0">
                        <a:latin typeface="Arial" panose="020B0604020202020204" pitchFamily="34" charset="0"/>
                        <a:cs typeface="Arial" panose="020B0604020202020204" pitchFamily="34" charset="0"/>
                      </a:endParaRPr>
                    </a:p>
                  </a:txBody>
                  <a:tcPr/>
                </a:tc>
                <a:tc>
                  <a:txBody>
                    <a:bodyPr/>
                    <a:lstStyle/>
                    <a:p>
                      <a:pPr algn="ctr"/>
                      <a:r>
                        <a:rPr lang="en-US" sz="3000" dirty="0" smtClean="0">
                          <a:latin typeface="Arial" panose="020B0604020202020204" pitchFamily="34" charset="0"/>
                          <a:cs typeface="Arial" panose="020B0604020202020204" pitchFamily="34" charset="0"/>
                        </a:rPr>
                        <a:t>bosh</a:t>
                      </a:r>
                      <a:endParaRPr lang="ru-RU" sz="3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7283189"/>
                  </a:ext>
                </a:extLst>
              </a:tr>
              <a:tr h="526804">
                <a:tc>
                  <a:txBody>
                    <a:bodyPr/>
                    <a:lstStyle/>
                    <a:p>
                      <a:pPr algn="ctr"/>
                      <a:r>
                        <a:rPr lang="de-DE" sz="3000" b="1" dirty="0" smtClean="0">
                          <a:latin typeface="Arial" panose="020B0604020202020204" pitchFamily="34" charset="0"/>
                          <a:cs typeface="Arial" panose="020B0604020202020204" pitchFamily="34" charset="0"/>
                        </a:rPr>
                        <a:t>die Pfote</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oyoq</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5828650"/>
                  </a:ext>
                </a:extLst>
              </a:tr>
              <a:tr h="526804">
                <a:tc>
                  <a:txBody>
                    <a:bodyPr/>
                    <a:lstStyle/>
                    <a:p>
                      <a:pPr algn="ctr"/>
                      <a:r>
                        <a:rPr lang="de-DE" sz="3000" b="1" dirty="0" smtClean="0">
                          <a:latin typeface="Arial" panose="020B0604020202020204" pitchFamily="34" charset="0"/>
                          <a:cs typeface="Arial" panose="020B0604020202020204" pitchFamily="34" charset="0"/>
                        </a:rPr>
                        <a:t>der</a:t>
                      </a:r>
                      <a:r>
                        <a:rPr lang="de-DE" sz="3000" b="1" baseline="0" dirty="0" smtClean="0">
                          <a:latin typeface="Arial" panose="020B0604020202020204" pitchFamily="34" charset="0"/>
                          <a:cs typeface="Arial" panose="020B0604020202020204" pitchFamily="34" charset="0"/>
                        </a:rPr>
                        <a:t> Schwanz</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dum</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89385"/>
                  </a:ext>
                </a:extLst>
              </a:tr>
              <a:tr h="526804">
                <a:tc>
                  <a:txBody>
                    <a:bodyPr/>
                    <a:lstStyle/>
                    <a:p>
                      <a:pPr algn="ctr"/>
                      <a:r>
                        <a:rPr lang="de-DE" sz="3000" b="1" dirty="0" smtClean="0">
                          <a:latin typeface="Arial" panose="020B0604020202020204" pitchFamily="34" charset="0"/>
                          <a:cs typeface="Arial" panose="020B0604020202020204" pitchFamily="34" charset="0"/>
                        </a:rPr>
                        <a:t>die Schnauze</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tumshuq</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9308120"/>
                  </a:ext>
                </a:extLst>
              </a:tr>
              <a:tr h="526804">
                <a:tc>
                  <a:txBody>
                    <a:bodyPr/>
                    <a:lstStyle/>
                    <a:p>
                      <a:pPr algn="ctr"/>
                      <a:r>
                        <a:rPr lang="de-DE" sz="3000" b="1" dirty="0" smtClean="0">
                          <a:latin typeface="Arial" panose="020B0604020202020204" pitchFamily="34" charset="0"/>
                          <a:cs typeface="Arial" panose="020B0604020202020204" pitchFamily="34" charset="0"/>
                        </a:rPr>
                        <a:t>das Fell</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mo‘yna</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teri</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1408220"/>
                  </a:ext>
                </a:extLst>
              </a:tr>
              <a:tr h="526804">
                <a:tc>
                  <a:txBody>
                    <a:bodyPr/>
                    <a:lstStyle/>
                    <a:p>
                      <a:pPr algn="ctr"/>
                      <a:r>
                        <a:rPr lang="de-DE" sz="3000" b="1" dirty="0" smtClean="0">
                          <a:latin typeface="Arial" panose="020B0604020202020204" pitchFamily="34" charset="0"/>
                          <a:cs typeface="Arial" panose="020B0604020202020204" pitchFamily="34" charset="0"/>
                        </a:rPr>
                        <a:t>die Kralle</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tirnoq</a:t>
                      </a:r>
                      <a:r>
                        <a:rPr lang="en-US" sz="3000" b="1" dirty="0" smtClean="0">
                          <a:latin typeface="Arial" panose="020B0604020202020204" pitchFamily="34" charset="0"/>
                          <a:cs typeface="Arial" panose="020B0604020202020204" pitchFamily="34" charset="0"/>
                        </a:rPr>
                        <a:t>, </a:t>
                      </a:r>
                      <a:r>
                        <a:rPr lang="en-US" sz="3000" b="1" dirty="0" err="1" smtClean="0">
                          <a:latin typeface="Arial" panose="020B0604020202020204" pitchFamily="34" charset="0"/>
                          <a:cs typeface="Arial" panose="020B0604020202020204" pitchFamily="34" charset="0"/>
                        </a:rPr>
                        <a:t>changal</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4717860"/>
                  </a:ext>
                </a:extLst>
              </a:tr>
              <a:tr h="526804">
                <a:tc>
                  <a:txBody>
                    <a:bodyPr/>
                    <a:lstStyle/>
                    <a:p>
                      <a:pPr algn="ctr"/>
                      <a:r>
                        <a:rPr lang="de-DE" sz="3000" b="1" dirty="0" smtClean="0">
                          <a:latin typeface="Arial" panose="020B0604020202020204" pitchFamily="34" charset="0"/>
                          <a:cs typeface="Arial" panose="020B0604020202020204" pitchFamily="34" charset="0"/>
                        </a:rPr>
                        <a:t>das Barthaar</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mo‘ylov</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0667433"/>
                  </a:ext>
                </a:extLst>
              </a:tr>
              <a:tr h="526804">
                <a:tc>
                  <a:txBody>
                    <a:bodyPr/>
                    <a:lstStyle/>
                    <a:p>
                      <a:pPr algn="ctr"/>
                      <a:r>
                        <a:rPr lang="de-DE" sz="3000" b="1" dirty="0" smtClean="0">
                          <a:latin typeface="Arial" panose="020B0604020202020204" pitchFamily="34" charset="0"/>
                          <a:cs typeface="Arial" panose="020B0604020202020204" pitchFamily="34" charset="0"/>
                        </a:rPr>
                        <a:t>der Rüssel</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xartum</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3340179"/>
                  </a:ext>
                </a:extLst>
              </a:tr>
              <a:tr h="526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000" b="1" dirty="0" smtClean="0">
                          <a:latin typeface="Arial" panose="020B0604020202020204" pitchFamily="34" charset="0"/>
                          <a:cs typeface="Arial" panose="020B0604020202020204" pitchFamily="34" charset="0"/>
                        </a:rPr>
                        <a:t>der Rücken</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orqa</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5287591"/>
                  </a:ext>
                </a:extLst>
              </a:tr>
              <a:tr h="5268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3000" b="1" dirty="0" smtClean="0">
                          <a:latin typeface="Arial" panose="020B0604020202020204" pitchFamily="34" charset="0"/>
                          <a:cs typeface="Arial" panose="020B0604020202020204" pitchFamily="34" charset="0"/>
                        </a:rPr>
                        <a:t>der Bauch</a:t>
                      </a:r>
                      <a:endParaRPr lang="ru-RU" sz="3000" b="1" dirty="0">
                        <a:latin typeface="Arial" panose="020B0604020202020204" pitchFamily="34" charset="0"/>
                        <a:cs typeface="Arial" panose="020B0604020202020204" pitchFamily="34" charset="0"/>
                      </a:endParaRPr>
                    </a:p>
                  </a:txBody>
                  <a:tcPr/>
                </a:tc>
                <a:tc>
                  <a:txBody>
                    <a:bodyPr/>
                    <a:lstStyle/>
                    <a:p>
                      <a:pPr algn="ctr"/>
                      <a:r>
                        <a:rPr lang="en-US" sz="3000" b="1" dirty="0" err="1" smtClean="0">
                          <a:latin typeface="Arial" panose="020B0604020202020204" pitchFamily="34" charset="0"/>
                          <a:cs typeface="Arial" panose="020B0604020202020204" pitchFamily="34" charset="0"/>
                        </a:rPr>
                        <a:t>qorin</a:t>
                      </a:r>
                      <a:endParaRPr lang="ru-RU" sz="3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5093255"/>
                  </a:ext>
                </a:extLst>
              </a:tr>
            </a:tbl>
          </a:graphicData>
        </a:graphic>
      </p:graphicFrame>
    </p:spTree>
    <p:extLst>
      <p:ext uri="{BB962C8B-B14F-4D97-AF65-F5344CB8AC3E}">
        <p14:creationId xmlns:p14="http://schemas.microsoft.com/office/powerpoint/2010/main" val="160394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7087</TotalTime>
  <Words>819</Words>
  <Application>Microsoft Office PowerPoint</Application>
  <PresentationFormat>Широкоэкранный</PresentationFormat>
  <Paragraphs>189</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18</vt:i4>
      </vt:variant>
    </vt:vector>
  </HeadingPairs>
  <TitlesOfParts>
    <vt:vector size="25" baseType="lpstr">
      <vt:lpstr>Arial</vt:lpstr>
      <vt:lpstr>Arial Black</vt:lpstr>
      <vt:lpstr>Calibri</vt:lpstr>
      <vt:lpstr>Calibri Light</vt:lpstr>
      <vt:lpstr>Wingdings</vt:lpstr>
      <vt:lpstr>Тема Office</vt:lpstr>
      <vt:lpstr>Office Theme</vt:lpstr>
      <vt:lpstr>DEUTSCH</vt:lpstr>
      <vt:lpstr>PLAN DER STUNDE:</vt:lpstr>
      <vt:lpstr>Kontrolle der Aufgabe</vt:lpstr>
      <vt:lpstr>Kontrolle der Aufgabe</vt:lpstr>
      <vt:lpstr>Ratet mal!</vt:lpstr>
      <vt:lpstr>Ratet mal!</vt:lpstr>
      <vt:lpstr>Die Körperteile des Tieres</vt:lpstr>
      <vt:lpstr>Die Körperteile des Tieres</vt:lpstr>
      <vt:lpstr>Neue Wörter</vt:lpstr>
      <vt:lpstr>Neue Wörter</vt:lpstr>
      <vt:lpstr>Wir lesen den Text</vt:lpstr>
      <vt:lpstr>Wir machen Übung</vt:lpstr>
      <vt:lpstr> Sucht mal Tiere auf dem Bild? </vt:lpstr>
      <vt:lpstr> Sucht mal Tiere auf dem Bild? </vt:lpstr>
      <vt:lpstr>Grammatik</vt:lpstr>
      <vt:lpstr>Презентация PowerPoint</vt:lpstr>
      <vt:lpstr>Aufgabe für selbstständige Arbeit</vt:lpstr>
      <vt:lpstr>Ende der Stunde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dc:title>
  <dc:creator>Пользователь</dc:creator>
  <cp:lastModifiedBy>User</cp:lastModifiedBy>
  <cp:revision>168</cp:revision>
  <dcterms:created xsi:type="dcterms:W3CDTF">2020-09-21T16:11:53Z</dcterms:created>
  <dcterms:modified xsi:type="dcterms:W3CDTF">2020-12-26T04:08:17Z</dcterms:modified>
</cp:coreProperties>
</file>