
<file path=[Content_Types].xml><?xml version="1.0" encoding="utf-8"?>
<Types xmlns="http://schemas.openxmlformats.org/package/2006/content-types">
  <Default Extension="PNG" ContentType="image/png"/>
  <Default Extension="jfif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71" r:id="rId6"/>
    <p:sldId id="262" r:id="rId7"/>
    <p:sldId id="276" r:id="rId8"/>
    <p:sldId id="283" r:id="rId9"/>
    <p:sldId id="296" r:id="rId10"/>
    <p:sldId id="285" r:id="rId11"/>
    <p:sldId id="297" r:id="rId12"/>
    <p:sldId id="299" r:id="rId13"/>
    <p:sldId id="300" r:id="rId14"/>
    <p:sldId id="301" r:id="rId15"/>
    <p:sldId id="302" r:id="rId16"/>
    <p:sldId id="290" r:id="rId17"/>
    <p:sldId id="304" r:id="rId18"/>
    <p:sldId id="298" r:id="rId19"/>
    <p:sldId id="303" r:id="rId20"/>
    <p:sldId id="281" r:id="rId21"/>
    <p:sldId id="261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17292A2E-F333-43FB-9621-5CBBE7FDCDCB}" styleName="Светлый стиль 2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91EBBBCC-DAD2-459C-BE2E-F6DE35CF9A28}" styleName="Темный стиль 2 —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96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4A5C6-5BD3-4B8A-B541-45EE4350D5FD}" type="datetimeFigureOut">
              <a:rPr lang="ru-RU" smtClean="0"/>
              <a:t>12.12.2020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E1705-A9FB-4BEB-B98C-BFB1A908DA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81665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4A5C6-5BD3-4B8A-B541-45EE4350D5FD}" type="datetimeFigureOut">
              <a:rPr lang="ru-RU" smtClean="0"/>
              <a:t>12.12.2020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E1705-A9FB-4BEB-B98C-BFB1A908DA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2857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4A5C6-5BD3-4B8A-B541-45EE4350D5FD}" type="datetimeFigureOut">
              <a:rPr lang="ru-RU" smtClean="0"/>
              <a:t>12.12.2020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E1705-A9FB-4BEB-B98C-BFB1A908DA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8539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34405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10499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62494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90973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94183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06194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04778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44955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4A5C6-5BD3-4B8A-B541-45EE4350D5FD}" type="datetimeFigureOut">
              <a:rPr lang="ru-RU" smtClean="0"/>
              <a:t>12.12.2020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E1705-A9FB-4BEB-B98C-BFB1A908DA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72003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585638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213039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62330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4A5C6-5BD3-4B8A-B541-45EE4350D5FD}" type="datetimeFigureOut">
              <a:rPr lang="ru-RU" smtClean="0"/>
              <a:t>12.12.2020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E1705-A9FB-4BEB-B98C-BFB1A908DA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76877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4A5C6-5BD3-4B8A-B541-45EE4350D5FD}" type="datetimeFigureOut">
              <a:rPr lang="ru-RU" smtClean="0"/>
              <a:t>12.12.2020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E1705-A9FB-4BEB-B98C-BFB1A908DA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74841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4A5C6-5BD3-4B8A-B541-45EE4350D5FD}" type="datetimeFigureOut">
              <a:rPr lang="ru-RU" smtClean="0"/>
              <a:t>12.12.2020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E1705-A9FB-4BEB-B98C-BFB1A908DA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15317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4A5C6-5BD3-4B8A-B541-45EE4350D5FD}" type="datetimeFigureOut">
              <a:rPr lang="ru-RU" smtClean="0"/>
              <a:t>12.12.2020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E1705-A9FB-4BEB-B98C-BFB1A908DA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30634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4A5C6-5BD3-4B8A-B541-45EE4350D5FD}" type="datetimeFigureOut">
              <a:rPr lang="ru-RU" smtClean="0"/>
              <a:t>12.12.2020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E1705-A9FB-4BEB-B98C-BFB1A908DA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48106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4A5C6-5BD3-4B8A-B541-45EE4350D5FD}" type="datetimeFigureOut">
              <a:rPr lang="ru-RU" smtClean="0"/>
              <a:t>12.12.2020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E1705-A9FB-4BEB-B98C-BFB1A908DA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8727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4A5C6-5BD3-4B8A-B541-45EE4350D5FD}" type="datetimeFigureOut">
              <a:rPr lang="ru-RU" smtClean="0"/>
              <a:t>12.12.2020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E1705-A9FB-4BEB-B98C-BFB1A908DA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5742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C4A5C6-5BD3-4B8A-B541-45EE4350D5FD}" type="datetimeFigureOut">
              <a:rPr lang="ru-RU" smtClean="0"/>
              <a:t>12.12.2020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BE1705-A9FB-4BEB-B98C-BFB1A908DA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8599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72418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f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f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f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jfi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jfi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jfif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4.jp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jfif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0.jfif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" y="0"/>
            <a:ext cx="12192000" cy="1700211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DEUTSCH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71499" y="1908313"/>
            <a:ext cx="11275943" cy="4770783"/>
          </a:xfr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endParaRPr lang="ru-RU" sz="4000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</a:t>
            </a:r>
            <a:r>
              <a:rPr lang="de-DE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THEMA DER STUNDE:</a:t>
            </a:r>
            <a:endParaRPr lang="ru-RU" sz="4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ru-RU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de-DE" sz="6000" b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6000" b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ru-RU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Haustiere</a:t>
            </a:r>
          </a:p>
          <a:p>
            <a:endParaRPr lang="de-DE" sz="6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361714" y="261279"/>
            <a:ext cx="2485728" cy="1177652"/>
          </a:xfrm>
          <a:prstGeom prst="rect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54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</a:t>
            </a:r>
            <a:r>
              <a:rPr lang="en-US" sz="32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KLASSE</a:t>
            </a:r>
            <a:endParaRPr lang="ru-RU" sz="32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4395" y="4147457"/>
            <a:ext cx="1728788" cy="237172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99" y="261280"/>
            <a:ext cx="1939472" cy="1177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972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" y="0"/>
            <a:ext cx="12192000" cy="806695"/>
          </a:xfrm>
          <a:solidFill>
            <a:srgbClr val="0070C0"/>
          </a:solidFill>
        </p:spPr>
        <p:txBody>
          <a:bodyPr>
            <a:noAutofit/>
          </a:bodyPr>
          <a:lstStyle/>
          <a:p>
            <a:r>
              <a:rPr lang="de-DE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lesen den Text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0850" y="2124458"/>
            <a:ext cx="6667500" cy="4191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455670" y="1150105"/>
            <a:ext cx="621792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Der Hund bewacht das Haus.</a:t>
            </a:r>
            <a:endParaRPr lang="ru-RU" sz="3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82390" y="1150105"/>
            <a:ext cx="621792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Die Katze fängt Mäuse.</a:t>
            </a:r>
            <a:endParaRPr lang="ru-RU" sz="3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0020" y="2468878"/>
            <a:ext cx="4709160" cy="2825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422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" y="0"/>
            <a:ext cx="12192000" cy="806695"/>
          </a:xfrm>
          <a:solidFill>
            <a:srgbClr val="0070C0"/>
          </a:solidFill>
        </p:spPr>
        <p:txBody>
          <a:bodyPr>
            <a:noAutofit/>
          </a:bodyPr>
          <a:lstStyle/>
          <a:p>
            <a:r>
              <a:rPr lang="de-DE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lesen </a:t>
            </a:r>
            <a:r>
              <a:rPr lang="de-DE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 </a:t>
            </a:r>
            <a:r>
              <a:rPr lang="de-DE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97428" y="1089145"/>
            <a:ext cx="1060704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Das Pferd, das Kamel und der Esel helfen dem Menschen bei der Arbeit.</a:t>
            </a:r>
            <a:endParaRPr lang="ru-RU" sz="3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88457"/>
            <a:ext cx="3831149" cy="469351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0477" y="2446495"/>
            <a:ext cx="4293009" cy="409944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1142" y="2258696"/>
            <a:ext cx="2741409" cy="402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673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" y="0"/>
            <a:ext cx="12192000" cy="806695"/>
          </a:xfrm>
          <a:solidFill>
            <a:srgbClr val="0070C0"/>
          </a:solidFill>
        </p:spPr>
        <p:txBody>
          <a:bodyPr>
            <a:noAutofit/>
          </a:bodyPr>
          <a:lstStyle/>
          <a:p>
            <a:r>
              <a:rPr lang="de-DE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lesen </a:t>
            </a:r>
            <a:r>
              <a:rPr lang="de-DE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 </a:t>
            </a:r>
            <a:r>
              <a:rPr lang="de-DE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0639" y="2266320"/>
            <a:ext cx="3977640" cy="402018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2477" y="2959737"/>
            <a:ext cx="3601403" cy="364458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92481" y="1068743"/>
            <a:ext cx="1060704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Die Kuh, das Schaf, das Pferd und das Kamel geben Fleisch</a:t>
            </a:r>
            <a:endParaRPr lang="ru-RU" sz="3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95" y="1600200"/>
            <a:ext cx="3698899" cy="313944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1327" y="3691327"/>
            <a:ext cx="3517460" cy="3111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239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" y="0"/>
            <a:ext cx="12192000" cy="806695"/>
          </a:xfrm>
          <a:solidFill>
            <a:srgbClr val="0070C0"/>
          </a:solidFill>
        </p:spPr>
        <p:txBody>
          <a:bodyPr>
            <a:noAutofit/>
          </a:bodyPr>
          <a:lstStyle/>
          <a:p>
            <a:r>
              <a:rPr lang="de-DE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lesen </a:t>
            </a:r>
            <a:r>
              <a:rPr lang="de-DE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 </a:t>
            </a:r>
            <a:r>
              <a:rPr lang="de-DE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92481" y="1068743"/>
            <a:ext cx="1060704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Die Kuh und die  Ziege geben Milch.</a:t>
            </a:r>
            <a:endParaRPr lang="ru-RU" sz="3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1" y="2247775"/>
            <a:ext cx="4999648" cy="424345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1657" y="1961733"/>
            <a:ext cx="3454399" cy="4529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186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" y="0"/>
            <a:ext cx="12192000" cy="806695"/>
          </a:xfrm>
          <a:solidFill>
            <a:srgbClr val="0070C0"/>
          </a:solidFill>
        </p:spPr>
        <p:txBody>
          <a:bodyPr>
            <a:noAutofit/>
          </a:bodyPr>
          <a:lstStyle/>
          <a:p>
            <a:r>
              <a:rPr lang="de-DE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lesen </a:t>
            </a:r>
            <a:r>
              <a:rPr lang="de-DE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 </a:t>
            </a:r>
            <a:r>
              <a:rPr lang="de-DE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92481" y="1068743"/>
            <a:ext cx="1060704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Das Schaf, die  Ziege und das Kamel geben Wolle.</a:t>
            </a:r>
            <a:endParaRPr lang="ru-RU" sz="3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8801" y="1961733"/>
            <a:ext cx="3454399" cy="452949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1" y="1961733"/>
            <a:ext cx="3517460" cy="311111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7943" y="2235200"/>
            <a:ext cx="3222171" cy="4093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674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" y="0"/>
            <a:ext cx="12192000" cy="97155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de-DE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stellen Fragen zum Text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1127214"/>
            <a:ext cx="11761561" cy="5487899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endParaRPr lang="de-DE" sz="40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de-DE" sz="40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de-DE" sz="40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de-DE" sz="40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de-DE" sz="40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de-DE" sz="40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2295" y="1991222"/>
            <a:ext cx="2251075" cy="258603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37026" y="1283336"/>
            <a:ext cx="84743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 macht der Hund?</a:t>
            </a:r>
            <a:endParaRPr lang="de-DE" sz="4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08237" y="1991222"/>
            <a:ext cx="725070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altLang="ru-RU" sz="4000" b="1" dirty="0" smtClean="0">
                <a:solidFill>
                  <a:srgbClr val="FF0000"/>
                </a:solidFill>
                <a:latin typeface="Arial" panose="020B0604020202020204" pitchFamily="34" charset="0"/>
                <a:ea typeface="Open Sans"/>
              </a:rPr>
              <a:t>Der Hund bewacht das Haus</a:t>
            </a:r>
            <a:r>
              <a:rPr lang="ru-RU" altLang="ru-RU" sz="4000" b="1" dirty="0" smtClean="0">
                <a:solidFill>
                  <a:srgbClr val="FF0000"/>
                </a:solidFill>
                <a:latin typeface="Arial" panose="020B0604020202020204" pitchFamily="34" charset="0"/>
                <a:ea typeface="Open Sans"/>
              </a:rPr>
              <a:t>.</a:t>
            </a:r>
            <a:endParaRPr lang="ru-RU" sz="4000" b="1" dirty="0">
              <a:solidFill>
                <a:srgbClr val="7030A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72631" y="2718118"/>
            <a:ext cx="1102362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4000" b="1" dirty="0" err="1">
                <a:solidFill>
                  <a:srgbClr val="7030A0"/>
                </a:solidFill>
                <a:latin typeface="Arial" panose="020B0604020202020204" pitchFamily="34" charset="0"/>
                <a:ea typeface="Open Sans"/>
              </a:rPr>
              <a:t>Was</a:t>
            </a:r>
            <a:r>
              <a:rPr lang="ru-RU" altLang="ru-RU" sz="4000" b="1" dirty="0">
                <a:solidFill>
                  <a:srgbClr val="7030A0"/>
                </a:solidFill>
                <a:latin typeface="Arial" panose="020B0604020202020204" pitchFamily="34" charset="0"/>
                <a:ea typeface="Open Sans"/>
              </a:rPr>
              <a:t> </a:t>
            </a:r>
            <a:r>
              <a:rPr lang="de-DE" altLang="ru-RU" sz="4000" b="1" dirty="0" smtClean="0">
                <a:solidFill>
                  <a:srgbClr val="7030A0"/>
                </a:solidFill>
                <a:latin typeface="Arial" panose="020B0604020202020204" pitchFamily="34" charset="0"/>
                <a:ea typeface="Open Sans"/>
              </a:rPr>
              <a:t>macht die Katze</a:t>
            </a:r>
            <a:r>
              <a:rPr lang="ru-RU" altLang="ru-RU" sz="4000" b="1" dirty="0" smtClean="0">
                <a:solidFill>
                  <a:srgbClr val="7030A0"/>
                </a:solidFill>
                <a:latin typeface="Arial" panose="020B0604020202020204" pitchFamily="34" charset="0"/>
                <a:ea typeface="Open Sans"/>
              </a:rPr>
              <a:t>?</a:t>
            </a:r>
            <a:endParaRPr lang="ru-RU" sz="4000" b="1" dirty="0">
              <a:solidFill>
                <a:srgbClr val="7030A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37024" y="3694277"/>
            <a:ext cx="712191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altLang="ru-RU" sz="4000" b="1" dirty="0" smtClean="0">
                <a:solidFill>
                  <a:srgbClr val="FF0000"/>
                </a:solidFill>
                <a:latin typeface="Arial" panose="020B0604020202020204" pitchFamily="34" charset="0"/>
                <a:ea typeface="Open Sans"/>
              </a:rPr>
              <a:t>Die Katze fängt die Mäuse.</a:t>
            </a:r>
            <a:endParaRPr lang="ru-RU" sz="40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14326" y="4586491"/>
            <a:ext cx="1187767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altLang="ru-RU" sz="4000" b="1" dirty="0" smtClean="0">
                <a:solidFill>
                  <a:srgbClr val="7030A0"/>
                </a:solidFill>
                <a:latin typeface="Arial" panose="020B0604020202020204" pitchFamily="34" charset="0"/>
                <a:ea typeface="Open Sans"/>
              </a:rPr>
              <a:t>Wem helfen das Pferd, der Esel und das Kamel</a:t>
            </a:r>
            <a:r>
              <a:rPr lang="ru-RU" altLang="ru-RU" sz="4000" b="1" dirty="0" smtClean="0">
                <a:solidFill>
                  <a:srgbClr val="7030A0"/>
                </a:solidFill>
                <a:latin typeface="Arial" panose="020B0604020202020204" pitchFamily="34" charset="0"/>
                <a:ea typeface="Open Sans"/>
              </a:rPr>
              <a:t>?</a:t>
            </a:r>
            <a:endParaRPr lang="ru-RU" sz="4000" b="1" dirty="0">
              <a:solidFill>
                <a:srgbClr val="7030A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91229" y="5281809"/>
            <a:ext cx="106070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Pferd, das Kamel und der Esel helfen dem Menschen bei der Arbeit.</a:t>
            </a:r>
            <a:endParaRPr lang="ru-RU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645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" y="0"/>
            <a:ext cx="12192000" cy="97155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de-DE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stellen Fragen zum Text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1127214"/>
            <a:ext cx="11761561" cy="5487899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endParaRPr lang="de-DE" sz="40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de-DE" sz="40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de-DE" sz="40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de-DE" sz="40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de-DE" sz="40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de-DE" sz="40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8291" y="3871163"/>
            <a:ext cx="2251075" cy="258603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37026" y="1283336"/>
            <a:ext cx="99568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 geben uns die Kuh und die Ziege?</a:t>
            </a:r>
            <a:endParaRPr lang="de-DE" sz="4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72631" y="2718118"/>
            <a:ext cx="1102362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4000" b="1" dirty="0" err="1">
                <a:solidFill>
                  <a:srgbClr val="7030A0"/>
                </a:solidFill>
                <a:latin typeface="Arial" panose="020B0604020202020204" pitchFamily="34" charset="0"/>
                <a:ea typeface="Open Sans"/>
              </a:rPr>
              <a:t>Was</a:t>
            </a:r>
            <a:r>
              <a:rPr lang="ru-RU" altLang="ru-RU" sz="4000" b="1" dirty="0">
                <a:solidFill>
                  <a:srgbClr val="7030A0"/>
                </a:solidFill>
                <a:latin typeface="Arial" panose="020B0604020202020204" pitchFamily="34" charset="0"/>
                <a:ea typeface="Open Sans"/>
              </a:rPr>
              <a:t> </a:t>
            </a:r>
            <a:r>
              <a:rPr lang="de-DE" altLang="ru-RU" sz="4000" b="1" dirty="0" smtClean="0">
                <a:solidFill>
                  <a:srgbClr val="7030A0"/>
                </a:solidFill>
                <a:latin typeface="Arial" panose="020B0604020202020204" pitchFamily="34" charset="0"/>
                <a:ea typeface="Open Sans"/>
              </a:rPr>
              <a:t>geben uns das Schaf und die Ziege</a:t>
            </a:r>
            <a:r>
              <a:rPr lang="ru-RU" altLang="ru-RU" sz="4000" b="1" dirty="0" smtClean="0">
                <a:solidFill>
                  <a:srgbClr val="7030A0"/>
                </a:solidFill>
                <a:latin typeface="Arial" panose="020B0604020202020204" pitchFamily="34" charset="0"/>
                <a:ea typeface="Open Sans"/>
              </a:rPr>
              <a:t>?</a:t>
            </a:r>
            <a:endParaRPr lang="ru-RU" sz="4000" b="1" dirty="0">
              <a:solidFill>
                <a:srgbClr val="7030A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70559" y="1982119"/>
            <a:ext cx="90162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Kuh und die  Ziege geben Milch.</a:t>
            </a:r>
            <a:endParaRPr lang="ru-RU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14325" y="3486418"/>
            <a:ext cx="106070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Schaf und die  Ziege geben Wolle.</a:t>
            </a:r>
            <a:endParaRPr lang="ru-RU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4824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" y="0"/>
            <a:ext cx="12192000" cy="806695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de-DE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 machen die Haustiere?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5530" y="1063677"/>
            <a:ext cx="2095973" cy="257522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264" y="3572667"/>
            <a:ext cx="2288287" cy="300555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1215" y="3378476"/>
            <a:ext cx="3835404" cy="31576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82231">
            <a:off x="8633736" y="1364776"/>
            <a:ext cx="2939565" cy="323452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41264" y="2351289"/>
            <a:ext cx="25248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meckern</a:t>
            </a:r>
            <a:endParaRPr lang="ru-RU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506062" y="5478901"/>
            <a:ext cx="25248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miauen</a:t>
            </a:r>
            <a:endParaRPr lang="ru-RU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302579" y="1643210"/>
            <a:ext cx="25248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bellen</a:t>
            </a:r>
            <a:endParaRPr lang="ru-RU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966100" y="5462632"/>
            <a:ext cx="25248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muhen</a:t>
            </a:r>
            <a:endParaRPr lang="ru-RU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Дуга 11"/>
          <p:cNvSpPr/>
          <p:nvPr/>
        </p:nvSpPr>
        <p:spPr>
          <a:xfrm rot="9095636">
            <a:off x="1690776" y="3451672"/>
            <a:ext cx="6554167" cy="241989"/>
          </a:xfrm>
          <a:prstGeom prst="arc">
            <a:avLst>
              <a:gd name="adj1" fmla="val 10908860"/>
              <a:gd name="adj2" fmla="val 21531444"/>
            </a:avLst>
          </a:prstGeom>
          <a:ln w="28575" cap="flat" cmpd="sng" algn="ctr">
            <a:solidFill>
              <a:schemeClr val="accent4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Дуга 12"/>
          <p:cNvSpPr/>
          <p:nvPr/>
        </p:nvSpPr>
        <p:spPr>
          <a:xfrm rot="20040689">
            <a:off x="3287975" y="3934634"/>
            <a:ext cx="6253093" cy="659431"/>
          </a:xfrm>
          <a:prstGeom prst="arc">
            <a:avLst>
              <a:gd name="adj1" fmla="val 10893784"/>
              <a:gd name="adj2" fmla="val 21531444"/>
            </a:avLst>
          </a:prstGeom>
          <a:ln w="28575" cap="flat" cmpd="sng" algn="ctr">
            <a:solidFill>
              <a:schemeClr val="accent4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Дуга 13"/>
          <p:cNvSpPr/>
          <p:nvPr/>
        </p:nvSpPr>
        <p:spPr>
          <a:xfrm rot="11681612">
            <a:off x="1500807" y="3400679"/>
            <a:ext cx="5288905" cy="659431"/>
          </a:xfrm>
          <a:prstGeom prst="arc">
            <a:avLst>
              <a:gd name="adj1" fmla="val 11115767"/>
              <a:gd name="adj2" fmla="val 21531444"/>
            </a:avLst>
          </a:prstGeom>
          <a:ln w="28575" cap="flat" cmpd="sng" algn="ctr">
            <a:solidFill>
              <a:schemeClr val="accent4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Дуга 14"/>
          <p:cNvSpPr/>
          <p:nvPr/>
        </p:nvSpPr>
        <p:spPr>
          <a:xfrm rot="2196710">
            <a:off x="4293270" y="3683610"/>
            <a:ext cx="6084455" cy="659431"/>
          </a:xfrm>
          <a:prstGeom prst="arc">
            <a:avLst>
              <a:gd name="adj1" fmla="val 10893784"/>
              <a:gd name="adj2" fmla="val 21531444"/>
            </a:avLst>
          </a:prstGeom>
          <a:ln w="28575" cap="flat" cmpd="sng" algn="ctr">
            <a:solidFill>
              <a:schemeClr val="accent4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1333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" y="0"/>
            <a:ext cx="12192000" cy="806695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de-DE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Lied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58" y="806695"/>
            <a:ext cx="11969086" cy="5894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184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" y="1"/>
            <a:ext cx="12192000" cy="115293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Selbständige Arbeit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86229" y="1494972"/>
            <a:ext cx="11219543" cy="4920569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de-DE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l"/>
            <a:r>
              <a:rPr lang="de-DE" sz="40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Übung 2 Seite 126 : </a:t>
            </a:r>
          </a:p>
          <a:p>
            <a:pPr algn="l"/>
            <a:r>
              <a:rPr lang="de-DE" sz="40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Lernen Sie das Gedicht auswendig! </a:t>
            </a:r>
            <a:endParaRPr lang="de-DE" sz="40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de-DE" sz="40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2971" y="3294743"/>
            <a:ext cx="4339772" cy="29609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8625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" y="0"/>
            <a:ext cx="12192000" cy="1103085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de-DE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 DER STUNDE: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1320800"/>
            <a:ext cx="11530013" cy="5065712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de-DE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Kontrolle der Hausaufgabe</a:t>
            </a:r>
          </a:p>
          <a:p>
            <a:pPr marL="342900" lvl="0" indent="-342900" algn="l">
              <a:buFont typeface="Wingdings" panose="05000000000000000000" pitchFamily="2" charset="2"/>
              <a:buChar char="v"/>
            </a:pPr>
            <a:r>
              <a:rPr lang="de-DE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lesen das Gedicht</a:t>
            </a: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de-DE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</a:t>
            </a:r>
            <a:r>
              <a:rPr lang="de-DE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lernen neue Wörter</a:t>
            </a:r>
          </a:p>
          <a:p>
            <a:pPr marL="342900" lvl="0" indent="-342900" algn="l">
              <a:buFont typeface="Wingdings" panose="05000000000000000000" pitchFamily="2" charset="2"/>
              <a:buChar char="v"/>
            </a:pPr>
            <a:r>
              <a:rPr lang="de-DE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</a:t>
            </a:r>
            <a:r>
              <a:rPr lang="de-DE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machen Übungen</a:t>
            </a:r>
          </a:p>
          <a:p>
            <a:pPr marL="342900" lvl="0" indent="-342900" algn="l">
              <a:buFont typeface="Wingdings" panose="05000000000000000000" pitchFamily="2" charset="2"/>
              <a:buChar char="v"/>
            </a:pPr>
            <a:r>
              <a:rPr lang="de-DE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Wir </a:t>
            </a:r>
            <a:r>
              <a:rPr lang="de-DE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singen ein Lied</a:t>
            </a:r>
            <a:endParaRPr lang="de-DE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de-DE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Aufgabe für selbständige Arbeit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0155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927652"/>
          </a:xfrm>
          <a:solidFill>
            <a:srgbClr val="0070C0"/>
          </a:solidFill>
        </p:spPr>
        <p:txBody>
          <a:bodyPr>
            <a:noAutofit/>
          </a:bodyPr>
          <a:lstStyle/>
          <a:p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Ende der Stunde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501445" y="1219200"/>
            <a:ext cx="11120284" cy="5137354"/>
          </a:xfrm>
          <a:ln w="381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r>
              <a:rPr lang="de-DE" sz="5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Unsere Stunde ist zu Ende</a:t>
            </a:r>
          </a:p>
          <a:p>
            <a:r>
              <a:rPr lang="de-DE" sz="5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Danke für Aufmerksamkeit!</a:t>
            </a:r>
          </a:p>
          <a:p>
            <a:r>
              <a:rPr lang="de-DE" sz="5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 Wiedersehen!</a:t>
            </a:r>
          </a:p>
          <a:p>
            <a:endParaRPr lang="ru-RU" sz="5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9864" y="3978162"/>
            <a:ext cx="3739486" cy="2217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40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" y="1"/>
            <a:ext cx="12192000" cy="856342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Kontrolle der Hausaufgabe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10638971" y="159657"/>
            <a:ext cx="1219200" cy="58057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S.</a:t>
            </a:r>
            <a:r>
              <a:rPr lang="uz-Cyrl-UZ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59</a:t>
            </a:r>
            <a:endParaRPr lang="ru-RU" sz="2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3829" y="1015999"/>
            <a:ext cx="1152434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  <a:buAutoNum type="arabicPeriod"/>
            </a:pPr>
            <a:r>
              <a:rPr 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Ich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bin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...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als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meine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Schwester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Mein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Freund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spricht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Deutsch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...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als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ich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Dieser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Sportler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läuft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	...	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. 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Samarkand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ist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...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Stadt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Usbekistan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Seine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Antwort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ist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...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. 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Dieser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Fluß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ist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...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als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jener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25486" y="1215448"/>
            <a:ext cx="1654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klüger</a:t>
            </a:r>
            <a:endParaRPr lang="ru-RU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489370" y="2122782"/>
            <a:ext cx="18868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besser</a:t>
            </a:r>
            <a:endParaRPr lang="ru-RU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834741" y="3034248"/>
            <a:ext cx="23513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schneller</a:t>
            </a:r>
            <a:endParaRPr lang="ru-RU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281715" y="3946095"/>
            <a:ext cx="1654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älter</a:t>
            </a:r>
            <a:endParaRPr lang="ru-RU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818742" y="4841279"/>
            <a:ext cx="20755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richtiger</a:t>
            </a:r>
            <a:endParaRPr lang="ru-RU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325258" y="5760383"/>
            <a:ext cx="1654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länger</a:t>
            </a:r>
            <a:endParaRPr lang="ru-RU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8910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" y="0"/>
            <a:ext cx="12192000" cy="808383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Haustiere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2457" y="1349828"/>
            <a:ext cx="4776717" cy="4054239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139573" y="5591569"/>
            <a:ext cx="31496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de-DE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ie Kuh</a:t>
            </a:r>
            <a:endParaRPr lang="ru-RU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8845" y="1052963"/>
            <a:ext cx="5962650" cy="4052611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4695371" y="5591569"/>
            <a:ext cx="31496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de-DE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ie Ziege</a:t>
            </a:r>
            <a:endParaRPr lang="ru-RU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1093" y="1558547"/>
            <a:ext cx="4318155" cy="3446041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4616300" y="5593633"/>
            <a:ext cx="31496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Schaf</a:t>
            </a:r>
            <a:endParaRPr lang="ru-RU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7850" y="1052963"/>
            <a:ext cx="4481361" cy="418782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655835" y="5580179"/>
            <a:ext cx="31496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Kamel</a:t>
            </a:r>
            <a:endParaRPr lang="ru-RU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6442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500"/>
                            </p:stCondLst>
                            <p:childTnLst>
                              <p:par>
                                <p:cTn id="61" presetID="16" presetClass="exit" presetSubtype="2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3000"/>
                            </p:stCondLst>
                            <p:childTnLst>
                              <p:par>
                                <p:cTn id="65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4000"/>
                            </p:stCondLst>
                            <p:childTnLst>
                              <p:par>
                                <p:cTn id="7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4500"/>
                            </p:stCondLst>
                            <p:childTnLst>
                              <p:par>
                                <p:cTn id="82" presetID="16" presetClass="exit" presetSubtype="2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8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4" grpId="1"/>
      <p:bldP spid="23" grpId="0"/>
      <p:bldP spid="23" grpId="1"/>
      <p:bldP spid="24" grpId="0"/>
      <p:bldP spid="24" grpId="1"/>
      <p:bldP spid="10" grpId="0"/>
      <p:bldP spid="10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" y="0"/>
            <a:ext cx="12192000" cy="806695"/>
          </a:xfrm>
          <a:solidFill>
            <a:srgbClr val="0070C0"/>
          </a:solidFill>
        </p:spPr>
        <p:txBody>
          <a:bodyPr>
            <a:noAutofit/>
          </a:bodyPr>
          <a:lstStyle/>
          <a:p>
            <a:r>
              <a:rPr lang="de-DE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Haustiere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5674" y="943430"/>
            <a:ext cx="3855583" cy="415108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655835" y="5580179"/>
            <a:ext cx="31496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Esel</a:t>
            </a:r>
            <a:endParaRPr lang="ru-RU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3771" y="943430"/>
            <a:ext cx="5428343" cy="439782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378664" y="5580179"/>
            <a:ext cx="31496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Pferd</a:t>
            </a:r>
            <a:endParaRPr lang="ru-RU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9854" y="943430"/>
            <a:ext cx="3855582" cy="421045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517249" y="5580179"/>
            <a:ext cx="31496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Hund</a:t>
            </a:r>
            <a:endParaRPr lang="ru-RU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5674" y="1045617"/>
            <a:ext cx="3940565" cy="4185633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517248" y="5586286"/>
            <a:ext cx="31496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Katze</a:t>
            </a:r>
            <a:endParaRPr lang="ru-RU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1924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7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7" grpId="0"/>
      <p:bldP spid="7" grpId="1"/>
      <p:bldP spid="9" grpId="0"/>
      <p:bldP spid="9" grpId="1"/>
      <p:bldP spid="11" grpId="0"/>
      <p:bldP spid="11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" y="0"/>
            <a:ext cx="12192000" cy="971550"/>
          </a:xfrm>
          <a:solidFill>
            <a:srgbClr val="0070C0"/>
          </a:solidFill>
        </p:spPr>
        <p:txBody>
          <a:bodyPr>
            <a:noAutofit/>
          </a:bodyPr>
          <a:lstStyle/>
          <a:p>
            <a:r>
              <a:rPr lang="de-DE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lesen ein Gedicht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30994" y="1074057"/>
            <a:ext cx="11530013" cy="5497513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de-DE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Alle Tiere sind wie Menschen,</a:t>
            </a:r>
          </a:p>
          <a:p>
            <a:r>
              <a:rPr lang="de-DE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Haben Vater, Mutter, Kinder,</a:t>
            </a:r>
          </a:p>
          <a:p>
            <a:r>
              <a:rPr lang="de-DE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Lieben Sonne, Wind und Wasser,</a:t>
            </a:r>
          </a:p>
          <a:p>
            <a:r>
              <a:rPr lang="de-DE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Frühling, Sommer, Herbst und Winter.</a:t>
            </a:r>
          </a:p>
          <a:p>
            <a:r>
              <a:rPr lang="de-DE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Alle Tiere sind uns Freunde.</a:t>
            </a:r>
          </a:p>
          <a:p>
            <a:r>
              <a:rPr lang="de-DE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Darum sollen wir sie lieben</a:t>
            </a:r>
          </a:p>
          <a:p>
            <a:r>
              <a:rPr lang="de-DE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 das steht in ihren Augen</a:t>
            </a:r>
          </a:p>
          <a:p>
            <a:r>
              <a:rPr lang="de-DE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Grob und klar und schon geschrieben.</a:t>
            </a:r>
          </a:p>
          <a:p>
            <a:pPr algn="l"/>
            <a:endParaRPr lang="de-DE" sz="40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de-DE" sz="40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de-DE" sz="40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de-DE" sz="40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1040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" y="0"/>
            <a:ext cx="12192000" cy="806695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de-DE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Neue Wörter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814504"/>
              </p:ext>
            </p:extLst>
          </p:nvPr>
        </p:nvGraphicFramePr>
        <p:xfrm>
          <a:off x="449940" y="966410"/>
          <a:ext cx="11001830" cy="5669280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5500915">
                  <a:extLst>
                    <a:ext uri="{9D8B030D-6E8A-4147-A177-3AD203B41FA5}">
                      <a16:colId xmlns:a16="http://schemas.microsoft.com/office/drawing/2014/main" val="1891057860"/>
                    </a:ext>
                  </a:extLst>
                </a:gridCol>
                <a:gridCol w="5500915">
                  <a:extLst>
                    <a:ext uri="{9D8B030D-6E8A-4147-A177-3AD203B41FA5}">
                      <a16:colId xmlns:a16="http://schemas.microsoft.com/office/drawing/2014/main" val="696482444"/>
                    </a:ext>
                  </a:extLst>
                </a:gridCol>
              </a:tblGrid>
              <a:tr h="432304">
                <a:tc>
                  <a:txBody>
                    <a:bodyPr/>
                    <a:lstStyle/>
                    <a:p>
                      <a:pPr algn="ctr"/>
                      <a:r>
                        <a:rPr lang="de-DE" sz="2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 Kuh</a:t>
                      </a:r>
                      <a:endParaRPr lang="ru-RU" sz="2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sigir</a:t>
                      </a:r>
                      <a:endParaRPr lang="ru-RU" sz="2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1716169"/>
                  </a:ext>
                </a:extLst>
              </a:tr>
              <a:tr h="432304">
                <a:tc>
                  <a:txBody>
                    <a:bodyPr/>
                    <a:lstStyle/>
                    <a:p>
                      <a:pPr algn="ctr"/>
                      <a:r>
                        <a:rPr lang="de-DE" sz="2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Das Pferd</a:t>
                      </a:r>
                      <a:endParaRPr lang="ru-RU" sz="2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ot</a:t>
                      </a:r>
                      <a:endParaRPr lang="ru-RU" sz="2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205116"/>
                  </a:ext>
                </a:extLst>
              </a:tr>
              <a:tr h="432304">
                <a:tc>
                  <a:txBody>
                    <a:bodyPr/>
                    <a:lstStyle/>
                    <a:p>
                      <a:pPr algn="ctr"/>
                      <a:r>
                        <a:rPr lang="de-DE" sz="2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Das Kamel</a:t>
                      </a:r>
                      <a:endParaRPr lang="ru-RU" sz="2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tuya</a:t>
                      </a:r>
                      <a:endParaRPr lang="ru-RU" sz="2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0390457"/>
                  </a:ext>
                </a:extLst>
              </a:tr>
              <a:tr h="432304">
                <a:tc>
                  <a:txBody>
                    <a:bodyPr/>
                    <a:lstStyle/>
                    <a:p>
                      <a:pPr algn="ctr"/>
                      <a:r>
                        <a:rPr lang="de-DE" sz="2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Das Schaf</a:t>
                      </a:r>
                      <a:endParaRPr lang="ru-RU" sz="2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qo‘y</a:t>
                      </a:r>
                      <a:endParaRPr lang="ru-RU" sz="2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3160978"/>
                  </a:ext>
                </a:extLst>
              </a:tr>
              <a:tr h="432304">
                <a:tc>
                  <a:txBody>
                    <a:bodyPr/>
                    <a:lstStyle/>
                    <a:p>
                      <a:pPr algn="ctr"/>
                      <a:r>
                        <a:rPr lang="de-DE" sz="2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 Ziege</a:t>
                      </a:r>
                      <a:endParaRPr lang="ru-RU" sz="2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echki</a:t>
                      </a:r>
                      <a:endParaRPr lang="ru-RU" sz="2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8465392"/>
                  </a:ext>
                </a:extLst>
              </a:tr>
              <a:tr h="432304">
                <a:tc>
                  <a:txBody>
                    <a:bodyPr/>
                    <a:lstStyle/>
                    <a:p>
                      <a:pPr algn="ctr"/>
                      <a:r>
                        <a:rPr lang="de-DE" sz="2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Der Esel</a:t>
                      </a:r>
                      <a:endParaRPr lang="ru-RU" sz="2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eshak</a:t>
                      </a:r>
                      <a:endParaRPr lang="ru-RU" sz="2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5680802"/>
                  </a:ext>
                </a:extLst>
              </a:tr>
              <a:tr h="432304">
                <a:tc>
                  <a:txBody>
                    <a:bodyPr/>
                    <a:lstStyle/>
                    <a:p>
                      <a:pPr algn="ctr"/>
                      <a:r>
                        <a:rPr lang="de-DE" sz="2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meckern</a:t>
                      </a:r>
                      <a:endParaRPr lang="ru-RU" sz="2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ma’ramoq</a:t>
                      </a:r>
                      <a:endParaRPr lang="ru-RU" sz="2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0272400"/>
                  </a:ext>
                </a:extLst>
              </a:tr>
              <a:tr h="432304">
                <a:tc>
                  <a:txBody>
                    <a:bodyPr/>
                    <a:lstStyle/>
                    <a:p>
                      <a:pPr algn="ctr"/>
                      <a:r>
                        <a:rPr lang="de-DE" sz="2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bewachen</a:t>
                      </a:r>
                      <a:endParaRPr lang="ru-RU" sz="2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qo‘riqlamoq</a:t>
                      </a:r>
                      <a:endParaRPr lang="ru-RU" sz="2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3142211"/>
                  </a:ext>
                </a:extLst>
              </a:tr>
              <a:tr h="432304">
                <a:tc>
                  <a:txBody>
                    <a:bodyPr/>
                    <a:lstStyle/>
                    <a:p>
                      <a:pPr algn="ctr"/>
                      <a:r>
                        <a:rPr lang="de-DE" sz="2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fangen</a:t>
                      </a:r>
                      <a:endParaRPr lang="ru-RU" sz="2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tutmoq</a:t>
                      </a:r>
                      <a:endParaRPr lang="ru-RU" sz="2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789244"/>
                  </a:ext>
                </a:extLst>
              </a:tr>
              <a:tr h="432304">
                <a:tc>
                  <a:txBody>
                    <a:bodyPr/>
                    <a:lstStyle/>
                    <a:p>
                      <a:pPr algn="ctr"/>
                      <a:r>
                        <a:rPr lang="de-DE" sz="2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bellen</a:t>
                      </a:r>
                      <a:endParaRPr lang="ru-RU" sz="2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vovillamoq</a:t>
                      </a:r>
                      <a:endParaRPr lang="ru-RU" sz="2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2440590"/>
                  </a:ext>
                </a:extLst>
              </a:tr>
              <a:tr h="432304">
                <a:tc>
                  <a:txBody>
                    <a:bodyPr/>
                    <a:lstStyle/>
                    <a:p>
                      <a:pPr algn="ctr"/>
                      <a:r>
                        <a:rPr lang="de-DE" sz="2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miauen</a:t>
                      </a:r>
                      <a:endParaRPr lang="ru-RU" sz="2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miyovlamoq</a:t>
                      </a:r>
                      <a:endParaRPr lang="ru-RU" sz="2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9048254"/>
                  </a:ext>
                </a:extLst>
              </a:tr>
              <a:tr h="432304">
                <a:tc>
                  <a:txBody>
                    <a:bodyPr/>
                    <a:lstStyle/>
                    <a:p>
                      <a:pPr algn="ctr"/>
                      <a:r>
                        <a:rPr lang="de-DE" sz="2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muhen</a:t>
                      </a:r>
                      <a:endParaRPr lang="ru-RU" sz="2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5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ma’ramoq</a:t>
                      </a:r>
                      <a:endParaRPr lang="ru-RU" sz="2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33876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66098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" y="0"/>
            <a:ext cx="12192000" cy="806695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de-DE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Neue Wörter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3577441"/>
              </p:ext>
            </p:extLst>
          </p:nvPr>
        </p:nvGraphicFramePr>
        <p:xfrm>
          <a:off x="449940" y="966410"/>
          <a:ext cx="11001830" cy="5669280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5500915">
                  <a:extLst>
                    <a:ext uri="{9D8B030D-6E8A-4147-A177-3AD203B41FA5}">
                      <a16:colId xmlns:a16="http://schemas.microsoft.com/office/drawing/2014/main" val="1891057860"/>
                    </a:ext>
                  </a:extLst>
                </a:gridCol>
                <a:gridCol w="5500915">
                  <a:extLst>
                    <a:ext uri="{9D8B030D-6E8A-4147-A177-3AD203B41FA5}">
                      <a16:colId xmlns:a16="http://schemas.microsoft.com/office/drawing/2014/main" val="696482444"/>
                    </a:ext>
                  </a:extLst>
                </a:gridCol>
              </a:tblGrid>
              <a:tr h="432304">
                <a:tc>
                  <a:txBody>
                    <a:bodyPr/>
                    <a:lstStyle/>
                    <a:p>
                      <a:pPr algn="ctr"/>
                      <a:r>
                        <a:rPr lang="de-DE" sz="2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 Kuh</a:t>
                      </a:r>
                      <a:endParaRPr lang="ru-RU" sz="2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корова</a:t>
                      </a:r>
                      <a:endParaRPr lang="ru-RU" sz="2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1716169"/>
                  </a:ext>
                </a:extLst>
              </a:tr>
              <a:tr h="432304">
                <a:tc>
                  <a:txBody>
                    <a:bodyPr/>
                    <a:lstStyle/>
                    <a:p>
                      <a:pPr algn="ctr"/>
                      <a:r>
                        <a:rPr lang="de-DE" sz="2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Das Pferd</a:t>
                      </a:r>
                      <a:endParaRPr lang="ru-RU" sz="2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лошадь</a:t>
                      </a:r>
                      <a:endParaRPr lang="ru-RU" sz="2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205116"/>
                  </a:ext>
                </a:extLst>
              </a:tr>
              <a:tr h="432304">
                <a:tc>
                  <a:txBody>
                    <a:bodyPr/>
                    <a:lstStyle/>
                    <a:p>
                      <a:pPr algn="ctr"/>
                      <a:r>
                        <a:rPr lang="de-DE" sz="2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Das Kamel</a:t>
                      </a:r>
                      <a:endParaRPr lang="ru-RU" sz="2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верблюд</a:t>
                      </a:r>
                      <a:endParaRPr lang="ru-RU" sz="2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0390457"/>
                  </a:ext>
                </a:extLst>
              </a:tr>
              <a:tr h="432304">
                <a:tc>
                  <a:txBody>
                    <a:bodyPr/>
                    <a:lstStyle/>
                    <a:p>
                      <a:pPr algn="ctr"/>
                      <a:r>
                        <a:rPr lang="de-DE" sz="2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Das Schaf</a:t>
                      </a:r>
                      <a:endParaRPr lang="ru-RU" sz="2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овца</a:t>
                      </a:r>
                      <a:endParaRPr lang="ru-RU" sz="2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3160978"/>
                  </a:ext>
                </a:extLst>
              </a:tr>
              <a:tr h="432304">
                <a:tc>
                  <a:txBody>
                    <a:bodyPr/>
                    <a:lstStyle/>
                    <a:p>
                      <a:pPr algn="ctr"/>
                      <a:r>
                        <a:rPr lang="de-DE" sz="2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 Ziege</a:t>
                      </a:r>
                      <a:endParaRPr lang="ru-RU" sz="2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коза</a:t>
                      </a:r>
                      <a:endParaRPr lang="ru-RU" sz="2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8465392"/>
                  </a:ext>
                </a:extLst>
              </a:tr>
              <a:tr h="432304">
                <a:tc>
                  <a:txBody>
                    <a:bodyPr/>
                    <a:lstStyle/>
                    <a:p>
                      <a:pPr algn="ctr"/>
                      <a:r>
                        <a:rPr lang="de-DE" sz="2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Der Esel</a:t>
                      </a:r>
                      <a:endParaRPr lang="ru-RU" sz="2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осёл</a:t>
                      </a:r>
                      <a:endParaRPr lang="ru-RU" sz="2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5680802"/>
                  </a:ext>
                </a:extLst>
              </a:tr>
              <a:tr h="432304">
                <a:tc>
                  <a:txBody>
                    <a:bodyPr/>
                    <a:lstStyle/>
                    <a:p>
                      <a:pPr algn="ctr"/>
                      <a:r>
                        <a:rPr lang="de-DE" sz="2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meckern</a:t>
                      </a:r>
                      <a:endParaRPr lang="ru-RU" sz="2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блеять</a:t>
                      </a:r>
                      <a:endParaRPr lang="ru-RU" sz="2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0272400"/>
                  </a:ext>
                </a:extLst>
              </a:tr>
              <a:tr h="432304">
                <a:tc>
                  <a:txBody>
                    <a:bodyPr/>
                    <a:lstStyle/>
                    <a:p>
                      <a:pPr algn="ctr"/>
                      <a:r>
                        <a:rPr lang="de-DE" sz="2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bewachen</a:t>
                      </a:r>
                      <a:endParaRPr lang="ru-RU" sz="2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охранять</a:t>
                      </a:r>
                      <a:endParaRPr lang="ru-RU" sz="2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3142211"/>
                  </a:ext>
                </a:extLst>
              </a:tr>
              <a:tr h="432304">
                <a:tc>
                  <a:txBody>
                    <a:bodyPr/>
                    <a:lstStyle/>
                    <a:p>
                      <a:pPr algn="ctr"/>
                      <a:r>
                        <a:rPr lang="de-DE" sz="2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fangen</a:t>
                      </a:r>
                      <a:endParaRPr lang="ru-RU" sz="2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ловить</a:t>
                      </a:r>
                      <a:endParaRPr lang="ru-RU" sz="2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789244"/>
                  </a:ext>
                </a:extLst>
              </a:tr>
              <a:tr h="432304">
                <a:tc>
                  <a:txBody>
                    <a:bodyPr/>
                    <a:lstStyle/>
                    <a:p>
                      <a:pPr algn="ctr"/>
                      <a:r>
                        <a:rPr lang="de-DE" sz="2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bellen</a:t>
                      </a:r>
                      <a:endParaRPr lang="ru-RU" sz="2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лаять</a:t>
                      </a:r>
                      <a:endParaRPr lang="ru-RU" sz="2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2440590"/>
                  </a:ext>
                </a:extLst>
              </a:tr>
              <a:tr h="432304">
                <a:tc>
                  <a:txBody>
                    <a:bodyPr/>
                    <a:lstStyle/>
                    <a:p>
                      <a:pPr algn="ctr"/>
                      <a:r>
                        <a:rPr lang="de-DE" sz="2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miauen</a:t>
                      </a:r>
                      <a:endParaRPr lang="ru-RU" sz="2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мяукать</a:t>
                      </a:r>
                      <a:endParaRPr lang="ru-RU" sz="2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9048254"/>
                  </a:ext>
                </a:extLst>
              </a:tr>
              <a:tr h="432304">
                <a:tc>
                  <a:txBody>
                    <a:bodyPr/>
                    <a:lstStyle/>
                    <a:p>
                      <a:pPr algn="ctr"/>
                      <a:r>
                        <a:rPr lang="de-DE" sz="2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muhen</a:t>
                      </a:r>
                      <a:endParaRPr lang="ru-RU" sz="2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мычать</a:t>
                      </a:r>
                      <a:endParaRPr lang="ru-RU" sz="2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33876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04012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" y="0"/>
            <a:ext cx="12192000" cy="806695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de-DE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lesen den Text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61772" y="878115"/>
            <a:ext cx="7068457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Die Haustiere.</a:t>
            </a:r>
          </a:p>
          <a:p>
            <a:pPr algn="ctr"/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Es gibt viele Haustiere.</a:t>
            </a:r>
            <a:endParaRPr lang="ru-RU" sz="3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7314" y="2119086"/>
            <a:ext cx="5413829" cy="4499428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594360" y="913825"/>
            <a:ext cx="11244217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Der Hund, die Katze, die Kuh, das Pferd, das Kamel, das Schaf, die Ziege, der Esel sind Haustiere.</a:t>
            </a:r>
            <a:endParaRPr lang="ru-RU" sz="3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94359" y="1119108"/>
            <a:ext cx="11244217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Viele Haustiere helfen dem Menschen.</a:t>
            </a:r>
            <a:endParaRPr lang="ru-RU" sz="3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5375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9" grpId="0"/>
      <p:bldP spid="19" grpId="1"/>
      <p:bldP spid="21" grpId="0"/>
      <p:bldP spid="21" grpId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4203</TotalTime>
  <Words>464</Words>
  <Application>Microsoft Office PowerPoint</Application>
  <PresentationFormat>Широкоэкранный</PresentationFormat>
  <Paragraphs>147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20</vt:i4>
      </vt:variant>
    </vt:vector>
  </HeadingPairs>
  <TitlesOfParts>
    <vt:vector size="27" baseType="lpstr">
      <vt:lpstr>Open Sans</vt:lpstr>
      <vt:lpstr>Arial</vt:lpstr>
      <vt:lpstr>Calibri</vt:lpstr>
      <vt:lpstr>Calibri Light</vt:lpstr>
      <vt:lpstr>Wingdings</vt:lpstr>
      <vt:lpstr>Тема Office</vt:lpstr>
      <vt:lpstr>Office Theme</vt:lpstr>
      <vt:lpstr>DEUTSCH</vt:lpstr>
      <vt:lpstr>PLAN DER STUNDE:</vt:lpstr>
      <vt:lpstr>Kontrolle der Hausaufgabe</vt:lpstr>
      <vt:lpstr>Die Haustiere</vt:lpstr>
      <vt:lpstr>Die Haustiere</vt:lpstr>
      <vt:lpstr>Wir lesen ein Gedicht</vt:lpstr>
      <vt:lpstr>Neue Wörter</vt:lpstr>
      <vt:lpstr>Neue Wörter</vt:lpstr>
      <vt:lpstr>Wir lesen den Text</vt:lpstr>
      <vt:lpstr>Wir lesen den Text</vt:lpstr>
      <vt:lpstr>Wir lesen den Text</vt:lpstr>
      <vt:lpstr>Wir lesen den Text</vt:lpstr>
      <vt:lpstr>Wir lesen den Text</vt:lpstr>
      <vt:lpstr>Wir lesen den Text</vt:lpstr>
      <vt:lpstr>Wir stellen Fragen zum Text</vt:lpstr>
      <vt:lpstr>Wir stellen Fragen zum Text</vt:lpstr>
      <vt:lpstr>Was machen die Haustiere?</vt:lpstr>
      <vt:lpstr>Das Lied</vt:lpstr>
      <vt:lpstr>Selbständige Arbeit</vt:lpstr>
      <vt:lpstr>Ende der Stunde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DEUTSCH</dc:title>
  <dc:creator>Пользователь</dc:creator>
  <cp:lastModifiedBy>User</cp:lastModifiedBy>
  <cp:revision>109</cp:revision>
  <dcterms:created xsi:type="dcterms:W3CDTF">2020-09-16T22:01:54Z</dcterms:created>
  <dcterms:modified xsi:type="dcterms:W3CDTF">2020-12-12T04:16:03Z</dcterms:modified>
</cp:coreProperties>
</file>