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6" r:id="rId5"/>
    <p:sldId id="283" r:id="rId6"/>
    <p:sldId id="290" r:id="rId7"/>
    <p:sldId id="284" r:id="rId8"/>
    <p:sldId id="282" r:id="rId9"/>
    <p:sldId id="289" r:id="rId10"/>
    <p:sldId id="285" r:id="rId11"/>
    <p:sldId id="286" r:id="rId12"/>
    <p:sldId id="263" r:id="rId13"/>
    <p:sldId id="287" r:id="rId14"/>
    <p:sldId id="288" r:id="rId15"/>
    <p:sldId id="291" r:id="rId16"/>
    <p:sldId id="292" r:id="rId17"/>
    <p:sldId id="293" r:id="rId18"/>
    <p:sldId id="294" r:id="rId19"/>
    <p:sldId id="297" r:id="rId20"/>
    <p:sldId id="296" r:id="rId21"/>
    <p:sldId id="295" r:id="rId22"/>
    <p:sldId id="261" r:id="rId23"/>
    <p:sldId id="262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7" Type="http://schemas.openxmlformats.org/officeDocument/2006/relationships/image" Target="../media/image16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f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f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Brief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42889" y="178594"/>
            <a:ext cx="2317749" cy="1343025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269" y="4493622"/>
            <a:ext cx="1562056" cy="1967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1495" y="869989"/>
            <a:ext cx="11818535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de-DE" sz="5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Adjektiv </a:t>
            </a:r>
            <a:endParaRPr lang="de-DE" sz="5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7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Das </a:t>
            </a:r>
            <a:r>
              <a:rPr lang="de-DE" sz="4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Adjektiv bezeichnet ein Merkmal, eine Eigenschaft eines </a:t>
            </a:r>
            <a:r>
              <a:rPr lang="de-DE" sz="47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Gegenstandes. </a:t>
            </a:r>
          </a:p>
          <a:p>
            <a:pPr algn="l"/>
            <a:r>
              <a:rPr lang="de-DE" sz="47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4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Adjektiv hat </a:t>
            </a:r>
            <a:r>
              <a:rPr lang="de-DE" sz="47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drei </a:t>
            </a:r>
            <a:r>
              <a:rPr lang="de-DE" sz="47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Steigerungsstufen</a:t>
            </a:r>
            <a:r>
              <a:rPr lang="de-DE" sz="47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47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4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</a:t>
            </a:r>
            <a:r>
              <a:rPr lang="de-DE" sz="47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Positiv, Komparativ und Superlativ</a:t>
            </a:r>
            <a:r>
              <a:rPr lang="de-DE" sz="4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7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47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47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 </a:t>
            </a:r>
            <a:r>
              <a:rPr lang="de-DE" sz="4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die gleiche Eigenschaft der Gegenstände. </a:t>
            </a:r>
            <a:endParaRPr lang="de-DE" sz="47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4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4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Das Zimmer ist </a:t>
            </a:r>
            <a:r>
              <a:rPr lang="de-DE" sz="47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breit.</a:t>
            </a:r>
            <a:r>
              <a:rPr lang="de-DE" sz="4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7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30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l"/>
            <a:r>
              <a:rPr lang="uz-Cyrl-UZ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Der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Komparativ bezeichnet einen höheren oder geringeren Grad der Eigenschaft. </a:t>
            </a:r>
            <a:endParaRPr lang="de-DE" sz="5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Adjektiv bekommt dabei die Endung </a:t>
            </a:r>
            <a:r>
              <a:rPr lang="uz-Cyrl-UZ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55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5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B.: klein — kleiner, schön — schöner, </a:t>
            </a:r>
            <a:endParaRPr lang="uz-Cyrl-UZ" sz="5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breit </a:t>
            </a:r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breiter</a:t>
            </a:r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</a:t>
            </a:r>
            <a:r>
              <a:rPr lang="de-DE" sz="55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stärker </a:t>
            </a:r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 </a:t>
            </a:r>
            <a:r>
              <a:rPr lang="de-DE" sz="5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5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uz-Cyrl-UZ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Superlativ bezeichnet den höchsten Grad der Eigenschaft. 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bildet den Superlativ vom Positiv mit Hilfe des Suffixes — </a:t>
            </a:r>
            <a:r>
              <a:rPr lang="de-DE" sz="5500" b="1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(e) </a:t>
            </a:r>
            <a:r>
              <a:rPr lang="de-DE" sz="5500" b="1" i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de-DE" sz="5500" b="1" i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5500" b="1" i="1" u="sng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z.B.: Karin ist </a:t>
            </a:r>
            <a:r>
              <a:rPr lang="de-DE" sz="55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55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fleißigste </a:t>
            </a:r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 in der Klasse</a:t>
            </a:r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Dieses Bild ist </a:t>
            </a:r>
            <a:r>
              <a:rPr lang="de-DE" sz="55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schönsten</a:t>
            </a:r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75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uz-Cyrl-UZ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Die meisten Adjektive mit dem Stammvokal </a:t>
            </a:r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o, u 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bekommen im </a:t>
            </a:r>
            <a:r>
              <a:rPr lang="de-DE" sz="5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Komparativ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5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Superlativ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de-DE" sz="5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Umlaut</a:t>
            </a:r>
          </a:p>
          <a:p>
            <a:pPr algn="l"/>
            <a:r>
              <a:rPr lang="de-DE" sz="5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jung – jünger – am jüngsten</a:t>
            </a:r>
          </a:p>
          <a:p>
            <a:pPr algn="l"/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kurz – kürzer – am kürzesten</a:t>
            </a:r>
          </a:p>
        </p:txBody>
      </p:sp>
    </p:spTree>
    <p:extLst>
      <p:ext uri="{BB962C8B-B14F-4D97-AF65-F5344CB8AC3E}">
        <p14:creationId xmlns:p14="http://schemas.microsoft.com/office/powerpoint/2010/main" val="384788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Einige Adjektive bilden die Steigerungsstufen unregelmäßig</a:t>
            </a:r>
          </a:p>
          <a:p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gut – besser –am besten</a:t>
            </a:r>
          </a:p>
          <a:p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iel – mehr – am meisten</a:t>
            </a:r>
          </a:p>
          <a:p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gern – lieber – am liebsten</a:t>
            </a:r>
          </a:p>
          <a:p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bald – eher – am ehesten</a:t>
            </a:r>
          </a:p>
          <a:p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78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Buch — dick</a:t>
            </a:r>
            <a:r>
              <a:rPr lang="de-DE" sz="3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l"/>
            <a:r>
              <a:rPr lang="de-DE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Dieses Buch ist </a:t>
            </a:r>
            <a:r>
              <a:rPr lang="de-DE" sz="3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dick</a:t>
            </a:r>
            <a:r>
              <a:rPr lang="de-DE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jenes Buch ist </a:t>
            </a:r>
            <a:r>
              <a:rPr lang="de-DE" sz="3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dicker.</a:t>
            </a:r>
            <a:r>
              <a:rPr lang="de-DE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der Ball — klein; </a:t>
            </a:r>
            <a:endParaRPr lang="de-DE" sz="3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Tasche — gut; </a:t>
            </a:r>
            <a:endParaRPr lang="de-DE" sz="3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3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Foto — alt; </a:t>
            </a:r>
            <a:endParaRPr lang="de-DE" sz="3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5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7672" y="2803464"/>
            <a:ext cx="106452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Dieser Ball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klein, jener Ball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kleiner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671" y="4102276"/>
            <a:ext cx="106452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Diese Tasche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gut, jene Tasche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besser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670" y="5350765"/>
            <a:ext cx="106452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Dieses Foto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alt, jenes Foto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älter.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08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91433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Lineal — lang; </a:t>
            </a:r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das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 — stark; </a:t>
            </a:r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Clown — lustig; </a:t>
            </a:r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der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 —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interessant</a:t>
            </a:r>
          </a:p>
          <a:p>
            <a:pPr algn="l"/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7669" y="1748599"/>
            <a:ext cx="106452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Dieses Lineal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lang, jenes Lineal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länger.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670" y="3042609"/>
            <a:ext cx="106452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Dieses Tier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stark, jenes Tier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stärker.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669" y="4159811"/>
            <a:ext cx="106452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Dieser Clown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lustig, jener Clown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lustiger.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670" y="5350765"/>
            <a:ext cx="112867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Dieser Film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interessant, jener Film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interessanter.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0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728207"/>
            <a:ext cx="11530013" cy="593190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Vergleichen Sie!</a:t>
            </a:r>
            <a:endParaRPr lang="ru-RU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süß</a:t>
            </a:r>
            <a:endParaRPr lang="ru-RU" sz="5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Beere ist </a:t>
            </a:r>
            <a:r>
              <a:rPr lang="de-DE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süß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 Apfel ist </a:t>
            </a:r>
            <a:r>
              <a:rPr lang="de-DE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süßer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die Birne ist </a:t>
            </a:r>
            <a:r>
              <a:rPr lang="de-DE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süßesten</a:t>
            </a:r>
            <a:r>
              <a:rPr lang="de-DE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ick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21" y="1450655"/>
            <a:ext cx="2314575" cy="16759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897" y="1022799"/>
            <a:ext cx="2143125" cy="2057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711" y="905106"/>
            <a:ext cx="1933575" cy="20574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469" y="3305140"/>
            <a:ext cx="1948900" cy="2436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947" y="3976446"/>
            <a:ext cx="2486025" cy="13906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896" y="3479751"/>
            <a:ext cx="2224585" cy="20869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9538" y="5561515"/>
            <a:ext cx="11337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Heft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dick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das Buch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dicker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Wörterbuch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dicksten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22133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schnell</a:t>
            </a:r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528" y="4700230"/>
            <a:ext cx="115300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Auto 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schnell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 Zug 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schneller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Flugzeug ist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schnellsten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615" y="847777"/>
            <a:ext cx="3810000" cy="2857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615" y="2640694"/>
            <a:ext cx="5038354" cy="18939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67" y="2142770"/>
            <a:ext cx="4321874" cy="207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5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leicht</a:t>
            </a:r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528" y="4700230"/>
            <a:ext cx="115300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Fußball 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leicht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 Tennisball 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leichter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Luftballon ist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leichtesten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429" y="1159795"/>
            <a:ext cx="3108846" cy="31088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59795"/>
            <a:ext cx="2009839" cy="1980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573" y="1498149"/>
            <a:ext cx="3259376" cy="320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8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gefährlich</a:t>
            </a:r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472" y="4988504"/>
            <a:ext cx="115300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Schlange 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gefährlich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 Wolf ist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gefährlicher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Tiger ist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gefährlichsten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466" y="1471120"/>
            <a:ext cx="2470245" cy="33584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776" y="1065501"/>
            <a:ext cx="2914046" cy="31882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349" y="2097638"/>
            <a:ext cx="4172934" cy="273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7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selbständige Arbeit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endParaRPr lang="de-DE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uz-Cyrl-UZ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 an der Grammatik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994" y="887105"/>
            <a:ext cx="11530013" cy="55642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5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</a:t>
            </a:r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7044">
            <a:off x="6068126" y="1095830"/>
            <a:ext cx="1797223" cy="30248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0196">
            <a:off x="8759791" y="1161875"/>
            <a:ext cx="2121992" cy="29905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713">
            <a:off x="3091769" y="1103032"/>
            <a:ext cx="1771650" cy="28046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0176" y="4114793"/>
            <a:ext cx="115300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Narzissen sind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schön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die Tulpen sind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schöner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Rosen sind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schönsten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60032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55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4, Seite 59</a:t>
            </a:r>
          </a:p>
          <a:p>
            <a:pPr algn="l"/>
            <a:r>
              <a:rPr lang="de-DE" sz="5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</a:t>
            </a:r>
            <a:r>
              <a:rPr lang="de-DE" sz="55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5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folgende Sätze!</a:t>
            </a:r>
            <a:endParaRPr lang="de-DE" sz="55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338" y="3821373"/>
            <a:ext cx="3753134" cy="240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64" y="3978162"/>
            <a:ext cx="3739486" cy="240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</a:t>
            </a:r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selbständige Arbeit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758" y="3616657"/>
            <a:ext cx="3589361" cy="2661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54842" y="968991"/>
            <a:ext cx="11696130" cy="558193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Bilden Sie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die Sätze! </a:t>
            </a:r>
            <a:endParaRPr lang="uz-Cyrl-UZ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Muster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:  Du (machen) gern ...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machst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gern Einkäufe.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kaufe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gern Schokolade. </a:t>
            </a:r>
            <a:endParaRPr lang="uz-Cyrl-UZ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gern Bonbon.</a:t>
            </a:r>
          </a:p>
          <a:p>
            <a:pPr marL="0" indent="0">
              <a:buNone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gern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Lied. </a:t>
            </a:r>
            <a:endParaRPr lang="uz-Cyrl-UZ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gern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Bild. </a:t>
            </a:r>
            <a:endParaRPr lang="uz-Cyrl-UZ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erzählt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gern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Märchen.</a:t>
            </a:r>
            <a:endParaRPr lang="uz-Cyrl-UZ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spielen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gern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Fußball.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9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Raten Sie!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ist das? </a:t>
            </a:r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Guten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 ihr liebe Leute,        </a:t>
            </a:r>
            <a:endParaRPr lang="de-DE" sz="5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Briefe bringe ich heute, </a:t>
            </a:r>
            <a:endParaRPr lang="de-DE" sz="5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Komme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ein jedes Haus, </a:t>
            </a:r>
            <a:endParaRPr lang="de-DE" sz="5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Trage </a:t>
            </a:r>
            <a:r>
              <a:rPr lang="de-DE" sz="5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Briefe aus.</a:t>
            </a:r>
          </a:p>
          <a:p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56841"/>
              </p:ext>
            </p:extLst>
          </p:nvPr>
        </p:nvGraphicFramePr>
        <p:xfrm>
          <a:off x="1138841" y="5295332"/>
          <a:ext cx="9880980" cy="1082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58732">
                  <a:extLst>
                    <a:ext uri="{9D8B030D-6E8A-4147-A177-3AD203B41FA5}">
                      <a16:colId xmlns:a16="http://schemas.microsoft.com/office/drawing/2014/main" val="2381372127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973568461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1224748889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2335178993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4268527013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2511532828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979704333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3385572803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3909548642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438491282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2229887073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4152648064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1967309073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1473881873"/>
                    </a:ext>
                  </a:extLst>
                </a:gridCol>
                <a:gridCol w="658732">
                  <a:extLst>
                    <a:ext uri="{9D8B030D-6E8A-4147-A177-3AD203B41FA5}">
                      <a16:colId xmlns:a16="http://schemas.microsoft.com/office/drawing/2014/main" val="3340163364"/>
                    </a:ext>
                  </a:extLst>
                </a:gridCol>
              </a:tblGrid>
              <a:tr h="900752"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ä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6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746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63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Dialog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669" y="953588"/>
            <a:ext cx="5956663" cy="53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Brief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" y="953588"/>
            <a:ext cx="11273246" cy="553865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486347" y="983701"/>
            <a:ext cx="753834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Lieber Alex,</a:t>
            </a:r>
          </a:p>
          <a:p>
            <a:pPr algn="just"/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geht es dir? Mir geht es gut.</a:t>
            </a:r>
          </a:p>
          <a:p>
            <a:pPr algn="just"/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Winterferien sind zu Ende.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und meine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Freunde haben in den Ferien viel Interessantes gesehen.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eine Fahrt gemacht. Diese Fahrt war sehr schön.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waren in Taschkent, in Samarkand und in </a:t>
            </a:r>
            <a:r>
              <a:rPr lang="de-DE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de-DE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waren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zwei Tage. In Samarkand sind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drei Tage länger geblieben. </a:t>
            </a:r>
            <a:r>
              <a:rPr lang="de-DE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nicht groß. Samarkand ist größer und älter als </a:t>
            </a:r>
            <a:r>
              <a:rPr lang="de-DE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Und am schönsten war es in Taschkent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du? Wie hast du deine Winterferien verbracht?</a:t>
            </a:r>
          </a:p>
          <a:p>
            <a:pPr algn="just"/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 mir bald!</a:t>
            </a:r>
          </a:p>
          <a:p>
            <a:pPr algn="just"/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Peter.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490" y="1004878"/>
            <a:ext cx="2130856" cy="11508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4387" y="2279740"/>
            <a:ext cx="2138885" cy="12774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3490" y="3614020"/>
            <a:ext cx="2130483" cy="134801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4692" y="5075707"/>
            <a:ext cx="2148580" cy="130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9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995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55893" y="836995"/>
            <a:ext cx="503602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arenR"/>
            </a:pP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sind </a:t>
            </a:r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Winter viel Schlittschuh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gelaufen.</a:t>
            </a:r>
            <a:endParaRPr lang="ru-RU" sz="2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haben </a:t>
            </a:r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 im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Hof</a:t>
            </a:r>
          </a:p>
          <a:p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gespielt und einen         Schneemann gebaut.</a:t>
            </a:r>
            <a:endParaRPr lang="ru-RU" sz="27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sind </a:t>
            </a:r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gern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Schi gelaufen.</a:t>
            </a:r>
            <a:endParaRPr lang="ru-RU" sz="27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Wir haben eine</a:t>
            </a:r>
          </a:p>
          <a:p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Schneeballschlacht gemacht.</a:t>
            </a:r>
            <a:endParaRPr lang="ru-RU" sz="27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Auch </a:t>
            </a:r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Rodeln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endParaRPr lang="ru-RU" sz="27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Spaß gemacht.</a:t>
            </a:r>
            <a:endParaRPr lang="ru-RU" sz="27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 startAt="6"/>
            </a:pP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haben </a:t>
            </a:r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endParaRPr lang="de-DE" sz="27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Tannenbaum geschmückt.</a:t>
            </a:r>
            <a:r>
              <a:rPr lang="de-DE" sz="2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7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Wir </a:t>
            </a:r>
            <a:r>
              <a:rPr lang="de-DE" sz="27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Neujahrsgeschenke gebastelt.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" y="836995"/>
            <a:ext cx="6840584" cy="5903439"/>
          </a:xfrm>
          <a:prstGeom prst="rect">
            <a:avLst/>
          </a:prstGeom>
        </p:spPr>
      </p:pic>
      <p:sp>
        <p:nvSpPr>
          <p:cNvPr id="3" name="7-конечная звезда 2"/>
          <p:cNvSpPr/>
          <p:nvPr/>
        </p:nvSpPr>
        <p:spPr>
          <a:xfrm>
            <a:off x="232012" y="2724187"/>
            <a:ext cx="900752" cy="79693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7-конечная звезда 5"/>
          <p:cNvSpPr/>
          <p:nvPr/>
        </p:nvSpPr>
        <p:spPr>
          <a:xfrm>
            <a:off x="2213212" y="3258725"/>
            <a:ext cx="900752" cy="79693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3987421" y="2593312"/>
            <a:ext cx="900752" cy="79693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-конечная звезда 7"/>
          <p:cNvSpPr/>
          <p:nvPr/>
        </p:nvSpPr>
        <p:spPr>
          <a:xfrm>
            <a:off x="5761630" y="3122654"/>
            <a:ext cx="900752" cy="79693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7-конечная звезда 8"/>
          <p:cNvSpPr/>
          <p:nvPr/>
        </p:nvSpPr>
        <p:spPr>
          <a:xfrm>
            <a:off x="5980914" y="5943499"/>
            <a:ext cx="900752" cy="79693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7-конечная звезда 9"/>
          <p:cNvSpPr/>
          <p:nvPr/>
        </p:nvSpPr>
        <p:spPr>
          <a:xfrm>
            <a:off x="4010168" y="5428718"/>
            <a:ext cx="900752" cy="79693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7-конечная звезда 10"/>
          <p:cNvSpPr/>
          <p:nvPr/>
        </p:nvSpPr>
        <p:spPr>
          <a:xfrm>
            <a:off x="1312460" y="5827185"/>
            <a:ext cx="900752" cy="796935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41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Brief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3" y="728207"/>
            <a:ext cx="11530013" cy="588353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Beantworten Sie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Fragen!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hat Brief geschrieben?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hat Peter seine Winterferien verbracht?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war er?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4322" y="2017933"/>
            <a:ext cx="7688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Peter hat Brief geschrieben.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324" y="3409409"/>
            <a:ext cx="11530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Peter hat seine Winterferien interessant verbracht.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" y="5416438"/>
            <a:ext cx="112453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Peter war in Taschkent, in Samarkand und in </a:t>
            </a:r>
            <a:r>
              <a:rPr lang="de-DE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27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Brief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Beantworten Sie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Fragen!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 ist größer: Samarkand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 </a:t>
            </a:r>
            <a:r>
              <a:rPr lang="de-DE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 ist am schönsten?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 Tage waren die Kinder in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325" y="2593075"/>
            <a:ext cx="9348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Samarkand ist größer als </a:t>
            </a:r>
            <a:r>
              <a:rPr lang="de-DE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859" y="4039738"/>
            <a:ext cx="7688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Taschkent ist am schönsten.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859" y="5327425"/>
            <a:ext cx="9703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Kinder waren zwei Tage in </a:t>
            </a:r>
            <a:r>
              <a:rPr lang="de-DE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98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8112</TotalTime>
  <Words>884</Words>
  <Application>Microsoft Office PowerPoint</Application>
  <PresentationFormat>Широкоэкранный</PresentationFormat>
  <Paragraphs>171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Презентация PowerPoint</vt:lpstr>
      <vt:lpstr>Raten Sie!</vt:lpstr>
      <vt:lpstr>Der Dialog</vt:lpstr>
      <vt:lpstr>Der Brief</vt:lpstr>
      <vt:lpstr>Wir machen Übung</vt:lpstr>
      <vt:lpstr>Der Brief</vt:lpstr>
      <vt:lpstr>Der Brief</vt:lpstr>
      <vt:lpstr>Grammatik</vt:lpstr>
      <vt:lpstr>Grammatik</vt:lpstr>
      <vt:lpstr>Grammatik</vt:lpstr>
      <vt:lpstr>Grammatik</vt:lpstr>
      <vt:lpstr>Wir machen Übung</vt:lpstr>
      <vt:lpstr>Wir machen Übung</vt:lpstr>
      <vt:lpstr>Wir machen Übung</vt:lpstr>
      <vt:lpstr>Grammatik</vt:lpstr>
      <vt:lpstr>Grammatik</vt:lpstr>
      <vt:lpstr>Grammatik</vt:lpstr>
      <vt:lpstr>Grammatik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131</cp:revision>
  <dcterms:created xsi:type="dcterms:W3CDTF">2020-09-21T16:11:53Z</dcterms:created>
  <dcterms:modified xsi:type="dcterms:W3CDTF">2020-12-12T04:11:49Z</dcterms:modified>
</cp:coreProperties>
</file>