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6" r:id="rId5"/>
    <p:sldId id="283" r:id="rId6"/>
    <p:sldId id="290" r:id="rId7"/>
    <p:sldId id="284" r:id="rId8"/>
    <p:sldId id="282" r:id="rId9"/>
    <p:sldId id="289" r:id="rId10"/>
    <p:sldId id="285" r:id="rId11"/>
    <p:sldId id="286" r:id="rId12"/>
    <p:sldId id="263" r:id="rId13"/>
    <p:sldId id="287" r:id="rId14"/>
    <p:sldId id="288" r:id="rId15"/>
    <p:sldId id="291" r:id="rId16"/>
    <p:sldId id="292" r:id="rId17"/>
    <p:sldId id="293" r:id="rId18"/>
    <p:sldId id="294" r:id="rId19"/>
    <p:sldId id="297" r:id="rId20"/>
    <p:sldId id="296" r:id="rId21"/>
    <p:sldId id="295" r:id="rId22"/>
    <p:sldId id="261" r:id="rId23"/>
    <p:sldId id="26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7" Type="http://schemas.openxmlformats.org/officeDocument/2006/relationships/image" Target="../media/image16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f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002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1943101"/>
            <a:ext cx="10929938" cy="4646386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Brief</a:t>
            </a:r>
          </a:p>
          <a:p>
            <a:endParaRPr lang="de-DE" sz="6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42889" y="178594"/>
            <a:ext cx="2317749" cy="13430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5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269" y="4493622"/>
            <a:ext cx="1562056" cy="196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2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1495" y="869989"/>
            <a:ext cx="11818535" cy="575877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de-DE" sz="5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Adjektiv </a:t>
            </a:r>
            <a:endParaRPr lang="de-DE" sz="5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7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Das </a:t>
            </a:r>
            <a:r>
              <a:rPr lang="de-DE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Adjektiv bezeichnet ein Merkmal, eine Eigenschaft eines </a:t>
            </a:r>
            <a:r>
              <a:rPr lang="de-DE" sz="47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Gegenstandes. </a:t>
            </a:r>
          </a:p>
          <a:p>
            <a:pPr algn="l"/>
            <a:r>
              <a:rPr lang="de-DE" sz="47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Adjektiv hat </a:t>
            </a:r>
            <a:r>
              <a:rPr lang="de-DE" sz="47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drei </a:t>
            </a:r>
            <a:r>
              <a:rPr lang="de-DE" sz="47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Steigerungsstufen</a:t>
            </a:r>
            <a:r>
              <a:rPr lang="de-DE" sz="47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de-DE" sz="47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DE" sz="47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Positiv, Komparativ und Superlativ</a:t>
            </a:r>
            <a:r>
              <a:rPr lang="de-DE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7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47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47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 </a:t>
            </a:r>
            <a:r>
              <a:rPr lang="de-DE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die gleiche Eigenschaft der Gegenstände. </a:t>
            </a:r>
            <a:endParaRPr lang="de-DE" sz="47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4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de-DE" sz="4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Das Zimmer ist </a:t>
            </a:r>
            <a:r>
              <a:rPr lang="de-DE" sz="4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breit.</a:t>
            </a:r>
            <a:r>
              <a:rPr lang="de-DE" sz="4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994" y="887105"/>
            <a:ext cx="11530013" cy="5564235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l"/>
            <a:r>
              <a:rPr lang="uz-Cyrl-UZ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Der </a:t>
            </a:r>
            <a:r>
              <a:rPr lang="de-DE" sz="5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Komparativ bezeichnet einen höheren oder geringeren Grad der Eigenschaft. </a:t>
            </a:r>
            <a:endParaRPr lang="de-DE" sz="5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5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Adjektiv bekommt dabei die Endung </a:t>
            </a:r>
            <a:r>
              <a:rPr lang="uz-Cyrl-UZ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55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de-DE" sz="5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5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5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B.: klein — kleiner, schön — schöner, </a:t>
            </a:r>
            <a:endParaRPr lang="uz-Cyrl-UZ" sz="5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breit </a:t>
            </a:r>
            <a:r>
              <a:rPr lang="de-DE" sz="5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breiter</a:t>
            </a:r>
            <a:r>
              <a:rPr lang="de-DE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Islom</a:t>
            </a:r>
            <a:r>
              <a:rPr lang="de-DE" sz="5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 </a:t>
            </a:r>
            <a:r>
              <a:rPr lang="de-DE" sz="55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stärker </a:t>
            </a:r>
            <a:r>
              <a:rPr lang="de-DE" sz="5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de-DE" sz="5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Ilhom</a:t>
            </a:r>
            <a:r>
              <a:rPr lang="de-DE" sz="5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5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uz-Cyrl-UZ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5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Superlativ bezeichnet den höchsten Grad der Eigenschaft. </a:t>
            </a:r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5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bildet den Superlativ vom Positiv mit Hilfe des Suffixes — </a:t>
            </a:r>
            <a:r>
              <a:rPr lang="de-DE" sz="55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de-DE" sz="5500" b="1" i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de-DE" sz="5500" b="1" i="1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5500" b="1" i="1" u="sng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z.B.: Karin ist </a:t>
            </a:r>
            <a:r>
              <a:rPr lang="de-DE" sz="55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55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fleißigste </a:t>
            </a:r>
            <a:r>
              <a:rPr lang="de-DE" sz="5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Schülerin in der Klasse</a:t>
            </a:r>
            <a:r>
              <a:rPr lang="de-DE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de-DE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Dieses Bild ist </a:t>
            </a:r>
            <a:r>
              <a:rPr lang="de-DE" sz="55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schönsten</a:t>
            </a:r>
            <a:r>
              <a:rPr lang="de-DE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75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994" y="887105"/>
            <a:ext cx="11530013" cy="5564235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z-Cyrl-UZ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Die meisten Adjektive mit dem Stammvokal </a:t>
            </a:r>
            <a:r>
              <a:rPr lang="de-DE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o, u </a:t>
            </a:r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bekommen im </a:t>
            </a:r>
            <a:r>
              <a:rPr lang="de-DE" sz="5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Komparativ</a:t>
            </a:r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5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Superlativ</a:t>
            </a:r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de-DE" sz="5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Umlaut</a:t>
            </a:r>
          </a:p>
          <a:p>
            <a:pPr algn="l"/>
            <a:r>
              <a:rPr lang="de-DE" sz="5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de-DE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jung – jünger – am jüngsten</a:t>
            </a:r>
          </a:p>
          <a:p>
            <a:pPr algn="l"/>
            <a:r>
              <a:rPr lang="de-DE" sz="5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kurz – kürzer – am kürzesten</a:t>
            </a:r>
          </a:p>
        </p:txBody>
      </p:sp>
    </p:spTree>
    <p:extLst>
      <p:ext uri="{BB962C8B-B14F-4D97-AF65-F5344CB8AC3E}">
        <p14:creationId xmlns:p14="http://schemas.microsoft.com/office/powerpoint/2010/main" val="38478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994" y="887105"/>
            <a:ext cx="11530013" cy="5564235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Einige Adjektive bilden die Steigerungsstufen unregelmäßig</a:t>
            </a:r>
          </a:p>
          <a:p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 – besser –am besten</a:t>
            </a:r>
          </a:p>
          <a:p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iel – mehr – am meisten</a:t>
            </a:r>
          </a:p>
          <a:p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gern – lieber – am liebsten</a:t>
            </a:r>
          </a:p>
          <a:p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 – eher – am ehesten</a:t>
            </a:r>
          </a:p>
          <a:p>
            <a:endParaRPr lang="de-DE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994" y="887105"/>
            <a:ext cx="11530013" cy="5564235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3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3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Buch — dick</a:t>
            </a:r>
            <a:r>
              <a:rPr lang="de-DE" sz="3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de-DE" sz="3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Dieses Buch ist </a:t>
            </a:r>
            <a:r>
              <a:rPr lang="de-DE" sz="3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dick</a:t>
            </a:r>
            <a:r>
              <a:rPr lang="de-DE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jenes Buch ist </a:t>
            </a:r>
            <a:r>
              <a:rPr lang="de-DE" sz="3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dicker.</a:t>
            </a:r>
            <a:r>
              <a:rPr lang="de-DE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3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der Ball — klein; </a:t>
            </a:r>
            <a:endParaRPr lang="de-DE" sz="3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3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Tasche — gut; </a:t>
            </a:r>
            <a:endParaRPr lang="de-DE" sz="3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3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Foto — alt; </a:t>
            </a:r>
            <a:endParaRPr lang="de-DE" sz="3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5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672" y="2803464"/>
            <a:ext cx="106452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Dieser Ball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klein, jener Ball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kleiner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671" y="4102276"/>
            <a:ext cx="106452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 Tasche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gut, jene Tasche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besser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670" y="5350765"/>
            <a:ext cx="106452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Dieses Foto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alt, jenes Foto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älter. 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994" y="891433"/>
            <a:ext cx="11530013" cy="5564235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Lineal — lang; </a:t>
            </a:r>
            <a:endParaRPr lang="de-DE" sz="3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das 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— stark; </a:t>
            </a:r>
            <a:endParaRPr lang="de-DE" sz="3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Clown — lustig; </a:t>
            </a:r>
            <a:endParaRPr lang="de-DE" sz="3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der 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—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interessant</a:t>
            </a:r>
          </a:p>
          <a:p>
            <a:pPr algn="l"/>
            <a:endParaRPr lang="de-DE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669" y="1748599"/>
            <a:ext cx="106452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Dieses Lineal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lang, jenes Lineal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länger. 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670" y="3042609"/>
            <a:ext cx="106452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Dieses Tier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stark, jenes Tier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stärker. 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669" y="4159811"/>
            <a:ext cx="106452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Dieser Clown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lustig, jener Clown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lustiger. 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670" y="5350765"/>
            <a:ext cx="11286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Dieser Film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interessant, jener Film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interessanter. 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0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994" y="728207"/>
            <a:ext cx="11530013" cy="5931900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5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Vergleichen Sie!</a:t>
            </a:r>
            <a:endParaRPr lang="ru-RU" sz="3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süß</a:t>
            </a:r>
            <a:endParaRPr lang="ru-RU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Beere ist </a:t>
            </a:r>
            <a:r>
              <a:rPr lang="de-DE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süß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 Apfel ist </a:t>
            </a:r>
            <a:r>
              <a:rPr lang="de-DE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süßer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Birne ist </a:t>
            </a:r>
            <a:r>
              <a:rPr lang="de-DE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de-DE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süßesten</a:t>
            </a:r>
            <a:r>
              <a:rPr lang="de-DE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5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ick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21" y="1450655"/>
            <a:ext cx="2314575" cy="1675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97" y="1022799"/>
            <a:ext cx="2143125" cy="2057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11" y="905106"/>
            <a:ext cx="1933575" cy="2057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69" y="3305140"/>
            <a:ext cx="1948900" cy="2436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47" y="3976446"/>
            <a:ext cx="2486025" cy="1390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96" y="3479751"/>
            <a:ext cx="2224585" cy="20869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538" y="5561515"/>
            <a:ext cx="11337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Heft 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dick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das Buch 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dicker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Wörterbuch 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dicksten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22133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994" y="887105"/>
            <a:ext cx="11530013" cy="5564235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</a:t>
            </a:r>
            <a:endParaRPr lang="de-DE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528" y="4700230"/>
            <a:ext cx="115300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Auto 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schnell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 Zug 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schneller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Flugzeug ist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schnellsten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15" y="847777"/>
            <a:ext cx="3810000" cy="2857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15" y="2640694"/>
            <a:ext cx="5038354" cy="18939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67" y="2142770"/>
            <a:ext cx="4321874" cy="20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994" y="887105"/>
            <a:ext cx="11530013" cy="5564235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leicht</a:t>
            </a:r>
            <a:endParaRPr lang="de-DE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528" y="4700230"/>
            <a:ext cx="115300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Fußball 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leicht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 Tennisball 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leichter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Luftballon ist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leichtesten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29" y="1159795"/>
            <a:ext cx="3108846" cy="31088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59795"/>
            <a:ext cx="2009839" cy="1980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498149"/>
            <a:ext cx="3259376" cy="320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8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994" y="887105"/>
            <a:ext cx="11530013" cy="5564235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gefährlich</a:t>
            </a:r>
            <a:endParaRPr lang="de-DE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472" y="4988504"/>
            <a:ext cx="115300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Schlange 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gefährlich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 Wolf ist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gefährlicher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Tiger ist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gefährlichsten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6" y="1471120"/>
            <a:ext cx="2470245" cy="33584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1065501"/>
            <a:ext cx="2914046" cy="31882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49" y="2097638"/>
            <a:ext cx="4172934" cy="27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Kontrolle der selbständige Arbeit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den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</a:t>
            </a:r>
            <a:endParaRPr lang="de-DE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  <a:endParaRPr lang="uz-Cyrl-UZ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 an der Grammatik</a:t>
            </a:r>
            <a:endParaRPr lang="de-DE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994" y="887105"/>
            <a:ext cx="11530013" cy="5564235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schön</a:t>
            </a:r>
            <a:endParaRPr lang="de-DE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7044">
            <a:off x="6068126" y="1095830"/>
            <a:ext cx="1797223" cy="3024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196">
            <a:off x="8759791" y="1161875"/>
            <a:ext cx="2121992" cy="2990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6713">
            <a:off x="3091769" y="1103032"/>
            <a:ext cx="1771650" cy="2804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176" y="4114793"/>
            <a:ext cx="115300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Narzissen sind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schön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Tulpen sind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schöner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Rosen sind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schönsten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6003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7063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für selbstständige Arbeit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050878"/>
            <a:ext cx="11530013" cy="554099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55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5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 4, Seite 59</a:t>
            </a:r>
          </a:p>
          <a:p>
            <a:pPr algn="l"/>
            <a:r>
              <a:rPr lang="de-DE" sz="5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Ergänzen </a:t>
            </a:r>
            <a:r>
              <a:rPr lang="de-DE" sz="5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5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folgende Sätze!</a:t>
            </a:r>
            <a:endParaRPr lang="de-DE" sz="5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38" y="3821373"/>
            <a:ext cx="3753134" cy="24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429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091821"/>
            <a:ext cx="11235630" cy="5431809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64" y="3978162"/>
            <a:ext cx="3739486" cy="24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2000" cy="79828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</a:t>
            </a:r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für selbständige Arbeit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58" y="3616657"/>
            <a:ext cx="3589361" cy="266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4842" y="968991"/>
            <a:ext cx="11696130" cy="558193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Bilden Sie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die Sätze! </a:t>
            </a:r>
            <a:endParaRPr lang="uz-Cyrl-UZ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Muster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:  Du (machen) gern ...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machst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gern Einkäufe.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kaufe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gern Schokolade. </a:t>
            </a:r>
            <a:endParaRPr lang="uz-Cyrl-UZ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 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gern Bonbon.</a:t>
            </a:r>
          </a:p>
          <a:p>
            <a:pPr marL="0" indent="0">
              <a:buNone/>
            </a:pP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singe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gern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Lied. </a:t>
            </a:r>
            <a:endParaRPr lang="uz-Cyrl-UZ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gern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Bild. </a:t>
            </a:r>
            <a:endParaRPr lang="uz-Cyrl-UZ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erzählt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gern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Märchen.</a:t>
            </a:r>
            <a:endParaRPr lang="uz-Cyrl-UZ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spielen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gern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Fußball.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Raten Sie!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6342"/>
            <a:ext cx="11530013" cy="575877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ist das? </a:t>
            </a:r>
          </a:p>
          <a:p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Guten </a:t>
            </a:r>
            <a:r>
              <a:rPr lang="de-DE" sz="5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ihr liebe Leute,        </a:t>
            </a:r>
            <a:endParaRPr lang="de-DE" sz="5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 </a:t>
            </a:r>
            <a:r>
              <a:rPr lang="de-DE" sz="5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Briefe bringe ich heute, </a:t>
            </a:r>
            <a:endParaRPr lang="de-DE" sz="5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Komme </a:t>
            </a:r>
            <a:r>
              <a:rPr lang="de-DE" sz="5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ein jedes Haus, </a:t>
            </a:r>
            <a:endParaRPr lang="de-DE" sz="5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Trage </a:t>
            </a:r>
            <a:r>
              <a:rPr lang="de-DE" sz="5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Briefe aus.</a:t>
            </a:r>
          </a:p>
          <a:p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6841"/>
              </p:ext>
            </p:extLst>
          </p:nvPr>
        </p:nvGraphicFramePr>
        <p:xfrm>
          <a:off x="1138841" y="5295332"/>
          <a:ext cx="9880980" cy="1082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58732">
                  <a:extLst>
                    <a:ext uri="{9D8B030D-6E8A-4147-A177-3AD203B41FA5}">
                      <a16:colId xmlns:a16="http://schemas.microsoft.com/office/drawing/2014/main" val="2381372127"/>
                    </a:ext>
                  </a:extLst>
                </a:gridCol>
                <a:gridCol w="658732">
                  <a:extLst>
                    <a:ext uri="{9D8B030D-6E8A-4147-A177-3AD203B41FA5}">
                      <a16:colId xmlns:a16="http://schemas.microsoft.com/office/drawing/2014/main" val="973568461"/>
                    </a:ext>
                  </a:extLst>
                </a:gridCol>
                <a:gridCol w="658732">
                  <a:extLst>
                    <a:ext uri="{9D8B030D-6E8A-4147-A177-3AD203B41FA5}">
                      <a16:colId xmlns:a16="http://schemas.microsoft.com/office/drawing/2014/main" val="1224748889"/>
                    </a:ext>
                  </a:extLst>
                </a:gridCol>
                <a:gridCol w="658732">
                  <a:extLst>
                    <a:ext uri="{9D8B030D-6E8A-4147-A177-3AD203B41FA5}">
                      <a16:colId xmlns:a16="http://schemas.microsoft.com/office/drawing/2014/main" val="2335178993"/>
                    </a:ext>
                  </a:extLst>
                </a:gridCol>
                <a:gridCol w="658732">
                  <a:extLst>
                    <a:ext uri="{9D8B030D-6E8A-4147-A177-3AD203B41FA5}">
                      <a16:colId xmlns:a16="http://schemas.microsoft.com/office/drawing/2014/main" val="4268527013"/>
                    </a:ext>
                  </a:extLst>
                </a:gridCol>
                <a:gridCol w="658732">
                  <a:extLst>
                    <a:ext uri="{9D8B030D-6E8A-4147-A177-3AD203B41FA5}">
                      <a16:colId xmlns:a16="http://schemas.microsoft.com/office/drawing/2014/main" val="2511532828"/>
                    </a:ext>
                  </a:extLst>
                </a:gridCol>
                <a:gridCol w="658732">
                  <a:extLst>
                    <a:ext uri="{9D8B030D-6E8A-4147-A177-3AD203B41FA5}">
                      <a16:colId xmlns:a16="http://schemas.microsoft.com/office/drawing/2014/main" val="979704333"/>
                    </a:ext>
                  </a:extLst>
                </a:gridCol>
                <a:gridCol w="658732">
                  <a:extLst>
                    <a:ext uri="{9D8B030D-6E8A-4147-A177-3AD203B41FA5}">
                      <a16:colId xmlns:a16="http://schemas.microsoft.com/office/drawing/2014/main" val="3385572803"/>
                    </a:ext>
                  </a:extLst>
                </a:gridCol>
                <a:gridCol w="658732">
                  <a:extLst>
                    <a:ext uri="{9D8B030D-6E8A-4147-A177-3AD203B41FA5}">
                      <a16:colId xmlns:a16="http://schemas.microsoft.com/office/drawing/2014/main" val="3909548642"/>
                    </a:ext>
                  </a:extLst>
                </a:gridCol>
                <a:gridCol w="658732">
                  <a:extLst>
                    <a:ext uri="{9D8B030D-6E8A-4147-A177-3AD203B41FA5}">
                      <a16:colId xmlns:a16="http://schemas.microsoft.com/office/drawing/2014/main" val="438491282"/>
                    </a:ext>
                  </a:extLst>
                </a:gridCol>
                <a:gridCol w="658732">
                  <a:extLst>
                    <a:ext uri="{9D8B030D-6E8A-4147-A177-3AD203B41FA5}">
                      <a16:colId xmlns:a16="http://schemas.microsoft.com/office/drawing/2014/main" val="2229887073"/>
                    </a:ext>
                  </a:extLst>
                </a:gridCol>
                <a:gridCol w="658732">
                  <a:extLst>
                    <a:ext uri="{9D8B030D-6E8A-4147-A177-3AD203B41FA5}">
                      <a16:colId xmlns:a16="http://schemas.microsoft.com/office/drawing/2014/main" val="4152648064"/>
                    </a:ext>
                  </a:extLst>
                </a:gridCol>
                <a:gridCol w="658732">
                  <a:extLst>
                    <a:ext uri="{9D8B030D-6E8A-4147-A177-3AD203B41FA5}">
                      <a16:colId xmlns:a16="http://schemas.microsoft.com/office/drawing/2014/main" val="1967309073"/>
                    </a:ext>
                  </a:extLst>
                </a:gridCol>
                <a:gridCol w="658732">
                  <a:extLst>
                    <a:ext uri="{9D8B030D-6E8A-4147-A177-3AD203B41FA5}">
                      <a16:colId xmlns:a16="http://schemas.microsoft.com/office/drawing/2014/main" val="1473881873"/>
                    </a:ext>
                  </a:extLst>
                </a:gridCol>
                <a:gridCol w="658732">
                  <a:extLst>
                    <a:ext uri="{9D8B030D-6E8A-4147-A177-3AD203B41FA5}">
                      <a16:colId xmlns:a16="http://schemas.microsoft.com/office/drawing/2014/main" val="3340163364"/>
                    </a:ext>
                  </a:extLst>
                </a:gridCol>
              </a:tblGrid>
              <a:tr h="900752">
                <a:tc>
                  <a:txBody>
                    <a:bodyPr/>
                    <a:lstStyle/>
                    <a:p>
                      <a:pPr algn="ctr"/>
                      <a:r>
                        <a:rPr lang="de-DE" sz="6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6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6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6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6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6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6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6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6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6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6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ä</a:t>
                      </a:r>
                      <a:endParaRPr lang="ru-RU" sz="6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6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6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6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46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63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Dialog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6342"/>
            <a:ext cx="11530013" cy="575877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669" y="953588"/>
            <a:ext cx="5956663" cy="53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Brief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6342"/>
            <a:ext cx="11530013" cy="575877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953588"/>
            <a:ext cx="11273246" cy="553865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86347" y="983701"/>
            <a:ext cx="75383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Lieber Alex,</a:t>
            </a:r>
          </a:p>
          <a:p>
            <a:pPr algn="just"/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geht es dir? Mir geht es gut.</a:t>
            </a:r>
          </a:p>
          <a:p>
            <a:pPr algn="just"/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Winterferien sind zu Ende.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und meine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Freunde haben in den Ferien viel Interessantes gesehen.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eine Fahrt gemacht. Diese Fahrt war sehr schön.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waren in Taschkent, in Samarkand und in </a:t>
            </a:r>
            <a:r>
              <a:rPr lang="de-DE" sz="2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Chiwa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de-DE" sz="2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Chiwa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waren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 Tage. In Samarkand sind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drei Tage länger geblieben. </a:t>
            </a:r>
            <a:r>
              <a:rPr lang="de-DE" sz="2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Chiwa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 nicht groß. Samarkand ist größer und älter als </a:t>
            </a:r>
            <a:r>
              <a:rPr lang="de-DE" sz="2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Chiwa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Und am schönsten war es in Taschkent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du? Wie hast du deine Winterferien verbracht?</a:t>
            </a:r>
          </a:p>
          <a:p>
            <a:pPr algn="just"/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 mir bald!</a:t>
            </a:r>
          </a:p>
          <a:p>
            <a:pPr algn="just"/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490" y="1004878"/>
            <a:ext cx="2130856" cy="11508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387" y="2279740"/>
            <a:ext cx="2138885" cy="12774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490" y="3614020"/>
            <a:ext cx="2130483" cy="13480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4692" y="5075707"/>
            <a:ext cx="2148580" cy="13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995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55893" y="836995"/>
            <a:ext cx="50360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sind </a:t>
            </a:r>
            <a:r>
              <a:rPr lang="de-DE" sz="27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Winter viel Schlittschuh </a:t>
            </a:r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gelaufen.</a:t>
            </a:r>
            <a:endParaRPr lang="ru-RU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haben </a:t>
            </a:r>
            <a:r>
              <a:rPr lang="de-DE" sz="27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 im </a:t>
            </a:r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</a:t>
            </a:r>
          </a:p>
          <a:p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gespielt und einen         Schneemann gebaut.</a:t>
            </a:r>
            <a:endParaRPr lang="ru-RU" sz="27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de-DE" sz="27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sind </a:t>
            </a:r>
            <a:r>
              <a:rPr lang="de-DE" sz="27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gern </a:t>
            </a:r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 gelaufen.</a:t>
            </a:r>
            <a:endParaRPr lang="ru-RU" sz="27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Wir haben eine</a:t>
            </a:r>
          </a:p>
          <a:p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Schneeballschlacht gemacht.</a:t>
            </a:r>
            <a:endParaRPr lang="ru-RU" sz="27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Auch </a:t>
            </a:r>
            <a:r>
              <a:rPr lang="de-DE" sz="27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Rodeln </a:t>
            </a:r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endParaRPr lang="ru-RU" sz="27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Spaß gemacht.</a:t>
            </a:r>
            <a:endParaRPr lang="ru-RU" sz="27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 startAt="6"/>
            </a:pPr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haben </a:t>
            </a:r>
            <a:r>
              <a:rPr lang="de-DE" sz="27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endParaRPr lang="de-DE" sz="27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7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Tannenbaum geschmückt.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7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 Wir </a:t>
            </a:r>
            <a:r>
              <a:rPr lang="de-DE" sz="27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Neujahrsgeschenke gebastelt.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" y="836995"/>
            <a:ext cx="6840584" cy="5903439"/>
          </a:xfrm>
          <a:prstGeom prst="rect">
            <a:avLst/>
          </a:prstGeom>
        </p:spPr>
      </p:pic>
      <p:sp>
        <p:nvSpPr>
          <p:cNvPr id="3" name="7-конечная звезда 2"/>
          <p:cNvSpPr/>
          <p:nvPr/>
        </p:nvSpPr>
        <p:spPr>
          <a:xfrm>
            <a:off x="232012" y="2724187"/>
            <a:ext cx="900752" cy="79693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2213212" y="3258725"/>
            <a:ext cx="900752" cy="79693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3987421" y="2593312"/>
            <a:ext cx="900752" cy="79693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5761630" y="3122654"/>
            <a:ext cx="900752" cy="79693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5980914" y="5943499"/>
            <a:ext cx="900752" cy="79693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4010168" y="5428718"/>
            <a:ext cx="900752" cy="79693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1312460" y="5827185"/>
            <a:ext cx="900752" cy="79693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Brief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3" y="728207"/>
            <a:ext cx="11530013" cy="5883535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Beantworten Sie 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Fragen! 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hat Brief geschrieben?</a:t>
            </a: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hat Peter seine Winterferien verbracht?</a:t>
            </a: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war er?</a:t>
            </a: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322" y="2017933"/>
            <a:ext cx="768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Peter hat Brief geschrieben.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" y="3409409"/>
            <a:ext cx="11530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Peter hat seine Winterferien interessant verbracht.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" y="5416438"/>
            <a:ext cx="11245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Peter war in Taschkent, in Samarkand und in </a:t>
            </a:r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Chiwa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Brief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6342"/>
            <a:ext cx="11530013" cy="575877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Beantworten Sie 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Fragen! 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 ist größer: Samarkand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Chiwa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 ist am schönsten? 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 Tage waren die Kinder in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Chiwa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5" y="2593075"/>
            <a:ext cx="9348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Samarkand ist größer als </a:t>
            </a:r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Chiwa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859" y="4039738"/>
            <a:ext cx="768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Taschkent ist am schönsten.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859" y="5327425"/>
            <a:ext cx="9703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Kinder waren zwei Tage in </a:t>
            </a:r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Chiwa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8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8112</TotalTime>
  <Words>884</Words>
  <Application>Microsoft Office PowerPoint</Application>
  <PresentationFormat>Широкоэкранный</PresentationFormat>
  <Paragraphs>171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Тема Office</vt:lpstr>
      <vt:lpstr>Office Theme</vt:lpstr>
      <vt:lpstr>DEUTSCH</vt:lpstr>
      <vt:lpstr>PLAN DER STUNDE:</vt:lpstr>
      <vt:lpstr>Презентация PowerPoint</vt:lpstr>
      <vt:lpstr>Raten Sie!</vt:lpstr>
      <vt:lpstr>Der Dialog</vt:lpstr>
      <vt:lpstr>Der Brief</vt:lpstr>
      <vt:lpstr>Wir machen Übung</vt:lpstr>
      <vt:lpstr>Der Brief</vt:lpstr>
      <vt:lpstr>Der Brief</vt:lpstr>
      <vt:lpstr>Grammatik</vt:lpstr>
      <vt:lpstr>Grammatik</vt:lpstr>
      <vt:lpstr>Grammatik</vt:lpstr>
      <vt:lpstr>Grammatik</vt:lpstr>
      <vt:lpstr>Wir machen Übung</vt:lpstr>
      <vt:lpstr>Wir machen Übung</vt:lpstr>
      <vt:lpstr>Wir machen Übung</vt:lpstr>
      <vt:lpstr>Grammatik</vt:lpstr>
      <vt:lpstr>Grammatik</vt:lpstr>
      <vt:lpstr>Grammatik</vt:lpstr>
      <vt:lpstr>Grammatik</vt:lpstr>
      <vt:lpstr>Aufgabe für selbstständige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User</cp:lastModifiedBy>
  <cp:revision>131</cp:revision>
  <dcterms:created xsi:type="dcterms:W3CDTF">2020-09-21T16:11:53Z</dcterms:created>
  <dcterms:modified xsi:type="dcterms:W3CDTF">2020-12-12T04:11:49Z</dcterms:modified>
</cp:coreProperties>
</file>