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2"/>
  </p:notesMasterIdLst>
  <p:sldIdLst>
    <p:sldId id="284" r:id="rId2"/>
    <p:sldId id="464" r:id="rId3"/>
    <p:sldId id="465" r:id="rId4"/>
    <p:sldId id="466" r:id="rId5"/>
    <p:sldId id="467" r:id="rId6"/>
    <p:sldId id="468" r:id="rId7"/>
    <p:sldId id="469" r:id="rId8"/>
    <p:sldId id="470" r:id="rId9"/>
    <p:sldId id="471" r:id="rId10"/>
    <p:sldId id="420" r:id="rId11"/>
  </p:sldIdLst>
  <p:sldSz cx="12801600" cy="7200900"/>
  <p:notesSz cx="5765800" cy="3244850"/>
  <p:defaultTextStyle>
    <a:defPPr>
      <a:defRPr lang="ru-RU"/>
    </a:defPPr>
    <a:lvl1pPr marL="0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1pPr>
    <a:lvl2pPr marL="968152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2pPr>
    <a:lvl3pPr marL="1936305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3pPr>
    <a:lvl4pPr marL="2904457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4pPr>
    <a:lvl5pPr marL="3872609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5pPr>
    <a:lvl6pPr marL="4840763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6pPr>
    <a:lvl7pPr marL="5808915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7pPr>
    <a:lvl8pPr marL="6777067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8pPr>
    <a:lvl9pPr marL="7745220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327" userDrawn="1">
          <p15:clr>
            <a:srgbClr val="A4A3A4"/>
          </p15:clr>
        </p15:guide>
        <p15:guide id="3" orient="horz" pos="6391" userDrawn="1">
          <p15:clr>
            <a:srgbClr val="A4A3A4"/>
          </p15:clr>
        </p15:guide>
        <p15:guide id="4" pos="4796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ser" initials="U" lastIdx="5" clrIdx="0">
    <p:extLst>
      <p:ext uri="{19B8F6BF-5375-455C-9EA6-DF929625EA0E}">
        <p15:presenceInfo xmlns:p15="http://schemas.microsoft.com/office/powerpoint/2012/main" userId="Us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859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012ECD-51FC-41F1-AA8D-1B2483CD663E}" styleName="Светлый стиль 2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9631B5-78F2-41C9-869B-9F39066F8104}" styleName="Средний стиль 3 — 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B344D84-9AFB-497E-A393-DC336BA19D2E}" styleName="Средний стиль 3 — акцент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A107856-5554-42FB-B03E-39F5DBC370BA}" styleName="Средний стиль 4 —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46F890A9-2807-4EBB-B81D-B2AA78EC7F39}" styleName="Темный стиль 2 — акцент 5/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1EBBBCC-DAD2-459C-BE2E-F6DE35CF9A28}" styleName="Темный стиль 2 — акцент 3/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202B0CA-FC54-4496-8BCA-5EF66A818D29}" styleName="Темный стиль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AF606853-7671-496A-8E4F-DF71F8EC918B}" styleName="Темный стиль 1 — акцент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660B408-B3CF-4A94-85FC-2B1E0A45F4A2}" styleName="Темный стиль 2 — акцент 1/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8EC20E35-A176-4012-BC5E-935CFFF8708E}" styleName="Средний стиль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8D230F3-CF80-4859-8CE7-A43EE81993B5}" styleName="Светлый стиль 1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E9639D4-E3E2-4D34-9284-5A2195B3D0D7}" styleName="Светлый стиль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E8B1032C-EA38-4F05-BA0D-38AFFFC7BED3}" styleName="Светлый стиль 3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2838BEF-8BB2-4498-84A7-C5851F593DF1}" styleName="Средний стиль 4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29" autoAdjust="0"/>
    <p:restoredTop sz="89636" autoAdjust="0"/>
  </p:normalViewPr>
  <p:slideViewPr>
    <p:cSldViewPr>
      <p:cViewPr>
        <p:scale>
          <a:sx n="56" d="100"/>
          <a:sy n="56" d="100"/>
        </p:scale>
        <p:origin x="892" y="40"/>
      </p:cViewPr>
      <p:guideLst>
        <p:guide orient="horz" pos="2880"/>
        <p:guide pos="2327"/>
        <p:guide orient="horz" pos="6391"/>
        <p:guide pos="479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265488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40D9A4-C2EF-4B1B-8DB5-85EC06DD3650}" type="datetimeFigureOut">
              <a:rPr lang="ru-RU" smtClean="0"/>
              <a:pPr/>
              <a:t>21.12.2020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911350" y="406400"/>
            <a:ext cx="1943100" cy="10937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576263" y="1562100"/>
            <a:ext cx="4613275" cy="12779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082925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265488" y="3082925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4AC081-F56F-466E-9CDC-774CD659513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52959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4AC081-F56F-466E-9CDC-774CD6595131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70457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60121" y="2232277"/>
            <a:ext cx="10881361" cy="4078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920241" y="4032504"/>
            <a:ext cx="8961120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12/21/2020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612299" y="2978581"/>
            <a:ext cx="3577002" cy="928588"/>
          </a:xfrm>
        </p:spPr>
        <p:txBody>
          <a:bodyPr lIns="0" tIns="0" rIns="0" bIns="0"/>
          <a:lstStyle>
            <a:lvl1pPr>
              <a:defRPr sz="6034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983781" y="2180056"/>
            <a:ext cx="8834039" cy="779316"/>
          </a:xfrm>
        </p:spPr>
        <p:txBody>
          <a:bodyPr lIns="0" tIns="0" rIns="0" bIns="0"/>
          <a:lstStyle>
            <a:lvl1pPr>
              <a:defRPr sz="5064" b="0" i="0">
                <a:solidFill>
                  <a:srgbClr val="3734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12/21/2020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8404" y="1189854"/>
            <a:ext cx="12546414" cy="5879091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4202"/>
          </a:p>
        </p:txBody>
      </p:sp>
      <p:sp>
        <p:nvSpPr>
          <p:cNvPr id="17" name="bg object 17"/>
          <p:cNvSpPr/>
          <p:nvPr/>
        </p:nvSpPr>
        <p:spPr>
          <a:xfrm>
            <a:off x="148421" y="157913"/>
            <a:ext cx="12546414" cy="95260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4202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612299" y="2978581"/>
            <a:ext cx="3577002" cy="928588"/>
          </a:xfrm>
        </p:spPr>
        <p:txBody>
          <a:bodyPr lIns="0" tIns="0" rIns="0" bIns="0"/>
          <a:lstStyle>
            <a:lvl1pPr>
              <a:defRPr sz="6034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50873" y="1599501"/>
            <a:ext cx="4050550" cy="4809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125" b="0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592825" y="1656207"/>
            <a:ext cx="5568696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12/21/2020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3511390" y="2344141"/>
            <a:ext cx="5821344" cy="2295551"/>
          </a:xfrm>
          <a:custGeom>
            <a:avLst/>
            <a:gdLst/>
            <a:ahLst/>
            <a:cxnLst/>
            <a:rect l="l" t="t" r="r" b="b"/>
            <a:pathLst>
              <a:path w="2621915" h="1034414">
                <a:moveTo>
                  <a:pt x="2621368" y="0"/>
                </a:moveTo>
                <a:lnTo>
                  <a:pt x="0" y="0"/>
                </a:lnTo>
                <a:lnTo>
                  <a:pt x="0" y="1034140"/>
                </a:lnTo>
                <a:lnTo>
                  <a:pt x="2621368" y="1034140"/>
                </a:lnTo>
                <a:lnTo>
                  <a:pt x="262136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4202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612299" y="2978581"/>
            <a:ext cx="3577002" cy="928588"/>
          </a:xfrm>
        </p:spPr>
        <p:txBody>
          <a:bodyPr lIns="0" tIns="0" rIns="0" bIns="0"/>
          <a:lstStyle>
            <a:lvl1pPr>
              <a:defRPr sz="6034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12/21/2020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12/21/2020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6707" y="238364"/>
            <a:ext cx="10467975" cy="407804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368938" y="1678545"/>
            <a:ext cx="5062855" cy="172354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645151" y="1678545"/>
            <a:ext cx="5065078" cy="172354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59"/>
          <p:cNvSpPr>
            <a:spLocks noGrp="1" noChangeArrowheads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0"/>
          <p:cNvSpPr>
            <a:spLocks noGrp="1" noChangeArrowheads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1"/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659A22-F514-4D5A-8495-8ED58DC7B7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8404" y="1189854"/>
            <a:ext cx="12546414" cy="5879091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4202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612299" y="2978580"/>
            <a:ext cx="3577002" cy="4078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983781" y="2180055"/>
            <a:ext cx="8834039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0" i="0">
                <a:solidFill>
                  <a:srgbClr val="3734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352544" y="6696836"/>
            <a:ext cx="4096512" cy="6001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40079" y="6696836"/>
            <a:ext cx="2944369" cy="6001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12/21/2020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9217152" y="6696836"/>
            <a:ext cx="2944369" cy="6001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1043184">
        <a:defRPr>
          <a:latin typeface="+mn-lt"/>
          <a:ea typeface="+mn-ea"/>
          <a:cs typeface="+mn-cs"/>
        </a:defRPr>
      </a:lvl2pPr>
      <a:lvl3pPr marL="2086369">
        <a:defRPr>
          <a:latin typeface="+mn-lt"/>
          <a:ea typeface="+mn-ea"/>
          <a:cs typeface="+mn-cs"/>
        </a:defRPr>
      </a:lvl3pPr>
      <a:lvl4pPr marL="3129552">
        <a:defRPr>
          <a:latin typeface="+mn-lt"/>
          <a:ea typeface="+mn-ea"/>
          <a:cs typeface="+mn-cs"/>
        </a:defRPr>
      </a:lvl4pPr>
      <a:lvl5pPr marL="4172736">
        <a:defRPr>
          <a:latin typeface="+mn-lt"/>
          <a:ea typeface="+mn-ea"/>
          <a:cs typeface="+mn-cs"/>
        </a:defRPr>
      </a:lvl5pPr>
      <a:lvl6pPr marL="5215922">
        <a:defRPr>
          <a:latin typeface="+mn-lt"/>
          <a:ea typeface="+mn-ea"/>
          <a:cs typeface="+mn-cs"/>
        </a:defRPr>
      </a:lvl6pPr>
      <a:lvl7pPr marL="6259106">
        <a:defRPr>
          <a:latin typeface="+mn-lt"/>
          <a:ea typeface="+mn-ea"/>
          <a:cs typeface="+mn-cs"/>
        </a:defRPr>
      </a:lvl7pPr>
      <a:lvl8pPr marL="7302290">
        <a:defRPr>
          <a:latin typeface="+mn-lt"/>
          <a:ea typeface="+mn-ea"/>
          <a:cs typeface="+mn-cs"/>
        </a:defRPr>
      </a:lvl8pPr>
      <a:lvl9pPr marL="8345475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1043184">
        <a:defRPr>
          <a:latin typeface="+mn-lt"/>
          <a:ea typeface="+mn-ea"/>
          <a:cs typeface="+mn-cs"/>
        </a:defRPr>
      </a:lvl2pPr>
      <a:lvl3pPr marL="2086369">
        <a:defRPr>
          <a:latin typeface="+mn-lt"/>
          <a:ea typeface="+mn-ea"/>
          <a:cs typeface="+mn-cs"/>
        </a:defRPr>
      </a:lvl3pPr>
      <a:lvl4pPr marL="3129552">
        <a:defRPr>
          <a:latin typeface="+mn-lt"/>
          <a:ea typeface="+mn-ea"/>
          <a:cs typeface="+mn-cs"/>
        </a:defRPr>
      </a:lvl4pPr>
      <a:lvl5pPr marL="4172736">
        <a:defRPr>
          <a:latin typeface="+mn-lt"/>
          <a:ea typeface="+mn-ea"/>
          <a:cs typeface="+mn-cs"/>
        </a:defRPr>
      </a:lvl5pPr>
      <a:lvl6pPr marL="5215922">
        <a:defRPr>
          <a:latin typeface="+mn-lt"/>
          <a:ea typeface="+mn-ea"/>
          <a:cs typeface="+mn-cs"/>
        </a:defRPr>
      </a:lvl6pPr>
      <a:lvl7pPr marL="6259106">
        <a:defRPr>
          <a:latin typeface="+mn-lt"/>
          <a:ea typeface="+mn-ea"/>
          <a:cs typeface="+mn-cs"/>
        </a:defRPr>
      </a:lvl7pPr>
      <a:lvl8pPr marL="7302290">
        <a:defRPr>
          <a:latin typeface="+mn-lt"/>
          <a:ea typeface="+mn-ea"/>
          <a:cs typeface="+mn-cs"/>
        </a:defRPr>
      </a:lvl8pPr>
      <a:lvl9pPr marL="8345475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0.png"/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4.png"/><Relationship Id="rId4" Type="http://schemas.openxmlformats.org/officeDocument/2006/relationships/image" Target="../media/image80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13" Type="http://schemas.openxmlformats.org/officeDocument/2006/relationships/image" Target="../media/image21.png"/><Relationship Id="rId3" Type="http://schemas.openxmlformats.org/officeDocument/2006/relationships/image" Target="../media/image140.png"/><Relationship Id="rId7" Type="http://schemas.openxmlformats.org/officeDocument/2006/relationships/image" Target="../media/image18.png"/><Relationship Id="rId12" Type="http://schemas.openxmlformats.org/officeDocument/2006/relationships/image" Target="../media/image20.png"/><Relationship Id="rId2" Type="http://schemas.openxmlformats.org/officeDocument/2006/relationships/image" Target="../media/image100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7.png"/><Relationship Id="rId11" Type="http://schemas.openxmlformats.org/officeDocument/2006/relationships/image" Target="../media/image190.png"/><Relationship Id="rId5" Type="http://schemas.openxmlformats.org/officeDocument/2006/relationships/image" Target="../media/image16.png"/><Relationship Id="rId10" Type="http://schemas.openxmlformats.org/officeDocument/2006/relationships/image" Target="../media/image180.png"/><Relationship Id="rId4" Type="http://schemas.openxmlformats.org/officeDocument/2006/relationships/image" Target="../media/image15.png"/><Relationship Id="rId9" Type="http://schemas.openxmlformats.org/officeDocument/2006/relationships/image" Target="../media/image170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png"/><Relationship Id="rId13" Type="http://schemas.openxmlformats.org/officeDocument/2006/relationships/image" Target="../media/image33.png"/><Relationship Id="rId3" Type="http://schemas.openxmlformats.org/officeDocument/2006/relationships/image" Target="../media/image23.png"/><Relationship Id="rId7" Type="http://schemas.openxmlformats.org/officeDocument/2006/relationships/image" Target="../media/image27.png"/><Relationship Id="rId12" Type="http://schemas.openxmlformats.org/officeDocument/2006/relationships/image" Target="../media/image32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6.png"/><Relationship Id="rId11" Type="http://schemas.openxmlformats.org/officeDocument/2006/relationships/image" Target="../media/image31.png"/><Relationship Id="rId5" Type="http://schemas.openxmlformats.org/officeDocument/2006/relationships/image" Target="../media/image25.png"/><Relationship Id="rId10" Type="http://schemas.openxmlformats.org/officeDocument/2006/relationships/image" Target="../media/image30.png"/><Relationship Id="rId4" Type="http://schemas.openxmlformats.org/officeDocument/2006/relationships/image" Target="../media/image24.png"/><Relationship Id="rId9" Type="http://schemas.openxmlformats.org/officeDocument/2006/relationships/image" Target="../media/image2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38.png"/><Relationship Id="rId5" Type="http://schemas.openxmlformats.org/officeDocument/2006/relationships/image" Target="../media/image37.png"/><Relationship Id="rId4" Type="http://schemas.openxmlformats.org/officeDocument/2006/relationships/image" Target="../media/image3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7" Type="http://schemas.openxmlformats.org/officeDocument/2006/relationships/image" Target="../media/image44.png"/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43.png"/><Relationship Id="rId5" Type="http://schemas.openxmlformats.org/officeDocument/2006/relationships/image" Target="../media/image42.png"/><Relationship Id="rId4" Type="http://schemas.openxmlformats.org/officeDocument/2006/relationships/image" Target="../media/image4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-7912" y="0"/>
            <a:ext cx="12788910" cy="2028612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8659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98066" y="270311"/>
            <a:ext cx="7136016" cy="1194470"/>
          </a:xfrm>
          <a:prstGeom prst="rect">
            <a:avLst/>
          </a:prstGeom>
        </p:spPr>
        <p:txBody>
          <a:bodyPr vert="horz" wrap="square" lIns="0" tIns="32425" rIns="0" bIns="0" rtlCol="0">
            <a:spAutoFit/>
          </a:bodyPr>
          <a:lstStyle/>
          <a:p>
            <a:pPr marL="28199">
              <a:spcBef>
                <a:spcPts val="253"/>
              </a:spcBef>
            </a:pPr>
            <a:r>
              <a:rPr lang="en-US" sz="7549" spc="11" dirty="0"/>
              <a:t>MATEMATIKA</a:t>
            </a:r>
            <a:endParaRPr lang="en-US" sz="7549" dirty="0"/>
          </a:p>
        </p:txBody>
      </p:sp>
      <p:sp>
        <p:nvSpPr>
          <p:cNvPr id="4" name="object 4"/>
          <p:cNvSpPr txBox="1"/>
          <p:nvPr/>
        </p:nvSpPr>
        <p:spPr>
          <a:xfrm>
            <a:off x="1874793" y="2549345"/>
            <a:ext cx="7971525" cy="2272959"/>
          </a:xfrm>
          <a:prstGeom prst="rect">
            <a:avLst/>
          </a:prstGeom>
        </p:spPr>
        <p:txBody>
          <a:bodyPr vert="horz" wrap="square" lIns="0" tIns="31017" rIns="0" bIns="0" rtlCol="0">
            <a:spAutoFit/>
          </a:bodyPr>
          <a:lstStyle/>
          <a:p>
            <a:pPr marL="40888" algn="ctr">
              <a:spcBef>
                <a:spcPts val="245"/>
              </a:spcBef>
            </a:pPr>
            <a:r>
              <a:rPr sz="4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US" sz="4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AVZU</a:t>
            </a:r>
            <a:r>
              <a:rPr sz="4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ru-RU" sz="4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ARALASH SONLAR</a:t>
            </a:r>
            <a:endParaRPr lang="ru-RU" sz="4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0888" algn="ctr">
              <a:spcBef>
                <a:spcPts val="245"/>
              </a:spcBef>
            </a:pPr>
            <a:endParaRPr lang="en-US" sz="4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995035" y="454530"/>
            <a:ext cx="11069728" cy="1201705"/>
            <a:chOff x="439458" y="322808"/>
            <a:chExt cx="4985770" cy="541244"/>
          </a:xfrm>
        </p:grpSpPr>
        <p:sp>
          <p:nvSpPr>
            <p:cNvPr id="8" name="object 8"/>
            <p:cNvSpPr/>
            <p:nvPr/>
          </p:nvSpPr>
          <p:spPr>
            <a:xfrm>
              <a:off x="439458" y="322808"/>
              <a:ext cx="396240" cy="394970"/>
            </a:xfrm>
            <a:custGeom>
              <a:avLst/>
              <a:gdLst/>
              <a:ahLst/>
              <a:cxnLst/>
              <a:rect l="l" t="t" r="r" b="b"/>
              <a:pathLst>
                <a:path w="396240" h="394970">
                  <a:moveTo>
                    <a:pt x="65938" y="0"/>
                  </a:moveTo>
                  <a:lnTo>
                    <a:pt x="0" y="0"/>
                  </a:lnTo>
                  <a:lnTo>
                    <a:pt x="0" y="33020"/>
                  </a:lnTo>
                  <a:lnTo>
                    <a:pt x="0" y="361950"/>
                  </a:lnTo>
                  <a:lnTo>
                    <a:pt x="0" y="394970"/>
                  </a:lnTo>
                  <a:lnTo>
                    <a:pt x="65938" y="394970"/>
                  </a:lnTo>
                  <a:lnTo>
                    <a:pt x="65938" y="361950"/>
                  </a:lnTo>
                  <a:lnTo>
                    <a:pt x="32969" y="361950"/>
                  </a:lnTo>
                  <a:lnTo>
                    <a:pt x="32969" y="33020"/>
                  </a:lnTo>
                  <a:lnTo>
                    <a:pt x="65938" y="33020"/>
                  </a:lnTo>
                  <a:lnTo>
                    <a:pt x="65938" y="0"/>
                  </a:lnTo>
                  <a:close/>
                </a:path>
                <a:path w="396240" h="394970">
                  <a:moveTo>
                    <a:pt x="296710" y="65366"/>
                  </a:moveTo>
                  <a:lnTo>
                    <a:pt x="98907" y="65366"/>
                  </a:lnTo>
                  <a:lnTo>
                    <a:pt x="98907" y="96126"/>
                  </a:lnTo>
                  <a:lnTo>
                    <a:pt x="184454" y="197243"/>
                  </a:lnTo>
                  <a:lnTo>
                    <a:pt x="98907" y="298361"/>
                  </a:lnTo>
                  <a:lnTo>
                    <a:pt x="98907" y="329120"/>
                  </a:lnTo>
                  <a:lnTo>
                    <a:pt x="296710" y="329120"/>
                  </a:lnTo>
                  <a:lnTo>
                    <a:pt x="296710" y="263182"/>
                  </a:lnTo>
                  <a:lnTo>
                    <a:pt x="263740" y="263182"/>
                  </a:lnTo>
                  <a:lnTo>
                    <a:pt x="263740" y="296151"/>
                  </a:lnTo>
                  <a:lnTo>
                    <a:pt x="143954" y="296151"/>
                  </a:lnTo>
                  <a:lnTo>
                    <a:pt x="227647" y="197243"/>
                  </a:lnTo>
                  <a:lnTo>
                    <a:pt x="143954" y="98336"/>
                  </a:lnTo>
                  <a:lnTo>
                    <a:pt x="263740" y="98336"/>
                  </a:lnTo>
                  <a:lnTo>
                    <a:pt x="263740" y="131305"/>
                  </a:lnTo>
                  <a:lnTo>
                    <a:pt x="296710" y="131305"/>
                  </a:lnTo>
                  <a:lnTo>
                    <a:pt x="296710" y="65366"/>
                  </a:lnTo>
                  <a:close/>
                </a:path>
                <a:path w="396240" h="394970">
                  <a:moveTo>
                    <a:pt x="395617" y="0"/>
                  </a:moveTo>
                  <a:lnTo>
                    <a:pt x="329679" y="0"/>
                  </a:lnTo>
                  <a:lnTo>
                    <a:pt x="329679" y="33020"/>
                  </a:lnTo>
                  <a:lnTo>
                    <a:pt x="362648" y="33020"/>
                  </a:lnTo>
                  <a:lnTo>
                    <a:pt x="362648" y="361950"/>
                  </a:lnTo>
                  <a:lnTo>
                    <a:pt x="329679" y="361950"/>
                  </a:lnTo>
                  <a:lnTo>
                    <a:pt x="329679" y="394970"/>
                  </a:lnTo>
                  <a:lnTo>
                    <a:pt x="395617" y="394970"/>
                  </a:lnTo>
                  <a:lnTo>
                    <a:pt x="395617" y="361950"/>
                  </a:lnTo>
                  <a:lnTo>
                    <a:pt x="395617" y="33020"/>
                  </a:lnTo>
                  <a:lnTo>
                    <a:pt x="395617" y="0"/>
                  </a:lnTo>
                  <a:close/>
                </a:path>
              </a:pathLst>
            </a:custGeom>
            <a:solidFill>
              <a:srgbClr val="00AFEF"/>
            </a:solidFill>
          </p:spPr>
          <p:txBody>
            <a:bodyPr wrap="square" lIns="0" tIns="0" rIns="0" bIns="0" rtlCol="0"/>
            <a:lstStyle/>
            <a:p>
              <a:endParaRPr sz="8659"/>
            </a:p>
          </p:txBody>
        </p:sp>
        <p:sp>
          <p:nvSpPr>
            <p:cNvPr id="10" name="object 10"/>
            <p:cNvSpPr/>
            <p:nvPr/>
          </p:nvSpPr>
          <p:spPr>
            <a:xfrm>
              <a:off x="4586445" y="339819"/>
              <a:ext cx="838783" cy="524233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5" y="0"/>
                  </a:lnTo>
                  <a:lnTo>
                    <a:pt x="603605" y="603618"/>
                  </a:lnTo>
                  <a:lnTo>
                    <a:pt x="0" y="60361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B050"/>
            </a:solidFill>
            <a:ln w="9525"/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wrap="square" lIns="0" tIns="0" rIns="0" bIns="0" rtlCol="0"/>
            <a:lstStyle/>
            <a:p>
              <a:pPr algn="ctr"/>
              <a:endParaRPr sz="8659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1" name="Прямоугольник 10"/>
          <p:cNvSpPr/>
          <p:nvPr/>
        </p:nvSpPr>
        <p:spPr>
          <a:xfrm>
            <a:off x="786842" y="2626556"/>
            <a:ext cx="648072" cy="1390608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786842" y="4841594"/>
            <a:ext cx="648072" cy="1313153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Рисунок 4" descr="&lt;strong&gt;Teachers&lt;/strong&gt; desk &lt;strong&gt;clipart&lt;/strong&gt; 3 » &lt;strong&gt;Clipart&lt;/strong&gt; Statio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38595" y="3103284"/>
            <a:ext cx="3487428" cy="347662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10285454" y="660363"/>
            <a:ext cx="169629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5- </a:t>
            </a:r>
            <a:r>
              <a:rPr lang="en-US" sz="4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sinf</a:t>
            </a:r>
            <a:endParaRPr lang="en-US" sz="7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8840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400008" y="242864"/>
            <a:ext cx="1200158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ru-RU" sz="4400" b="1" dirty="0" err="1" smtClean="0">
                <a:ln w="0"/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Mustaqil</a:t>
            </a:r>
            <a:r>
              <a:rPr lang="en-US" altLang="ru-RU" sz="4400" b="1" dirty="0" smtClean="0">
                <a:ln w="0"/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ru-RU" sz="4400" b="1" dirty="0" err="1" smtClean="0">
                <a:ln w="0"/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bajarish</a:t>
            </a:r>
            <a:r>
              <a:rPr lang="en-US" altLang="ru-RU" sz="4400" b="1" dirty="0" smtClean="0">
                <a:ln w="0"/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altLang="ru-RU" sz="4400" b="1" dirty="0" err="1" smtClean="0">
                <a:ln w="0"/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uchun</a:t>
            </a:r>
            <a:r>
              <a:rPr lang="en-US" altLang="ru-RU" sz="4400" b="1" dirty="0" smtClean="0">
                <a:ln w="0"/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ru-RU" sz="4400" b="1" dirty="0" err="1" smtClean="0">
                <a:ln w="0"/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topshiriqlar</a:t>
            </a:r>
            <a:r>
              <a:rPr lang="en-US" altLang="ru-RU" sz="4400" b="1" dirty="0" smtClean="0">
                <a:ln w="0"/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</a:t>
            </a:r>
            <a:endParaRPr lang="ru-RU" sz="4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Рисунок 1" descr="Условия зачисления на подготовительные занятия, ГБОУ Школа ...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3106" y="4824586"/>
            <a:ext cx="2875387" cy="2072644"/>
          </a:xfrm>
          <a:prstGeom prst="rect">
            <a:avLst/>
          </a:prstGeom>
        </p:spPr>
      </p:pic>
      <p:sp>
        <p:nvSpPr>
          <p:cNvPr id="3" name="Выноска-облако 2"/>
          <p:cNvSpPr/>
          <p:nvPr/>
        </p:nvSpPr>
        <p:spPr>
          <a:xfrm>
            <a:off x="1936304" y="1182378"/>
            <a:ext cx="10009112" cy="3786224"/>
          </a:xfrm>
          <a:prstGeom prst="cloudCallout">
            <a:avLst>
              <a:gd name="adj1" fmla="val -8103"/>
              <a:gd name="adj2" fmla="val 63479"/>
            </a:avLst>
          </a:prstGeom>
          <a:solidFill>
            <a:schemeClr val="accent5">
              <a:lumMod val="60000"/>
              <a:lumOff val="4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4168552" y="1870204"/>
            <a:ext cx="592878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Darslikning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42-betidagi 144 -,145 - </a:t>
            </a:r>
            <a:r>
              <a:rPr lang="en-US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misollarni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r>
              <a:rPr lang="en-US" sz="4000" b="1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Заголовок 1"/>
              <p:cNvSpPr>
                <a:spLocks noGrp="1"/>
              </p:cNvSpPr>
              <p:nvPr>
                <p:ph type="title"/>
              </p:nvPr>
            </p:nvSpPr>
            <p:spPr>
              <a:xfrm>
                <a:off x="352128" y="4731248"/>
                <a:ext cx="9577064" cy="1816972"/>
              </a:xfrm>
            </p:spPr>
            <p:txBody>
              <a:bodyPr/>
              <a:lstStyle/>
              <a:p>
                <a:r>
                  <a:rPr lang="en-US" sz="2800" dirty="0" smtClean="0">
                    <a:solidFill>
                      <a:schemeClr val="tx1"/>
                    </a:solidFill>
                  </a:rPr>
                  <a:t>1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32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sz="32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</m:oMath>
                </a14:m>
                <a:r>
                  <a:rPr lang="en-US" sz="2400" dirty="0" smtClean="0">
                    <a:solidFill>
                      <a:schemeClr val="tx1"/>
                    </a:solidFill>
                  </a:rPr>
                  <a:t> </a:t>
                </a:r>
                <a:r>
                  <a:rPr lang="ru-RU" sz="2400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sz="2400" dirty="0" smtClean="0">
                    <a:solidFill>
                      <a:schemeClr val="tx1"/>
                    </a:solidFill>
                  </a:rPr>
                  <a:t>aralash </a:t>
                </a:r>
                <a:r>
                  <a:rPr lang="en-US" sz="2400" dirty="0" err="1" smtClean="0">
                    <a:solidFill>
                      <a:schemeClr val="tx1"/>
                    </a:solidFill>
                  </a:rPr>
                  <a:t>sonning</a:t>
                </a:r>
                <a:r>
                  <a:rPr lang="en-US" sz="2400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sz="2400" dirty="0" err="1" smtClean="0">
                    <a:solidFill>
                      <a:schemeClr val="tx1"/>
                    </a:solidFill>
                  </a:rPr>
                  <a:t>ifodasi</a:t>
                </a:r>
                <a:r>
                  <a:rPr lang="en-US" sz="2400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sz="2400" dirty="0" err="1" smtClean="0">
                    <a:solidFill>
                      <a:schemeClr val="tx1"/>
                    </a:solidFill>
                  </a:rPr>
                  <a:t>bo‘lib</a:t>
                </a:r>
                <a:r>
                  <a:rPr lang="en-US" sz="2400" dirty="0" smtClean="0">
                    <a:solidFill>
                      <a:schemeClr val="tx1"/>
                    </a:solidFill>
                  </a:rPr>
                  <a:t>, 1- </a:t>
                </a:r>
                <a:r>
                  <a:rPr lang="en-US" sz="2400" dirty="0" err="1" smtClean="0">
                    <a:solidFill>
                      <a:schemeClr val="tx1"/>
                    </a:solidFill>
                  </a:rPr>
                  <a:t>uning</a:t>
                </a:r>
                <a:r>
                  <a:rPr lang="en-US" sz="2400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sz="2400" dirty="0" smtClean="0">
                    <a:solidFill>
                      <a:srgbClr val="FF0000"/>
                    </a:solidFill>
                  </a:rPr>
                  <a:t>butun </a:t>
                </a:r>
                <a:r>
                  <a:rPr lang="en-US" sz="2400" dirty="0" err="1" smtClean="0">
                    <a:solidFill>
                      <a:srgbClr val="FF0000"/>
                    </a:solidFill>
                  </a:rPr>
                  <a:t>qismi</a:t>
                </a:r>
                <a:r>
                  <a:rPr lang="en-US" sz="2400" dirty="0" smtClean="0">
                    <a:solidFill>
                      <a:srgbClr val="FF0000"/>
                    </a:solidFill>
                  </a:rPr>
                  <a:t>, </a:t>
                </a:r>
                <a:r>
                  <a:rPr lang="ru-RU" sz="2400" dirty="0" smtClean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sz="32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</m:oMath>
                </a14:m>
                <a:r>
                  <a:rPr lang="en-US" sz="2400" dirty="0" smtClean="0">
                    <a:solidFill>
                      <a:srgbClr val="FF0000"/>
                    </a:solidFill>
                  </a:rPr>
                  <a:t> </a:t>
                </a:r>
                <a:r>
                  <a:rPr lang="en-US" sz="2400" dirty="0" err="1" smtClean="0">
                    <a:solidFill>
                      <a:schemeClr val="tx1"/>
                    </a:solidFill>
                  </a:rPr>
                  <a:t>esa</a:t>
                </a:r>
                <a:r>
                  <a:rPr lang="en-US" sz="2400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sz="2400" dirty="0" err="1" smtClean="0">
                    <a:solidFill>
                      <a:srgbClr val="FF0000"/>
                    </a:solidFill>
                  </a:rPr>
                  <a:t>kasr</a:t>
                </a:r>
                <a:r>
                  <a:rPr lang="en-US" sz="2400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sz="2400" dirty="0" err="1" smtClean="0">
                    <a:solidFill>
                      <a:srgbClr val="FF0000"/>
                    </a:solidFill>
                  </a:rPr>
                  <a:t>qismi</a:t>
                </a:r>
                <a:r>
                  <a:rPr lang="en-US" sz="2400" dirty="0" smtClean="0">
                    <a:solidFill>
                      <a:schemeClr val="tx1"/>
                    </a:solidFill>
                  </a:rPr>
                  <a:t> deb </a:t>
                </a:r>
                <a:r>
                  <a:rPr lang="en-US" sz="2400" dirty="0" err="1" smtClean="0">
                    <a:solidFill>
                      <a:schemeClr val="tx1"/>
                    </a:solidFill>
                  </a:rPr>
                  <a:t>yuritiladi</a:t>
                </a:r>
                <a:r>
                  <a:rPr lang="en-US" sz="2400" dirty="0" smtClean="0">
                    <a:solidFill>
                      <a:schemeClr val="tx1"/>
                    </a:solidFill>
                  </a:rPr>
                  <a:t>.</a:t>
                </a:r>
                <a:br>
                  <a:rPr lang="en-US" sz="2400" dirty="0" smtClean="0">
                    <a:solidFill>
                      <a:schemeClr val="tx1"/>
                    </a:solidFill>
                  </a:rPr>
                </a:br>
                <a:r>
                  <a:rPr lang="en-US" sz="2400" dirty="0" smtClean="0">
                    <a:solidFill>
                      <a:schemeClr val="tx1"/>
                    </a:solidFill>
                  </a:rPr>
                  <a:t>Butun </a:t>
                </a:r>
                <a:r>
                  <a:rPr lang="en-US" sz="2400" dirty="0" err="1" smtClean="0">
                    <a:solidFill>
                      <a:schemeClr val="tx1"/>
                    </a:solidFill>
                  </a:rPr>
                  <a:t>va</a:t>
                </a:r>
                <a:r>
                  <a:rPr lang="en-US" sz="2400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sz="2400" dirty="0" err="1" smtClean="0">
                    <a:solidFill>
                      <a:schemeClr val="tx1"/>
                    </a:solidFill>
                  </a:rPr>
                  <a:t>kasr</a:t>
                </a:r>
                <a:r>
                  <a:rPr lang="en-US" sz="2400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sz="2400" dirty="0" err="1" smtClean="0">
                    <a:solidFill>
                      <a:schemeClr val="tx1"/>
                    </a:solidFill>
                  </a:rPr>
                  <a:t>qismlari</a:t>
                </a:r>
                <a:r>
                  <a:rPr lang="en-US" sz="2400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sz="2400" dirty="0" err="1" smtClean="0">
                    <a:solidFill>
                      <a:schemeClr val="tx1"/>
                    </a:solidFill>
                  </a:rPr>
                  <a:t>ajratib</a:t>
                </a:r>
                <a:r>
                  <a:rPr lang="en-US" sz="2400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sz="2400" dirty="0" err="1" smtClean="0">
                    <a:solidFill>
                      <a:schemeClr val="tx1"/>
                    </a:solidFill>
                  </a:rPr>
                  <a:t>yozilgan</a:t>
                </a:r>
                <a:r>
                  <a:rPr lang="en-US" sz="2400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sz="2400" dirty="0" err="1" smtClean="0">
                    <a:solidFill>
                      <a:schemeClr val="tx1"/>
                    </a:solidFill>
                  </a:rPr>
                  <a:t>sonlar</a:t>
                </a:r>
                <a:r>
                  <a:rPr lang="en-US" sz="2400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sz="2400" dirty="0" err="1" smtClean="0">
                    <a:solidFill>
                      <a:srgbClr val="FF0000"/>
                    </a:solidFill>
                  </a:rPr>
                  <a:t>aralash</a:t>
                </a:r>
                <a:r>
                  <a:rPr lang="en-US" sz="2400" dirty="0" smtClean="0">
                    <a:solidFill>
                      <a:srgbClr val="FF0000"/>
                    </a:solidFill>
                  </a:rPr>
                  <a:t> </a:t>
                </a:r>
                <a:r>
                  <a:rPr lang="en-US" sz="2400" dirty="0" err="1" smtClean="0">
                    <a:solidFill>
                      <a:srgbClr val="FF0000"/>
                    </a:solidFill>
                  </a:rPr>
                  <a:t>sonlar</a:t>
                </a:r>
                <a:r>
                  <a:rPr lang="en-US" sz="2400" dirty="0" smtClean="0">
                    <a:solidFill>
                      <a:srgbClr val="FF0000"/>
                    </a:solidFill>
                  </a:rPr>
                  <a:t> </a:t>
                </a:r>
                <a:r>
                  <a:rPr lang="en-US" sz="2400" dirty="0" smtClean="0">
                    <a:solidFill>
                      <a:schemeClr val="tx1"/>
                    </a:solidFill>
                  </a:rPr>
                  <a:t>deb </a:t>
                </a:r>
                <a:r>
                  <a:rPr lang="en-US" sz="2400" dirty="0" err="1" smtClean="0">
                    <a:solidFill>
                      <a:schemeClr val="tx1"/>
                    </a:solidFill>
                  </a:rPr>
                  <a:t>ataladi</a:t>
                </a:r>
                <a:r>
                  <a:rPr lang="en-US" sz="2400" dirty="0" smtClean="0">
                    <a:solidFill>
                      <a:schemeClr val="tx1"/>
                    </a:solidFill>
                  </a:rPr>
                  <a:t>.</a:t>
                </a:r>
                <a:endParaRPr lang="ru-RU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" name="Заголовок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352128" y="4731248"/>
                <a:ext cx="9577064" cy="1816972"/>
              </a:xfrm>
              <a:blipFill rotWithShape="1">
                <a:blip r:embed="rId2"/>
                <a:stretch>
                  <a:fillRect l="-2292" r="-382" b="-973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4816624" y="347732"/>
            <a:ext cx="4464497" cy="1354217"/>
          </a:xfrm>
        </p:spPr>
        <p:txBody>
          <a:bodyPr/>
          <a:lstStyle/>
          <a:p>
            <a:r>
              <a:rPr lang="en-US" sz="4400" b="1" dirty="0" err="1" smtClean="0"/>
              <a:t>Aralash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sonlar</a:t>
            </a:r>
            <a:endParaRPr lang="ru-RU" sz="4400" b="1" dirty="0"/>
          </a:p>
        </p:txBody>
      </p:sp>
      <p:sp>
        <p:nvSpPr>
          <p:cNvPr id="4" name="Объект 3"/>
          <p:cNvSpPr>
            <a:spLocks noGrp="1"/>
          </p:cNvSpPr>
          <p:nvPr>
            <p:ph sz="half" idx="3"/>
          </p:nvPr>
        </p:nvSpPr>
        <p:spPr>
          <a:xfrm>
            <a:off x="352128" y="1486506"/>
            <a:ext cx="11665377" cy="430887"/>
          </a:xfrm>
        </p:spPr>
        <p:txBody>
          <a:bodyPr/>
          <a:lstStyle/>
          <a:p>
            <a:r>
              <a:rPr lang="en-US" sz="2800" b="1" dirty="0" smtClean="0">
                <a:solidFill>
                  <a:schemeClr val="tx1"/>
                </a:solidFill>
              </a:rPr>
              <a:t>3 ta </a:t>
            </a:r>
            <a:r>
              <a:rPr lang="en-US" sz="2800" b="1" dirty="0" err="1" smtClean="0">
                <a:solidFill>
                  <a:schemeClr val="tx1"/>
                </a:solidFill>
              </a:rPr>
              <a:t>olmani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ikkita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bolaga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teng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bo‘lib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bering</a:t>
            </a:r>
            <a:r>
              <a:rPr lang="en-US" sz="2800" b="1" dirty="0" smtClean="0"/>
              <a:t>.</a:t>
            </a:r>
            <a:endParaRPr lang="ru-RU" sz="28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0249277" y="2083167"/>
                <a:ext cx="1768228" cy="88620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ru-RU" sz="36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 smtClean="0">
                            <a:latin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en-US" sz="36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  <m:r>
                      <a:rPr lang="en-US" sz="3600" b="1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3200" b="1" dirty="0" smtClean="0"/>
                  <a:t> = 1 +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</m:oMath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49277" y="2083167"/>
                <a:ext cx="1768228" cy="886205"/>
              </a:xfrm>
              <a:prstGeom prst="rect">
                <a:avLst/>
              </a:prstGeom>
              <a:blipFill>
                <a:blip r:embed="rId3"/>
                <a:stretch>
                  <a:fillRect b="-1034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Рисунок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40433" y="2354730"/>
            <a:ext cx="4952381" cy="2252907"/>
          </a:xfrm>
          <a:prstGeom prst="rect">
            <a:avLst/>
          </a:prstGeom>
        </p:spPr>
      </p:pic>
      <p:cxnSp>
        <p:nvCxnSpPr>
          <p:cNvPr id="7" name="Прямая со стрелкой 6"/>
          <p:cNvCxnSpPr/>
          <p:nvPr/>
        </p:nvCxnSpPr>
        <p:spPr>
          <a:xfrm flipV="1">
            <a:off x="3924609" y="2892346"/>
            <a:ext cx="432048" cy="326075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3924609" y="3541777"/>
            <a:ext cx="432048" cy="326075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flipV="1">
            <a:off x="6876937" y="2819654"/>
            <a:ext cx="703909" cy="386143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6876937" y="3440514"/>
            <a:ext cx="697827" cy="343737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/>
        </p:nvSpPr>
        <p:spPr>
          <a:xfrm>
            <a:off x="4816623" y="3063388"/>
            <a:ext cx="215155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 ta </a:t>
            </a:r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olma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7846104" y="3430220"/>
                <a:ext cx="2083088" cy="88620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3200" b="1" i="0" smtClean="0">
                        <a:latin typeface="Cambria Math" panose="02040503050406030204" pitchFamily="18" charset="0"/>
                      </a:rPr>
                      <m:t>𝟏</m:t>
                    </m:r>
                    <m:f>
                      <m:fPr>
                        <m:ctrlPr>
                          <a:rPr lang="ru-RU" sz="32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sz="32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  <m:r>
                      <a:rPr lang="en-US" sz="3200" b="1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3200" b="1" dirty="0" smtClean="0"/>
                  <a:t> + 1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</m:oMath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46104" y="3430220"/>
                <a:ext cx="2083088" cy="886205"/>
              </a:xfrm>
              <a:prstGeom prst="rect">
                <a:avLst/>
              </a:prstGeom>
              <a:blipFill>
                <a:blip r:embed="rId5"/>
                <a:stretch>
                  <a:fillRect b="-1034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7872932" y="2177183"/>
                <a:ext cx="1155556" cy="88620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ru-RU" sz="36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 smtClean="0">
                            <a:latin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en-US" sz="36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  <m:r>
                      <a:rPr lang="en-US" sz="3600" b="1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3200" b="1" dirty="0" smtClean="0"/>
                  <a:t> +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</m:oMath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72932" y="2177183"/>
                <a:ext cx="1155556" cy="886205"/>
              </a:xfrm>
              <a:prstGeom prst="rect">
                <a:avLst/>
              </a:prstGeom>
              <a:blipFill>
                <a:blip r:embed="rId6"/>
                <a:stretch>
                  <a:fillRect b="-1027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56030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  <p:bldP spid="5" grpId="0"/>
      <p:bldP spid="11" grpId="0"/>
      <p:bldP spid="12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7865" y="4139592"/>
            <a:ext cx="10441160" cy="2585323"/>
          </a:xfrm>
        </p:spPr>
        <p:txBody>
          <a:bodyPr/>
          <a:lstStyle/>
          <a:p>
            <a:r>
              <a:rPr lang="en-US" sz="2800" dirty="0" err="1" smtClean="0">
                <a:solidFill>
                  <a:srgbClr val="C00000"/>
                </a:solidFill>
              </a:rPr>
              <a:t>Noto‘g‘ri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kasrni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aralash</a:t>
            </a:r>
            <a:r>
              <a:rPr lang="en-US" sz="2800" dirty="0" smtClean="0">
                <a:solidFill>
                  <a:srgbClr val="C00000"/>
                </a:solidFill>
              </a:rPr>
              <a:t> son </a:t>
            </a:r>
            <a:r>
              <a:rPr lang="en-US" sz="2800" dirty="0" err="1" smtClean="0">
                <a:solidFill>
                  <a:srgbClr val="C00000"/>
                </a:solidFill>
              </a:rPr>
              <a:t>ko‘rinishida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ifodalash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algoritmi</a:t>
            </a:r>
            <a:r>
              <a:rPr lang="en-US" sz="2800" dirty="0" smtClean="0">
                <a:solidFill>
                  <a:srgbClr val="C00000"/>
                </a:solidFill>
              </a:rPr>
              <a:t>: </a:t>
            </a:r>
            <a:r>
              <a:rPr lang="en-US" sz="2800" dirty="0" smtClean="0">
                <a:solidFill>
                  <a:schemeClr val="tx1"/>
                </a:solidFill>
              </a:rPr>
              <a:t/>
            </a:r>
            <a:br>
              <a:rPr lang="en-US" sz="2800" dirty="0" smtClean="0">
                <a:solidFill>
                  <a:schemeClr val="tx1"/>
                </a:solidFill>
              </a:rPr>
            </a:br>
            <a:r>
              <a:rPr lang="en-US" sz="2800" dirty="0" smtClean="0">
                <a:solidFill>
                  <a:schemeClr val="tx1"/>
                </a:solidFill>
              </a:rPr>
              <a:t>1) </a:t>
            </a:r>
            <a:r>
              <a:rPr lang="en-US" sz="2800" dirty="0" err="1" smtClean="0">
                <a:solidFill>
                  <a:schemeClr val="tx1"/>
                </a:solidFill>
              </a:rPr>
              <a:t>kasrning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maxrajiga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bo‘linadi</a:t>
            </a:r>
            <a:r>
              <a:rPr lang="en-US" sz="2800" dirty="0" smtClean="0">
                <a:solidFill>
                  <a:schemeClr val="tx1"/>
                </a:solidFill>
              </a:rPr>
              <a:t>;</a:t>
            </a:r>
            <a:br>
              <a:rPr lang="en-US" sz="2800" dirty="0" smtClean="0">
                <a:solidFill>
                  <a:schemeClr val="tx1"/>
                </a:solidFill>
              </a:rPr>
            </a:br>
            <a:r>
              <a:rPr lang="en-US" sz="2800" dirty="0" smtClean="0">
                <a:solidFill>
                  <a:schemeClr val="tx1"/>
                </a:solidFill>
              </a:rPr>
              <a:t>2) </a:t>
            </a:r>
            <a:r>
              <a:rPr lang="en-US" sz="2800" dirty="0" err="1" smtClean="0">
                <a:solidFill>
                  <a:schemeClr val="tx1"/>
                </a:solidFill>
              </a:rPr>
              <a:t>hosil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bo‘lgan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to‘liqsiz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bo‘linma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aralash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sonning</a:t>
            </a:r>
            <a:r>
              <a:rPr lang="en-US" sz="2800" dirty="0" smtClean="0">
                <a:solidFill>
                  <a:schemeClr val="tx1"/>
                </a:solidFill>
              </a:rPr>
              <a:t> butun </a:t>
            </a:r>
            <a:r>
              <a:rPr lang="en-US" sz="2800" dirty="0" err="1" smtClean="0">
                <a:solidFill>
                  <a:schemeClr val="tx1"/>
                </a:solidFill>
              </a:rPr>
              <a:t>qismi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bo‘ladi</a:t>
            </a:r>
            <a:r>
              <a:rPr lang="en-US" sz="2800" dirty="0" smtClean="0">
                <a:solidFill>
                  <a:schemeClr val="tx1"/>
                </a:solidFill>
              </a:rPr>
              <a:t>.</a:t>
            </a:r>
            <a:br>
              <a:rPr lang="en-US" sz="2800" dirty="0" smtClean="0">
                <a:solidFill>
                  <a:schemeClr val="tx1"/>
                </a:solidFill>
              </a:rPr>
            </a:br>
            <a:r>
              <a:rPr lang="en-US" sz="2800" dirty="0" smtClean="0">
                <a:solidFill>
                  <a:schemeClr val="tx1"/>
                </a:solidFill>
              </a:rPr>
              <a:t>3) </a:t>
            </a:r>
            <a:r>
              <a:rPr lang="en-US" sz="2800" dirty="0" err="1" smtClean="0">
                <a:solidFill>
                  <a:schemeClr val="tx1"/>
                </a:solidFill>
              </a:rPr>
              <a:t>qoldiq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aralash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sonning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kasr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qismi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surati</a:t>
            </a:r>
            <a:r>
              <a:rPr lang="en-US" sz="2800" dirty="0" smtClean="0">
                <a:solidFill>
                  <a:schemeClr val="tx1"/>
                </a:solidFill>
              </a:rPr>
              <a:t>, </a:t>
            </a:r>
            <a:r>
              <a:rPr lang="en-US" sz="2800" dirty="0" err="1" smtClean="0">
                <a:solidFill>
                  <a:schemeClr val="tx1"/>
                </a:solidFill>
              </a:rPr>
              <a:t>bo‘luvchi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esa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maxraji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bo‘ladi</a:t>
            </a:r>
            <a:r>
              <a:rPr lang="en-US" sz="2800" dirty="0" smtClean="0">
                <a:solidFill>
                  <a:schemeClr val="tx1"/>
                </a:solidFill>
              </a:rPr>
              <a:t>.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734225" y="426921"/>
            <a:ext cx="12162551" cy="961802"/>
          </a:xfrm>
        </p:spPr>
        <p:txBody>
          <a:bodyPr/>
          <a:lstStyle/>
          <a:p>
            <a:r>
              <a:rPr lang="en-US" b="1" dirty="0" err="1" smtClean="0"/>
              <a:t>Noto‘g‘ri</a:t>
            </a:r>
            <a:r>
              <a:rPr lang="en-US" b="1" dirty="0" smtClean="0"/>
              <a:t> </a:t>
            </a:r>
            <a:r>
              <a:rPr lang="en-US" b="1" dirty="0" err="1" smtClean="0"/>
              <a:t>kasrni</a:t>
            </a:r>
            <a:r>
              <a:rPr lang="en-US" b="1" dirty="0" smtClean="0"/>
              <a:t> </a:t>
            </a:r>
            <a:r>
              <a:rPr lang="en-US" b="1" dirty="0" err="1" smtClean="0"/>
              <a:t>aralash</a:t>
            </a:r>
            <a:r>
              <a:rPr lang="en-US" b="1" dirty="0" smtClean="0"/>
              <a:t> son </a:t>
            </a:r>
            <a:r>
              <a:rPr lang="en-US" b="1" dirty="0" err="1" smtClean="0"/>
              <a:t>ko‘rinishida</a:t>
            </a:r>
            <a:r>
              <a:rPr lang="en-US" b="1" dirty="0" smtClean="0"/>
              <a:t> </a:t>
            </a:r>
            <a:r>
              <a:rPr lang="en-US" b="1" dirty="0" err="1" smtClean="0"/>
              <a:t>ifodalash</a:t>
            </a:r>
            <a:r>
              <a:rPr lang="en-US" b="1" dirty="0" smtClean="0"/>
              <a:t> </a:t>
            </a:r>
            <a:r>
              <a:rPr lang="en-US" b="1" dirty="0" err="1" smtClean="0"/>
              <a:t>algoritmi</a:t>
            </a:r>
            <a:endParaRPr lang="ru-RU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Объект 3"/>
              <p:cNvSpPr txBox="1">
                <a:spLocks/>
              </p:cNvSpPr>
              <p:nvPr/>
            </p:nvSpPr>
            <p:spPr>
              <a:xfrm>
                <a:off x="9607140" y="2723902"/>
                <a:ext cx="1161885" cy="925190"/>
              </a:xfrm>
              <a:prstGeom prst="rect">
                <a:avLst/>
              </a:prstGeom>
            </p:spPr>
            <p:txBody>
              <a:bodyPr wrap="square" lIns="0" tIns="0" rIns="0" bIns="0">
                <a:spAutoFit/>
              </a:bodyPr>
              <a:lstStyle>
                <a:lvl1pPr marL="0">
                  <a:defRPr sz="2200" b="0" i="0">
                    <a:solidFill>
                      <a:srgbClr val="373435"/>
                    </a:solidFill>
                    <a:latin typeface="Arial"/>
                    <a:ea typeface="+mn-ea"/>
                    <a:cs typeface="Arial"/>
                  </a:defRPr>
                </a:lvl1pPr>
                <a:lvl2pPr marL="1043184">
                  <a:defRPr>
                    <a:latin typeface="+mn-lt"/>
                    <a:ea typeface="+mn-ea"/>
                    <a:cs typeface="+mn-cs"/>
                  </a:defRPr>
                </a:lvl2pPr>
                <a:lvl3pPr marL="2086369">
                  <a:defRPr>
                    <a:latin typeface="+mn-lt"/>
                    <a:ea typeface="+mn-ea"/>
                    <a:cs typeface="+mn-cs"/>
                  </a:defRPr>
                </a:lvl3pPr>
                <a:lvl4pPr marL="3129552">
                  <a:defRPr>
                    <a:latin typeface="+mn-lt"/>
                    <a:ea typeface="+mn-ea"/>
                    <a:cs typeface="+mn-cs"/>
                  </a:defRPr>
                </a:lvl4pPr>
                <a:lvl5pPr marL="4172736">
                  <a:defRPr>
                    <a:latin typeface="+mn-lt"/>
                    <a:ea typeface="+mn-ea"/>
                    <a:cs typeface="+mn-cs"/>
                  </a:defRPr>
                </a:lvl5pPr>
                <a:lvl6pPr marL="5215922">
                  <a:defRPr>
                    <a:latin typeface="+mn-lt"/>
                    <a:ea typeface="+mn-ea"/>
                    <a:cs typeface="+mn-cs"/>
                  </a:defRPr>
                </a:lvl6pPr>
                <a:lvl7pPr marL="6259106">
                  <a:defRPr>
                    <a:latin typeface="+mn-lt"/>
                    <a:ea typeface="+mn-ea"/>
                    <a:cs typeface="+mn-cs"/>
                  </a:defRPr>
                </a:lvl7pPr>
                <a:lvl8pPr marL="7302290">
                  <a:defRPr>
                    <a:latin typeface="+mn-lt"/>
                    <a:ea typeface="+mn-ea"/>
                    <a:cs typeface="+mn-cs"/>
                  </a:defRPr>
                </a:lvl8pPr>
                <a:lvl9pPr marL="8345475">
                  <a:defRPr>
                    <a:latin typeface="+mn-lt"/>
                    <a:ea typeface="+mn-ea"/>
                    <a:cs typeface="+mn-cs"/>
                  </a:defRPr>
                </a:lvl9pPr>
              </a:lstStyle>
              <a:p>
                <a:pPr defTabSz="91440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200" b="1" i="1" kern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1" i="1" kern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𝟏𝟏</m:t>
                          </m:r>
                        </m:num>
                        <m:den>
                          <m:r>
                            <a:rPr lang="en-US" sz="3200" b="1" i="1" kern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𝟓</m:t>
                          </m:r>
                        </m:den>
                      </m:f>
                    </m:oMath>
                  </m:oMathPara>
                </a14:m>
                <a:endParaRPr lang="ru-RU" sz="3200" b="1" kern="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2" name="Объект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07140" y="2723902"/>
                <a:ext cx="1161885" cy="92519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Заголовок 1"/>
              <p:cNvSpPr txBox="1">
                <a:spLocks/>
              </p:cNvSpPr>
              <p:nvPr/>
            </p:nvSpPr>
            <p:spPr>
              <a:xfrm>
                <a:off x="10527552" y="2800483"/>
                <a:ext cx="1640481" cy="889090"/>
              </a:xfrm>
              <a:prstGeom prst="rect">
                <a:avLst/>
              </a:prstGeom>
            </p:spPr>
            <p:txBody>
              <a:bodyPr wrap="square" lIns="0" tIns="0" rIns="0" bIns="0">
                <a:spAutoFit/>
              </a:bodyPr>
              <a:lstStyle>
                <a:lvl1pPr>
                  <a:defRPr sz="6034" b="1" i="0">
                    <a:solidFill>
                      <a:srgbClr val="FEFEFE"/>
                    </a:solidFill>
                    <a:latin typeface="Arial"/>
                    <a:ea typeface="+mj-ea"/>
                    <a:cs typeface="Arial"/>
                  </a:defRPr>
                </a:lvl1pPr>
              </a:lstStyle>
              <a:p>
                <a:pPr defTabSz="914400"/>
                <a:r>
                  <a:rPr lang="en-US" sz="3200" kern="0" dirty="0" smtClean="0">
                    <a:solidFill>
                      <a:schemeClr val="tx1"/>
                    </a:solidFill>
                  </a:rPr>
                  <a:t>= 2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1" i="0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sz="4000" b="1" i="0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den>
                    </m:f>
                  </m:oMath>
                </a14:m>
                <a:endParaRPr lang="ru-RU" sz="4000" kern="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3" name="Заголовок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27552" y="2800483"/>
                <a:ext cx="1640481" cy="889090"/>
              </a:xfrm>
              <a:prstGeom prst="rect">
                <a:avLst/>
              </a:prstGeom>
              <a:blipFill>
                <a:blip r:embed="rId3"/>
                <a:stretch>
                  <a:fillRect l="-15242" b="-821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Объект 3"/>
              <p:cNvSpPr txBox="1">
                <a:spLocks/>
              </p:cNvSpPr>
              <p:nvPr/>
            </p:nvSpPr>
            <p:spPr>
              <a:xfrm>
                <a:off x="441731" y="1554274"/>
                <a:ext cx="918509" cy="886205"/>
              </a:xfrm>
              <a:prstGeom prst="rect">
                <a:avLst/>
              </a:prstGeom>
            </p:spPr>
            <p:txBody>
              <a:bodyPr wrap="square" lIns="0" tIns="0" rIns="0" bIns="0">
                <a:spAutoFit/>
              </a:bodyPr>
              <a:lstStyle>
                <a:lvl1pPr marL="0">
                  <a:defRPr sz="2200" b="0" i="0">
                    <a:solidFill>
                      <a:srgbClr val="373435"/>
                    </a:solidFill>
                    <a:latin typeface="Arial"/>
                    <a:ea typeface="+mn-ea"/>
                    <a:cs typeface="Arial"/>
                  </a:defRPr>
                </a:lvl1pPr>
                <a:lvl2pPr marL="1043184">
                  <a:defRPr>
                    <a:latin typeface="+mn-lt"/>
                    <a:ea typeface="+mn-ea"/>
                    <a:cs typeface="+mn-cs"/>
                  </a:defRPr>
                </a:lvl2pPr>
                <a:lvl3pPr marL="2086369">
                  <a:defRPr>
                    <a:latin typeface="+mn-lt"/>
                    <a:ea typeface="+mn-ea"/>
                    <a:cs typeface="+mn-cs"/>
                  </a:defRPr>
                </a:lvl3pPr>
                <a:lvl4pPr marL="3129552">
                  <a:defRPr>
                    <a:latin typeface="+mn-lt"/>
                    <a:ea typeface="+mn-ea"/>
                    <a:cs typeface="+mn-cs"/>
                  </a:defRPr>
                </a:lvl4pPr>
                <a:lvl5pPr marL="4172736">
                  <a:defRPr>
                    <a:latin typeface="+mn-lt"/>
                    <a:ea typeface="+mn-ea"/>
                    <a:cs typeface="+mn-cs"/>
                  </a:defRPr>
                </a:lvl5pPr>
                <a:lvl6pPr marL="5215922">
                  <a:defRPr>
                    <a:latin typeface="+mn-lt"/>
                    <a:ea typeface="+mn-ea"/>
                    <a:cs typeface="+mn-cs"/>
                  </a:defRPr>
                </a:lvl6pPr>
                <a:lvl7pPr marL="6259106">
                  <a:defRPr>
                    <a:latin typeface="+mn-lt"/>
                    <a:ea typeface="+mn-ea"/>
                    <a:cs typeface="+mn-cs"/>
                  </a:defRPr>
                </a:lvl7pPr>
                <a:lvl8pPr marL="7302290">
                  <a:defRPr>
                    <a:latin typeface="+mn-lt"/>
                    <a:ea typeface="+mn-ea"/>
                    <a:cs typeface="+mn-cs"/>
                  </a:defRPr>
                </a:lvl8pPr>
                <a:lvl9pPr marL="8345475">
                  <a:defRPr>
                    <a:latin typeface="+mn-lt"/>
                    <a:ea typeface="+mn-ea"/>
                    <a:cs typeface="+mn-cs"/>
                  </a:defRPr>
                </a:lvl9pPr>
              </a:lstStyle>
              <a:p>
                <a:pPr defTabSz="914400"/>
                <a:r>
                  <a:rPr lang="en-US" sz="4000" b="1" kern="0" dirty="0" smtClean="0">
                    <a:solidFill>
                      <a:schemeClr val="tx1"/>
                    </a:solidFill>
                  </a:rPr>
                  <a:t>–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𝟏𝟏</m:t>
                        </m:r>
                      </m:num>
                      <m:den>
                        <m:r>
                          <a:rPr lang="en-US" sz="40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𝟏𝟎</m:t>
                        </m:r>
                      </m:den>
                    </m:f>
                  </m:oMath>
                </a14:m>
                <a:endParaRPr lang="ru-RU" sz="4000" b="1" kern="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4" name="Объект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731" y="1554274"/>
                <a:ext cx="918509" cy="886205"/>
              </a:xfrm>
              <a:prstGeom prst="rect">
                <a:avLst/>
              </a:prstGeom>
              <a:blipFill>
                <a:blip r:embed="rId4"/>
                <a:stretch>
                  <a:fillRect l="-33113" t="-3448" b="-1793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Объект 3"/>
              <p:cNvSpPr txBox="1">
                <a:spLocks/>
              </p:cNvSpPr>
              <p:nvPr/>
            </p:nvSpPr>
            <p:spPr>
              <a:xfrm>
                <a:off x="8802781" y="1669284"/>
                <a:ext cx="918509" cy="886205"/>
              </a:xfrm>
              <a:prstGeom prst="rect">
                <a:avLst/>
              </a:prstGeom>
            </p:spPr>
            <p:txBody>
              <a:bodyPr wrap="square" lIns="0" tIns="0" rIns="0" bIns="0">
                <a:spAutoFit/>
              </a:bodyPr>
              <a:lstStyle>
                <a:lvl1pPr marL="0">
                  <a:defRPr sz="2200" b="0" i="0">
                    <a:solidFill>
                      <a:srgbClr val="373435"/>
                    </a:solidFill>
                    <a:latin typeface="Arial"/>
                    <a:ea typeface="+mn-ea"/>
                    <a:cs typeface="Arial"/>
                  </a:defRPr>
                </a:lvl1pPr>
                <a:lvl2pPr marL="1043184">
                  <a:defRPr>
                    <a:latin typeface="+mn-lt"/>
                    <a:ea typeface="+mn-ea"/>
                    <a:cs typeface="+mn-cs"/>
                  </a:defRPr>
                </a:lvl2pPr>
                <a:lvl3pPr marL="2086369">
                  <a:defRPr>
                    <a:latin typeface="+mn-lt"/>
                    <a:ea typeface="+mn-ea"/>
                    <a:cs typeface="+mn-cs"/>
                  </a:defRPr>
                </a:lvl3pPr>
                <a:lvl4pPr marL="3129552">
                  <a:defRPr>
                    <a:latin typeface="+mn-lt"/>
                    <a:ea typeface="+mn-ea"/>
                    <a:cs typeface="+mn-cs"/>
                  </a:defRPr>
                </a:lvl4pPr>
                <a:lvl5pPr marL="4172736">
                  <a:defRPr>
                    <a:latin typeface="+mn-lt"/>
                    <a:ea typeface="+mn-ea"/>
                    <a:cs typeface="+mn-cs"/>
                  </a:defRPr>
                </a:lvl5pPr>
                <a:lvl6pPr marL="5215922">
                  <a:defRPr>
                    <a:latin typeface="+mn-lt"/>
                    <a:ea typeface="+mn-ea"/>
                    <a:cs typeface="+mn-cs"/>
                  </a:defRPr>
                </a:lvl6pPr>
                <a:lvl7pPr marL="6259106">
                  <a:defRPr>
                    <a:latin typeface="+mn-lt"/>
                    <a:ea typeface="+mn-ea"/>
                    <a:cs typeface="+mn-cs"/>
                  </a:defRPr>
                </a:lvl7pPr>
                <a:lvl8pPr marL="7302290">
                  <a:defRPr>
                    <a:latin typeface="+mn-lt"/>
                    <a:ea typeface="+mn-ea"/>
                    <a:cs typeface="+mn-cs"/>
                  </a:defRPr>
                </a:lvl8pPr>
                <a:lvl9pPr marL="8345475">
                  <a:defRPr>
                    <a:latin typeface="+mn-lt"/>
                    <a:ea typeface="+mn-ea"/>
                    <a:cs typeface="+mn-cs"/>
                  </a:defRPr>
                </a:lvl9pPr>
              </a:lstStyle>
              <a:p>
                <a:pPr defTabSz="914400"/>
                <a:r>
                  <a:rPr lang="en-US" sz="2800" b="1" kern="0" dirty="0" smtClean="0">
                    <a:solidFill>
                      <a:schemeClr val="tx1"/>
                    </a:solidFill>
                  </a:rPr>
                  <a:t>2</a:t>
                </a:r>
                <a:r>
                  <a:rPr lang="en-US" sz="4000" b="1" kern="0" dirty="0" smtClean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sz="40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den>
                    </m:f>
                  </m:oMath>
                </a14:m>
                <a:endParaRPr lang="ru-RU" sz="4000" b="1" kern="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5" name="Объект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02781" y="1669284"/>
                <a:ext cx="918509" cy="886205"/>
              </a:xfrm>
              <a:prstGeom prst="rect">
                <a:avLst/>
              </a:prstGeom>
              <a:blipFill>
                <a:blip r:embed="rId5"/>
                <a:stretch>
                  <a:fillRect l="-23179" b="-344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Прямоугольник 25"/>
          <p:cNvSpPr/>
          <p:nvPr/>
        </p:nvSpPr>
        <p:spPr>
          <a:xfrm>
            <a:off x="909302" y="2605016"/>
            <a:ext cx="36004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1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8" name="Прямая соединительная линия 27"/>
          <p:cNvCxnSpPr/>
          <p:nvPr/>
        </p:nvCxnSpPr>
        <p:spPr>
          <a:xfrm flipH="1">
            <a:off x="845102" y="2561406"/>
            <a:ext cx="449931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 flipH="1" flipV="1">
            <a:off x="1475431" y="1548463"/>
            <a:ext cx="1502" cy="52322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Прямоугольник 55"/>
          <p:cNvSpPr/>
          <p:nvPr/>
        </p:nvSpPr>
        <p:spPr>
          <a:xfrm>
            <a:off x="1496975" y="1548463"/>
            <a:ext cx="36004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5 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7" name="Прямоугольник 56"/>
          <p:cNvSpPr/>
          <p:nvPr/>
        </p:nvSpPr>
        <p:spPr>
          <a:xfrm>
            <a:off x="1496975" y="2082677"/>
            <a:ext cx="36004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9" name="Прямая со стрелкой 58"/>
          <p:cNvCxnSpPr/>
          <p:nvPr/>
        </p:nvCxnSpPr>
        <p:spPr>
          <a:xfrm>
            <a:off x="2151160" y="1837135"/>
            <a:ext cx="366152" cy="0"/>
          </a:xfrm>
          <a:prstGeom prst="straightConnector1">
            <a:avLst/>
          </a:prstGeom>
          <a:ln w="38100">
            <a:solidFill>
              <a:schemeClr val="tx2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 стрелкой 60"/>
          <p:cNvCxnSpPr/>
          <p:nvPr/>
        </p:nvCxnSpPr>
        <p:spPr>
          <a:xfrm>
            <a:off x="2151160" y="2362002"/>
            <a:ext cx="366152" cy="0"/>
          </a:xfrm>
          <a:prstGeom prst="straightConnector1">
            <a:avLst/>
          </a:prstGeom>
          <a:ln w="38100">
            <a:solidFill>
              <a:schemeClr val="tx2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 стрелкой 61"/>
          <p:cNvCxnSpPr/>
          <p:nvPr/>
        </p:nvCxnSpPr>
        <p:spPr>
          <a:xfrm>
            <a:off x="1496975" y="2859674"/>
            <a:ext cx="989661" cy="0"/>
          </a:xfrm>
          <a:prstGeom prst="straightConnector1">
            <a:avLst/>
          </a:prstGeom>
          <a:ln w="38100">
            <a:solidFill>
              <a:schemeClr val="tx2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Прямоугольник 63"/>
          <p:cNvSpPr/>
          <p:nvPr/>
        </p:nvSpPr>
        <p:spPr>
          <a:xfrm>
            <a:off x="2596244" y="1493737"/>
            <a:ext cx="158569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sz="2800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o‘luvchi</a:t>
            </a:r>
            <a:endParaRPr lang="ru-RU" sz="28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5" name="Прямоугольник 64"/>
          <p:cNvSpPr/>
          <p:nvPr/>
        </p:nvSpPr>
        <p:spPr>
          <a:xfrm>
            <a:off x="2564151" y="2007911"/>
            <a:ext cx="307578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2800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o‘liqsiz</a:t>
            </a:r>
            <a:r>
              <a:rPr lang="en-US" sz="28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bo‘linma</a:t>
            </a:r>
            <a:endParaRPr lang="ru-RU" sz="28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6" name="Прямоугольник 65"/>
          <p:cNvSpPr/>
          <p:nvPr/>
        </p:nvSpPr>
        <p:spPr>
          <a:xfrm>
            <a:off x="2628908" y="2527353"/>
            <a:ext cx="114646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qoldiq</a:t>
            </a:r>
            <a:endParaRPr lang="ru-RU" sz="28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7" name="Прямая со стрелкой 66"/>
          <p:cNvCxnSpPr/>
          <p:nvPr/>
        </p:nvCxnSpPr>
        <p:spPr>
          <a:xfrm>
            <a:off x="5465297" y="1709997"/>
            <a:ext cx="559994" cy="14013"/>
          </a:xfrm>
          <a:prstGeom prst="straightConnector1">
            <a:avLst/>
          </a:prstGeom>
          <a:ln w="38100">
            <a:solidFill>
              <a:schemeClr val="tx2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Прямая со стрелкой 67"/>
          <p:cNvCxnSpPr/>
          <p:nvPr/>
        </p:nvCxnSpPr>
        <p:spPr>
          <a:xfrm>
            <a:off x="5465297" y="2362002"/>
            <a:ext cx="559994" cy="0"/>
          </a:xfrm>
          <a:prstGeom prst="straightConnector1">
            <a:avLst/>
          </a:prstGeom>
          <a:ln w="38100">
            <a:solidFill>
              <a:schemeClr val="tx2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Прямая со стрелкой 68"/>
          <p:cNvCxnSpPr/>
          <p:nvPr/>
        </p:nvCxnSpPr>
        <p:spPr>
          <a:xfrm>
            <a:off x="5465297" y="2852503"/>
            <a:ext cx="559994" cy="0"/>
          </a:xfrm>
          <a:prstGeom prst="straightConnector1">
            <a:avLst/>
          </a:prstGeom>
          <a:ln w="38100">
            <a:solidFill>
              <a:schemeClr val="tx2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Прямоугольник 72"/>
          <p:cNvSpPr/>
          <p:nvPr/>
        </p:nvSpPr>
        <p:spPr>
          <a:xfrm>
            <a:off x="6289098" y="1388723"/>
            <a:ext cx="126509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maxraj</a:t>
            </a:r>
            <a:endParaRPr lang="ru-RU" sz="28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4" name="Прямоугольник 73"/>
          <p:cNvSpPr/>
          <p:nvPr/>
        </p:nvSpPr>
        <p:spPr>
          <a:xfrm>
            <a:off x="6289098" y="1943386"/>
            <a:ext cx="193437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butun </a:t>
            </a:r>
            <a:r>
              <a:rPr lang="en-US" sz="2800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qism</a:t>
            </a:r>
            <a:endParaRPr lang="ru-RU" sz="28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5" name="Прямоугольник 74"/>
          <p:cNvSpPr/>
          <p:nvPr/>
        </p:nvSpPr>
        <p:spPr>
          <a:xfrm>
            <a:off x="6320924" y="2475343"/>
            <a:ext cx="12332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surat</a:t>
            </a:r>
            <a:endParaRPr lang="ru-RU" sz="28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8" name="Правая круглая скобка 77"/>
          <p:cNvSpPr/>
          <p:nvPr/>
        </p:nvSpPr>
        <p:spPr>
          <a:xfrm>
            <a:off x="7802256" y="1545415"/>
            <a:ext cx="405876" cy="1318267"/>
          </a:xfrm>
          <a:prstGeom prst="rightBracket">
            <a:avLst>
              <a:gd name="adj" fmla="val 196"/>
            </a:avLst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9" name="Прямая со стрелкой 78"/>
          <p:cNvCxnSpPr/>
          <p:nvPr/>
        </p:nvCxnSpPr>
        <p:spPr>
          <a:xfrm>
            <a:off x="8208132" y="2218547"/>
            <a:ext cx="559994" cy="0"/>
          </a:xfrm>
          <a:prstGeom prst="straightConnector1">
            <a:avLst/>
          </a:prstGeom>
          <a:ln w="38100">
            <a:solidFill>
              <a:schemeClr val="tx2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Прямая соединительная линия 83"/>
          <p:cNvCxnSpPr/>
          <p:nvPr/>
        </p:nvCxnSpPr>
        <p:spPr>
          <a:xfrm flipH="1" flipV="1">
            <a:off x="1463856" y="2045924"/>
            <a:ext cx="521784" cy="235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92355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2" grpId="0"/>
      <p:bldP spid="23" grpId="0"/>
      <p:bldP spid="24" grpId="0"/>
      <p:bldP spid="25" grpId="0"/>
      <p:bldP spid="26" grpId="0"/>
      <p:bldP spid="56" grpId="0"/>
      <p:bldP spid="57" grpId="0"/>
      <p:bldP spid="64" grpId="0"/>
      <p:bldP spid="65" grpId="0"/>
      <p:bldP spid="66" grpId="0"/>
      <p:bldP spid="73" grpId="0"/>
      <p:bldP spid="74" grpId="0"/>
      <p:bldP spid="75" grpId="0"/>
      <p:bldP spid="7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991762" y="288082"/>
            <a:ext cx="11755713" cy="1107996"/>
          </a:xfrm>
        </p:spPr>
        <p:txBody>
          <a:bodyPr/>
          <a:lstStyle/>
          <a:p>
            <a:r>
              <a:rPr lang="en-US" sz="3600" b="1" dirty="0" err="1" smtClean="0"/>
              <a:t>Aralash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sonni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noto‘g‘ri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kasr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ko‘rinishida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ifodalash</a:t>
            </a:r>
            <a:endParaRPr lang="ru-RU" sz="36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Объект 3"/>
              <p:cNvSpPr>
                <a:spLocks noGrp="1"/>
              </p:cNvSpPr>
              <p:nvPr>
                <p:ph sz="half" idx="3"/>
              </p:nvPr>
            </p:nvSpPr>
            <p:spPr>
              <a:xfrm>
                <a:off x="424137" y="3682869"/>
                <a:ext cx="7488831" cy="1069710"/>
              </a:xfrm>
            </p:spPr>
            <p:txBody>
              <a:bodyPr/>
              <a:lstStyle/>
              <a:p>
                <a:r>
                  <a:rPr lang="en-US" sz="2800" b="1" dirty="0" smtClean="0">
                    <a:solidFill>
                      <a:schemeClr val="tx1"/>
                    </a:solidFill>
                  </a:rPr>
                  <a:t>3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36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sz="36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</m:oMath>
                </a14:m>
                <a:r>
                  <a:rPr lang="en-US" sz="3600" b="1" dirty="0" smtClean="0">
                    <a:solidFill>
                      <a:schemeClr val="tx1"/>
                    </a:solidFill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sz="4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</m:oMath>
                </a14:m>
                <a:r>
                  <a:rPr lang="en-US" sz="3600" b="1" dirty="0" smtClean="0">
                    <a:solidFill>
                      <a:schemeClr val="tx1"/>
                    </a:solidFill>
                  </a:rPr>
                  <a:t>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sz="4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</m:oMath>
                </a14:m>
                <a:r>
                  <a:rPr lang="en-US" sz="4000" b="1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sz="3600" b="1" dirty="0" smtClean="0">
                    <a:solidFill>
                      <a:schemeClr val="tx1"/>
                    </a:solidFill>
                  </a:rPr>
                  <a:t>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sz="4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</m:oMath>
                </a14:m>
                <a:r>
                  <a:rPr lang="en-US" sz="4000" b="1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sz="3600" b="1" dirty="0" smtClean="0">
                    <a:solidFill>
                      <a:schemeClr val="tx1"/>
                    </a:solidFill>
                  </a:rPr>
                  <a:t>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sz="4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</m:oMath>
                </a14:m>
                <a:r>
                  <a:rPr lang="en-US" sz="4000" b="1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sz="3600" b="1" dirty="0" smtClean="0">
                    <a:solidFill>
                      <a:schemeClr val="tx1"/>
                    </a:solidFill>
                  </a:rPr>
                  <a:t>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sz="4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</m:oMath>
                </a14:m>
                <a:r>
                  <a:rPr lang="en-US" sz="4000" b="1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sz="3600" b="1" dirty="0" smtClean="0">
                    <a:solidFill>
                      <a:schemeClr val="tx1"/>
                    </a:solidFill>
                  </a:rPr>
                  <a:t>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sz="4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</m:oMath>
                </a14:m>
                <a:r>
                  <a:rPr lang="en-US" sz="4000" b="1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sz="3600" b="1" dirty="0" smtClean="0">
                    <a:solidFill>
                      <a:schemeClr val="tx1"/>
                    </a:solidFill>
                  </a:rPr>
                  <a:t>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sz="4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</m:oMath>
                </a14:m>
                <a:r>
                  <a:rPr lang="en-US" sz="4000" b="1" dirty="0" smtClean="0">
                    <a:solidFill>
                      <a:schemeClr val="tx1"/>
                    </a:solidFill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𝟕</m:t>
                        </m:r>
                      </m:num>
                      <m:den>
                        <m:r>
                          <a:rPr lang="en-US" sz="4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</m:oMath>
                </a14:m>
                <a:r>
                  <a:rPr lang="en-US" sz="4000" b="1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sz="2800" b="1" dirty="0" err="1" smtClean="0">
                    <a:solidFill>
                      <a:schemeClr val="tx1"/>
                    </a:solidFill>
                  </a:rPr>
                  <a:t>yoki</a:t>
                </a:r>
                <a:r>
                  <a:rPr lang="en-US" sz="2800" b="1" dirty="0" smtClean="0">
                    <a:solidFill>
                      <a:schemeClr val="tx1"/>
                    </a:solidFill>
                  </a:rPr>
                  <a:t> </a:t>
                </a:r>
              </a:p>
              <a:p>
                <a:endParaRPr lang="en-US" sz="2800" b="1" dirty="0">
                  <a:solidFill>
                    <a:schemeClr val="tx1"/>
                  </a:solidFill>
                </a:endParaRPr>
              </a:p>
              <a:p>
                <a:endParaRPr lang="ru-RU" sz="40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" name="Объект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3"/>
              </p:nvPr>
            </p:nvSpPr>
            <p:spPr>
              <a:xfrm>
                <a:off x="424137" y="3682869"/>
                <a:ext cx="7488831" cy="1069710"/>
              </a:xfrm>
              <a:blipFill>
                <a:blip r:embed="rId2"/>
                <a:stretch>
                  <a:fillRect l="-2932" t="-2273" r="-8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Объект 3"/>
              <p:cNvSpPr txBox="1">
                <a:spLocks/>
              </p:cNvSpPr>
              <p:nvPr/>
            </p:nvSpPr>
            <p:spPr>
              <a:xfrm>
                <a:off x="1000200" y="4837368"/>
                <a:ext cx="4158869" cy="2363532"/>
              </a:xfrm>
              <a:prstGeom prst="rect">
                <a:avLst/>
              </a:prstGeom>
            </p:spPr>
            <p:txBody>
              <a:bodyPr wrap="square" lIns="0" tIns="0" rIns="0" bIns="0">
                <a:spAutoFit/>
              </a:bodyPr>
              <a:lstStyle>
                <a:lvl1pPr marL="0">
                  <a:defRPr sz="2200" b="0" i="0">
                    <a:solidFill>
                      <a:srgbClr val="373435"/>
                    </a:solidFill>
                    <a:latin typeface="Arial"/>
                    <a:ea typeface="+mn-ea"/>
                    <a:cs typeface="Arial"/>
                  </a:defRPr>
                </a:lvl1pPr>
                <a:lvl2pPr marL="1043184">
                  <a:defRPr>
                    <a:latin typeface="+mn-lt"/>
                    <a:ea typeface="+mn-ea"/>
                    <a:cs typeface="+mn-cs"/>
                  </a:defRPr>
                </a:lvl2pPr>
                <a:lvl3pPr marL="2086369">
                  <a:defRPr>
                    <a:latin typeface="+mn-lt"/>
                    <a:ea typeface="+mn-ea"/>
                    <a:cs typeface="+mn-cs"/>
                  </a:defRPr>
                </a:lvl3pPr>
                <a:lvl4pPr marL="3129552">
                  <a:defRPr>
                    <a:latin typeface="+mn-lt"/>
                    <a:ea typeface="+mn-ea"/>
                    <a:cs typeface="+mn-cs"/>
                  </a:defRPr>
                </a:lvl4pPr>
                <a:lvl5pPr marL="4172736">
                  <a:defRPr>
                    <a:latin typeface="+mn-lt"/>
                    <a:ea typeface="+mn-ea"/>
                    <a:cs typeface="+mn-cs"/>
                  </a:defRPr>
                </a:lvl5pPr>
                <a:lvl6pPr marL="5215922">
                  <a:defRPr>
                    <a:latin typeface="+mn-lt"/>
                    <a:ea typeface="+mn-ea"/>
                    <a:cs typeface="+mn-cs"/>
                  </a:defRPr>
                </a:lvl6pPr>
                <a:lvl7pPr marL="6259106">
                  <a:defRPr>
                    <a:latin typeface="+mn-lt"/>
                    <a:ea typeface="+mn-ea"/>
                    <a:cs typeface="+mn-cs"/>
                  </a:defRPr>
                </a:lvl7pPr>
                <a:lvl8pPr marL="7302290">
                  <a:defRPr>
                    <a:latin typeface="+mn-lt"/>
                    <a:ea typeface="+mn-ea"/>
                    <a:cs typeface="+mn-cs"/>
                  </a:defRPr>
                </a:lvl8pPr>
                <a:lvl9pPr marL="8345475">
                  <a:defRPr>
                    <a:latin typeface="+mn-lt"/>
                    <a:ea typeface="+mn-ea"/>
                    <a:cs typeface="+mn-cs"/>
                  </a:defRPr>
                </a:lvl9pPr>
              </a:lstStyle>
              <a:p>
                <a:pPr defTabSz="914400"/>
                <a:endParaRPr lang="en-US" sz="2800" b="1" kern="0" dirty="0" smtClean="0">
                  <a:solidFill>
                    <a:schemeClr val="tx1"/>
                  </a:solidFill>
                </a:endParaRPr>
              </a:p>
              <a:p>
                <a:pPr defTabSz="914400"/>
                <a:r>
                  <a:rPr lang="en-US" sz="2800" b="1" kern="0" dirty="0" smtClean="0">
                    <a:solidFill>
                      <a:schemeClr val="tx1"/>
                    </a:solidFill>
                  </a:rPr>
                  <a:t>3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36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sz="36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</m:oMath>
                </a14:m>
                <a:r>
                  <a:rPr lang="en-US" sz="3600" b="1" kern="0" dirty="0" smtClean="0">
                    <a:solidFill>
                      <a:schemeClr val="tx1"/>
                    </a:solidFill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en-US" sz="40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· </m:t>
                        </m:r>
                        <m:r>
                          <a:rPr lang="en-US" sz="40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  <m:r>
                          <a:rPr lang="en-US" sz="40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+ </m:t>
                        </m:r>
                        <m:r>
                          <a:rPr lang="en-US" sz="40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sz="40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</m:oMath>
                </a14:m>
                <a:r>
                  <a:rPr lang="en-US" sz="3600" b="1" kern="0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sz="4000" b="1" kern="0" dirty="0" smtClean="0">
                    <a:solidFill>
                      <a:schemeClr val="tx1"/>
                    </a:solidFill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𝟕</m:t>
                        </m:r>
                      </m:num>
                      <m:den>
                        <m:r>
                          <a:rPr lang="en-US" sz="40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</m:oMath>
                </a14:m>
                <a:endParaRPr lang="en-US" sz="2800" b="1" kern="0" dirty="0" smtClean="0">
                  <a:solidFill>
                    <a:schemeClr val="tx1"/>
                  </a:solidFill>
                </a:endParaRPr>
              </a:p>
              <a:p>
                <a:pPr defTabSz="914400"/>
                <a:endParaRPr lang="en-US" sz="2800" b="1" kern="0" dirty="0">
                  <a:solidFill>
                    <a:schemeClr val="tx1"/>
                  </a:solidFill>
                </a:endParaRPr>
              </a:p>
              <a:p>
                <a:pPr defTabSz="914400"/>
                <a:endParaRPr lang="ru-RU" sz="4000" b="1" kern="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" name="Объект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0200" y="4837368"/>
                <a:ext cx="4158869" cy="2363532"/>
              </a:xfrm>
              <a:prstGeom prst="rect">
                <a:avLst/>
              </a:prstGeom>
              <a:blipFill>
                <a:blip r:embed="rId3"/>
                <a:stretch>
                  <a:fillRect l="-513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" name="Рисунок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16224" y="1766924"/>
            <a:ext cx="5184576" cy="1915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0033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4136" y="2130093"/>
            <a:ext cx="12097344" cy="1292662"/>
          </a:xfrm>
        </p:spPr>
        <p:txBody>
          <a:bodyPr/>
          <a:lstStyle/>
          <a:p>
            <a:r>
              <a:rPr lang="en-US" sz="2800" dirty="0" smtClean="0">
                <a:solidFill>
                  <a:schemeClr val="tx1"/>
                </a:solidFill>
              </a:rPr>
              <a:t>a) </a:t>
            </a:r>
            <a:r>
              <a:rPr lang="en-US" sz="2800" dirty="0" err="1" smtClean="0">
                <a:solidFill>
                  <a:schemeClr val="tx1"/>
                </a:solidFill>
              </a:rPr>
              <a:t>Ikki</a:t>
            </a:r>
            <a:r>
              <a:rPr lang="en-US" sz="2800" dirty="0" smtClean="0">
                <a:solidFill>
                  <a:schemeClr val="tx1"/>
                </a:solidFill>
              </a:rPr>
              <a:t> butun </a:t>
            </a:r>
            <a:r>
              <a:rPr lang="en-US" sz="2800" dirty="0" err="1" smtClean="0">
                <a:solidFill>
                  <a:schemeClr val="tx1"/>
                </a:solidFill>
              </a:rPr>
              <a:t>sakkizdan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besh</a:t>
            </a:r>
            <a:r>
              <a:rPr lang="en-US" sz="2800" dirty="0" smtClean="0">
                <a:solidFill>
                  <a:schemeClr val="tx1"/>
                </a:solidFill>
              </a:rPr>
              <a:t>; b) </a:t>
            </a:r>
            <a:r>
              <a:rPr lang="en-US" sz="2800" dirty="0" err="1" smtClean="0">
                <a:solidFill>
                  <a:schemeClr val="tx1"/>
                </a:solidFill>
              </a:rPr>
              <a:t>olti</a:t>
            </a:r>
            <a:r>
              <a:rPr lang="en-US" sz="2800" dirty="0" smtClean="0">
                <a:solidFill>
                  <a:schemeClr val="tx1"/>
                </a:solidFill>
              </a:rPr>
              <a:t> butun </a:t>
            </a:r>
            <a:r>
              <a:rPr lang="en-US" sz="2800" dirty="0" err="1" smtClean="0">
                <a:solidFill>
                  <a:schemeClr val="tx1"/>
                </a:solidFill>
              </a:rPr>
              <a:t>o‘n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uchdan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yetti</a:t>
            </a:r>
            <a:r>
              <a:rPr lang="en-US" sz="2800" dirty="0" smtClean="0">
                <a:solidFill>
                  <a:schemeClr val="tx1"/>
                </a:solidFill>
              </a:rPr>
              <a:t>; </a:t>
            </a:r>
            <a:br>
              <a:rPr lang="en-US" sz="2800" dirty="0" smtClean="0">
                <a:solidFill>
                  <a:schemeClr val="tx1"/>
                </a:solidFill>
              </a:rPr>
            </a:br>
            <a:r>
              <a:rPr lang="en-US" sz="2800" dirty="0" smtClean="0">
                <a:solidFill>
                  <a:schemeClr val="tx1"/>
                </a:solidFill>
              </a:rPr>
              <a:t>d) </a:t>
            </a:r>
            <a:r>
              <a:rPr lang="en-US" sz="2800" dirty="0" err="1" smtClean="0">
                <a:solidFill>
                  <a:schemeClr val="tx1"/>
                </a:solidFill>
              </a:rPr>
              <a:t>bir</a:t>
            </a:r>
            <a:r>
              <a:rPr lang="en-US" sz="2800" dirty="0" smtClean="0">
                <a:solidFill>
                  <a:schemeClr val="tx1"/>
                </a:solidFill>
              </a:rPr>
              <a:t> butun </a:t>
            </a:r>
            <a:r>
              <a:rPr lang="en-US" sz="2800" dirty="0" err="1" smtClean="0">
                <a:solidFill>
                  <a:schemeClr val="tx1"/>
                </a:solidFill>
              </a:rPr>
              <a:t>yigirma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uchdan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o‘n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to‘rt</a:t>
            </a:r>
            <a:r>
              <a:rPr lang="en-US" sz="2800" dirty="0" smtClean="0">
                <a:solidFill>
                  <a:schemeClr val="tx1"/>
                </a:solidFill>
              </a:rPr>
              <a:t>; e) </a:t>
            </a:r>
            <a:r>
              <a:rPr lang="en-US" sz="2800" dirty="0" err="1" smtClean="0">
                <a:solidFill>
                  <a:schemeClr val="tx1"/>
                </a:solidFill>
              </a:rPr>
              <a:t>sakkiz</a:t>
            </a:r>
            <a:r>
              <a:rPr lang="en-US" sz="2800" dirty="0" smtClean="0">
                <a:solidFill>
                  <a:schemeClr val="tx1"/>
                </a:solidFill>
              </a:rPr>
              <a:t> butun </a:t>
            </a:r>
            <a:r>
              <a:rPr lang="en-US" sz="2800" dirty="0" err="1" smtClean="0">
                <a:solidFill>
                  <a:schemeClr val="tx1"/>
                </a:solidFill>
              </a:rPr>
              <a:t>o‘ttiz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uchdan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yigirma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ikki</a:t>
            </a:r>
            <a:r>
              <a:rPr lang="en-US" sz="2800" dirty="0" smtClean="0">
                <a:solidFill>
                  <a:schemeClr val="tx1"/>
                </a:solidFill>
              </a:rPr>
              <a:t>.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4816624" y="360090"/>
            <a:ext cx="4050550" cy="677108"/>
          </a:xfrm>
        </p:spPr>
        <p:txBody>
          <a:bodyPr/>
          <a:lstStyle/>
          <a:p>
            <a:r>
              <a:rPr lang="en-US" sz="4400" b="1" dirty="0" smtClean="0"/>
              <a:t>138 - masala</a:t>
            </a:r>
            <a:endParaRPr lang="ru-RU" sz="4400" b="1" dirty="0"/>
          </a:p>
        </p:txBody>
      </p:sp>
      <p:sp>
        <p:nvSpPr>
          <p:cNvPr id="4" name="Объект 3"/>
          <p:cNvSpPr>
            <a:spLocks noGrp="1"/>
          </p:cNvSpPr>
          <p:nvPr>
            <p:ph sz="half" idx="3"/>
          </p:nvPr>
        </p:nvSpPr>
        <p:spPr>
          <a:xfrm>
            <a:off x="3857122" y="1368202"/>
            <a:ext cx="8304399" cy="430887"/>
          </a:xfrm>
        </p:spPr>
        <p:txBody>
          <a:bodyPr/>
          <a:lstStyle/>
          <a:p>
            <a:r>
              <a:rPr lang="en-US" sz="2800" b="1" dirty="0" err="1" smtClean="0">
                <a:solidFill>
                  <a:srgbClr val="7030A0"/>
                </a:solidFill>
              </a:rPr>
              <a:t>Raqamlar</a:t>
            </a:r>
            <a:r>
              <a:rPr lang="en-US" sz="2800" b="1" dirty="0" smtClean="0">
                <a:solidFill>
                  <a:srgbClr val="7030A0"/>
                </a:solidFill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</a:rPr>
              <a:t>bilan</a:t>
            </a:r>
            <a:r>
              <a:rPr lang="en-US" sz="2800" b="1" dirty="0" smtClean="0">
                <a:solidFill>
                  <a:srgbClr val="7030A0"/>
                </a:solidFill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</a:rPr>
              <a:t>yozing</a:t>
            </a:r>
            <a:r>
              <a:rPr lang="en-US" sz="2800" b="1" dirty="0" smtClean="0">
                <a:solidFill>
                  <a:srgbClr val="7030A0"/>
                </a:solidFill>
              </a:rPr>
              <a:t>.</a:t>
            </a:r>
            <a:endParaRPr lang="ru-RU" sz="2800" b="1" dirty="0">
              <a:solidFill>
                <a:srgbClr val="7030A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Объект 3"/>
              <p:cNvSpPr txBox="1">
                <a:spLocks/>
              </p:cNvSpPr>
              <p:nvPr/>
            </p:nvSpPr>
            <p:spPr>
              <a:xfrm>
                <a:off x="6616824" y="3960490"/>
                <a:ext cx="1728192" cy="889154"/>
              </a:xfrm>
              <a:prstGeom prst="rect">
                <a:avLst/>
              </a:prstGeom>
            </p:spPr>
            <p:txBody>
              <a:bodyPr wrap="square" lIns="0" tIns="0" rIns="0" bIns="0">
                <a:spAutoFit/>
              </a:bodyPr>
              <a:lstStyle>
                <a:lvl1pPr marL="0">
                  <a:defRPr sz="2200" b="0" i="0">
                    <a:solidFill>
                      <a:srgbClr val="373435"/>
                    </a:solidFill>
                    <a:latin typeface="Arial"/>
                    <a:ea typeface="+mn-ea"/>
                    <a:cs typeface="Arial"/>
                  </a:defRPr>
                </a:lvl1pPr>
                <a:lvl2pPr marL="1043184">
                  <a:defRPr>
                    <a:latin typeface="+mn-lt"/>
                    <a:ea typeface="+mn-ea"/>
                    <a:cs typeface="+mn-cs"/>
                  </a:defRPr>
                </a:lvl2pPr>
                <a:lvl3pPr marL="2086369">
                  <a:defRPr>
                    <a:latin typeface="+mn-lt"/>
                    <a:ea typeface="+mn-ea"/>
                    <a:cs typeface="+mn-cs"/>
                  </a:defRPr>
                </a:lvl3pPr>
                <a:lvl4pPr marL="3129552">
                  <a:defRPr>
                    <a:latin typeface="+mn-lt"/>
                    <a:ea typeface="+mn-ea"/>
                    <a:cs typeface="+mn-cs"/>
                  </a:defRPr>
                </a:lvl4pPr>
                <a:lvl5pPr marL="4172736">
                  <a:defRPr>
                    <a:latin typeface="+mn-lt"/>
                    <a:ea typeface="+mn-ea"/>
                    <a:cs typeface="+mn-cs"/>
                  </a:defRPr>
                </a:lvl5pPr>
                <a:lvl6pPr marL="5215922">
                  <a:defRPr>
                    <a:latin typeface="+mn-lt"/>
                    <a:ea typeface="+mn-ea"/>
                    <a:cs typeface="+mn-cs"/>
                  </a:defRPr>
                </a:lvl6pPr>
                <a:lvl7pPr marL="6259106">
                  <a:defRPr>
                    <a:latin typeface="+mn-lt"/>
                    <a:ea typeface="+mn-ea"/>
                    <a:cs typeface="+mn-cs"/>
                  </a:defRPr>
                </a:lvl7pPr>
                <a:lvl8pPr marL="7302290">
                  <a:defRPr>
                    <a:latin typeface="+mn-lt"/>
                    <a:ea typeface="+mn-ea"/>
                    <a:cs typeface="+mn-cs"/>
                  </a:defRPr>
                </a:lvl8pPr>
                <a:lvl9pPr marL="8345475">
                  <a:defRPr>
                    <a:latin typeface="+mn-lt"/>
                    <a:ea typeface="+mn-ea"/>
                    <a:cs typeface="+mn-cs"/>
                  </a:defRPr>
                </a:lvl9pPr>
              </a:lstStyle>
              <a:p>
                <a:pPr defTabSz="914400"/>
                <a:r>
                  <a:rPr lang="en-US" sz="2800" b="1" kern="0" dirty="0" smtClean="0">
                    <a:solidFill>
                      <a:srgbClr val="FF0000"/>
                    </a:solidFill>
                  </a:rPr>
                  <a:t>d) 1</a:t>
                </a:r>
                <a:r>
                  <a:rPr lang="en-US" sz="2800" kern="0" dirty="0" smtClean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 kern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1" i="1" kern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𝟏𝟒</m:t>
                        </m:r>
                      </m:num>
                      <m:den>
                        <m:r>
                          <a:rPr lang="en-US" sz="4000" b="1" i="1" kern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𝟐𝟑</m:t>
                        </m:r>
                      </m:den>
                    </m:f>
                  </m:oMath>
                </a14:m>
                <a:endParaRPr lang="ru-RU" sz="4000" b="1" kern="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" name="Объект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16824" y="3960490"/>
                <a:ext cx="1728192" cy="889154"/>
              </a:xfrm>
              <a:prstGeom prst="rect">
                <a:avLst/>
              </a:prstGeom>
              <a:blipFill>
                <a:blip r:embed="rId2"/>
                <a:stretch>
                  <a:fillRect l="-12324" b="-274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Объект 3"/>
              <p:cNvSpPr txBox="1">
                <a:spLocks/>
              </p:cNvSpPr>
              <p:nvPr/>
            </p:nvSpPr>
            <p:spPr>
              <a:xfrm flipH="1">
                <a:off x="1144216" y="5401963"/>
                <a:ext cx="1178417" cy="898451"/>
              </a:xfrm>
              <a:prstGeom prst="rect">
                <a:avLst/>
              </a:prstGeom>
            </p:spPr>
            <p:txBody>
              <a:bodyPr wrap="square" lIns="0" tIns="0" rIns="0" bIns="0">
                <a:spAutoFit/>
              </a:bodyPr>
              <a:lstStyle>
                <a:lvl1pPr marL="0">
                  <a:defRPr sz="2200" b="0" i="0">
                    <a:solidFill>
                      <a:srgbClr val="373435"/>
                    </a:solidFill>
                    <a:latin typeface="Arial"/>
                    <a:ea typeface="+mn-ea"/>
                    <a:cs typeface="Arial"/>
                  </a:defRPr>
                </a:lvl1pPr>
                <a:lvl2pPr marL="1043184">
                  <a:defRPr>
                    <a:latin typeface="+mn-lt"/>
                    <a:ea typeface="+mn-ea"/>
                    <a:cs typeface="+mn-cs"/>
                  </a:defRPr>
                </a:lvl2pPr>
                <a:lvl3pPr marL="2086369">
                  <a:defRPr>
                    <a:latin typeface="+mn-lt"/>
                    <a:ea typeface="+mn-ea"/>
                    <a:cs typeface="+mn-cs"/>
                  </a:defRPr>
                </a:lvl3pPr>
                <a:lvl4pPr marL="3129552">
                  <a:defRPr>
                    <a:latin typeface="+mn-lt"/>
                    <a:ea typeface="+mn-ea"/>
                    <a:cs typeface="+mn-cs"/>
                  </a:defRPr>
                </a:lvl4pPr>
                <a:lvl5pPr marL="4172736">
                  <a:defRPr>
                    <a:latin typeface="+mn-lt"/>
                    <a:ea typeface="+mn-ea"/>
                    <a:cs typeface="+mn-cs"/>
                  </a:defRPr>
                </a:lvl5pPr>
                <a:lvl6pPr marL="5215922">
                  <a:defRPr>
                    <a:latin typeface="+mn-lt"/>
                    <a:ea typeface="+mn-ea"/>
                    <a:cs typeface="+mn-cs"/>
                  </a:defRPr>
                </a:lvl6pPr>
                <a:lvl7pPr marL="6259106">
                  <a:defRPr>
                    <a:latin typeface="+mn-lt"/>
                    <a:ea typeface="+mn-ea"/>
                    <a:cs typeface="+mn-cs"/>
                  </a:defRPr>
                </a:lvl7pPr>
                <a:lvl8pPr marL="7302290">
                  <a:defRPr>
                    <a:latin typeface="+mn-lt"/>
                    <a:ea typeface="+mn-ea"/>
                    <a:cs typeface="+mn-cs"/>
                  </a:defRPr>
                </a:lvl8pPr>
                <a:lvl9pPr marL="8345475">
                  <a:defRPr>
                    <a:latin typeface="+mn-lt"/>
                    <a:ea typeface="+mn-ea"/>
                    <a:cs typeface="+mn-cs"/>
                  </a:defRPr>
                </a:lvl9pPr>
              </a:lstStyle>
              <a:p>
                <a:pPr defTabSz="914400"/>
                <a:r>
                  <a:rPr lang="en-US" sz="2800" b="1" kern="0" dirty="0" smtClean="0">
                    <a:solidFill>
                      <a:srgbClr val="FF0000"/>
                    </a:solidFill>
                  </a:rPr>
                  <a:t>b) 6</a:t>
                </a:r>
                <a:r>
                  <a:rPr lang="en-US" sz="2800" kern="0" dirty="0" smtClean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 kern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1" i="1" kern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𝟕</m:t>
                        </m:r>
                      </m:num>
                      <m:den>
                        <m:r>
                          <a:rPr lang="en-US" sz="4000" b="1" i="1" kern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𝟏𝟑</m:t>
                        </m:r>
                      </m:den>
                    </m:f>
                  </m:oMath>
                </a14:m>
                <a:endParaRPr lang="ru-RU" sz="4000" b="1" kern="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" name="Объект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1144216" y="5401963"/>
                <a:ext cx="1178417" cy="898451"/>
              </a:xfrm>
              <a:prstGeom prst="rect">
                <a:avLst/>
              </a:prstGeom>
              <a:blipFill>
                <a:blip r:embed="rId3"/>
                <a:stretch>
                  <a:fillRect l="-18653" b="-202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Объект 3"/>
              <p:cNvSpPr txBox="1">
                <a:spLocks/>
              </p:cNvSpPr>
              <p:nvPr/>
            </p:nvSpPr>
            <p:spPr>
              <a:xfrm>
                <a:off x="1144216" y="4104506"/>
                <a:ext cx="999759" cy="898451"/>
              </a:xfrm>
              <a:prstGeom prst="rect">
                <a:avLst/>
              </a:prstGeom>
            </p:spPr>
            <p:txBody>
              <a:bodyPr wrap="square" lIns="0" tIns="0" rIns="0" bIns="0">
                <a:spAutoFit/>
              </a:bodyPr>
              <a:lstStyle>
                <a:lvl1pPr marL="0">
                  <a:defRPr sz="2200" b="0" i="0">
                    <a:solidFill>
                      <a:srgbClr val="373435"/>
                    </a:solidFill>
                    <a:latin typeface="Arial"/>
                    <a:ea typeface="+mn-ea"/>
                    <a:cs typeface="Arial"/>
                  </a:defRPr>
                </a:lvl1pPr>
                <a:lvl2pPr marL="1043184">
                  <a:defRPr>
                    <a:latin typeface="+mn-lt"/>
                    <a:ea typeface="+mn-ea"/>
                    <a:cs typeface="+mn-cs"/>
                  </a:defRPr>
                </a:lvl2pPr>
                <a:lvl3pPr marL="2086369">
                  <a:defRPr>
                    <a:latin typeface="+mn-lt"/>
                    <a:ea typeface="+mn-ea"/>
                    <a:cs typeface="+mn-cs"/>
                  </a:defRPr>
                </a:lvl3pPr>
                <a:lvl4pPr marL="3129552">
                  <a:defRPr>
                    <a:latin typeface="+mn-lt"/>
                    <a:ea typeface="+mn-ea"/>
                    <a:cs typeface="+mn-cs"/>
                  </a:defRPr>
                </a:lvl4pPr>
                <a:lvl5pPr marL="4172736">
                  <a:defRPr>
                    <a:latin typeface="+mn-lt"/>
                    <a:ea typeface="+mn-ea"/>
                    <a:cs typeface="+mn-cs"/>
                  </a:defRPr>
                </a:lvl5pPr>
                <a:lvl6pPr marL="5215922">
                  <a:defRPr>
                    <a:latin typeface="+mn-lt"/>
                    <a:ea typeface="+mn-ea"/>
                    <a:cs typeface="+mn-cs"/>
                  </a:defRPr>
                </a:lvl6pPr>
                <a:lvl7pPr marL="6259106">
                  <a:defRPr>
                    <a:latin typeface="+mn-lt"/>
                    <a:ea typeface="+mn-ea"/>
                    <a:cs typeface="+mn-cs"/>
                  </a:defRPr>
                </a:lvl7pPr>
                <a:lvl8pPr marL="7302290">
                  <a:defRPr>
                    <a:latin typeface="+mn-lt"/>
                    <a:ea typeface="+mn-ea"/>
                    <a:cs typeface="+mn-cs"/>
                  </a:defRPr>
                </a:lvl8pPr>
                <a:lvl9pPr marL="8345475">
                  <a:defRPr>
                    <a:latin typeface="+mn-lt"/>
                    <a:ea typeface="+mn-ea"/>
                    <a:cs typeface="+mn-cs"/>
                  </a:defRPr>
                </a:lvl9pPr>
              </a:lstStyle>
              <a:p>
                <a:pPr defTabSz="914400"/>
                <a:r>
                  <a:rPr lang="en-US" sz="2800" b="1" kern="0" dirty="0" smtClean="0">
                    <a:solidFill>
                      <a:srgbClr val="FF0000"/>
                    </a:solidFill>
                  </a:rPr>
                  <a:t>a) 2</a:t>
                </a:r>
                <a:r>
                  <a:rPr lang="en-US" sz="2800" kern="0" dirty="0" smtClean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 kern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1" i="1" kern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num>
                      <m:den>
                        <m:r>
                          <a:rPr lang="en-US" sz="4000" b="1" i="1" kern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𝟖</m:t>
                        </m:r>
                      </m:den>
                    </m:f>
                  </m:oMath>
                </a14:m>
                <a:endParaRPr lang="ru-RU" sz="4000" b="1" kern="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" name="Объект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4216" y="4104506"/>
                <a:ext cx="999759" cy="898451"/>
              </a:xfrm>
              <a:prstGeom prst="rect">
                <a:avLst/>
              </a:prstGeom>
              <a:blipFill>
                <a:blip r:embed="rId4"/>
                <a:stretch>
                  <a:fillRect l="-21951" b="-337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Объект 3"/>
              <p:cNvSpPr txBox="1">
                <a:spLocks/>
              </p:cNvSpPr>
              <p:nvPr/>
            </p:nvSpPr>
            <p:spPr>
              <a:xfrm flipH="1">
                <a:off x="6749181" y="5396675"/>
                <a:ext cx="2520280" cy="898451"/>
              </a:xfrm>
              <a:prstGeom prst="rect">
                <a:avLst/>
              </a:prstGeom>
            </p:spPr>
            <p:txBody>
              <a:bodyPr wrap="square" lIns="0" tIns="0" rIns="0" bIns="0">
                <a:spAutoFit/>
              </a:bodyPr>
              <a:lstStyle>
                <a:lvl1pPr marL="0">
                  <a:defRPr sz="2200" b="0" i="0">
                    <a:solidFill>
                      <a:srgbClr val="373435"/>
                    </a:solidFill>
                    <a:latin typeface="Arial"/>
                    <a:ea typeface="+mn-ea"/>
                    <a:cs typeface="Arial"/>
                  </a:defRPr>
                </a:lvl1pPr>
                <a:lvl2pPr marL="1043184">
                  <a:defRPr>
                    <a:latin typeface="+mn-lt"/>
                    <a:ea typeface="+mn-ea"/>
                    <a:cs typeface="+mn-cs"/>
                  </a:defRPr>
                </a:lvl2pPr>
                <a:lvl3pPr marL="2086369">
                  <a:defRPr>
                    <a:latin typeface="+mn-lt"/>
                    <a:ea typeface="+mn-ea"/>
                    <a:cs typeface="+mn-cs"/>
                  </a:defRPr>
                </a:lvl3pPr>
                <a:lvl4pPr marL="3129552">
                  <a:defRPr>
                    <a:latin typeface="+mn-lt"/>
                    <a:ea typeface="+mn-ea"/>
                    <a:cs typeface="+mn-cs"/>
                  </a:defRPr>
                </a:lvl4pPr>
                <a:lvl5pPr marL="4172736">
                  <a:defRPr>
                    <a:latin typeface="+mn-lt"/>
                    <a:ea typeface="+mn-ea"/>
                    <a:cs typeface="+mn-cs"/>
                  </a:defRPr>
                </a:lvl5pPr>
                <a:lvl6pPr marL="5215922">
                  <a:defRPr>
                    <a:latin typeface="+mn-lt"/>
                    <a:ea typeface="+mn-ea"/>
                    <a:cs typeface="+mn-cs"/>
                  </a:defRPr>
                </a:lvl6pPr>
                <a:lvl7pPr marL="6259106">
                  <a:defRPr>
                    <a:latin typeface="+mn-lt"/>
                    <a:ea typeface="+mn-ea"/>
                    <a:cs typeface="+mn-cs"/>
                  </a:defRPr>
                </a:lvl7pPr>
                <a:lvl8pPr marL="7302290">
                  <a:defRPr>
                    <a:latin typeface="+mn-lt"/>
                    <a:ea typeface="+mn-ea"/>
                    <a:cs typeface="+mn-cs"/>
                  </a:defRPr>
                </a:lvl8pPr>
                <a:lvl9pPr marL="8345475">
                  <a:defRPr>
                    <a:latin typeface="+mn-lt"/>
                    <a:ea typeface="+mn-ea"/>
                    <a:cs typeface="+mn-cs"/>
                  </a:defRPr>
                </a:lvl9pPr>
              </a:lstStyle>
              <a:p>
                <a:pPr defTabSz="914400"/>
                <a:r>
                  <a:rPr lang="en-US" sz="2800" b="1" kern="0" dirty="0" smtClean="0">
                    <a:solidFill>
                      <a:srgbClr val="FF0000"/>
                    </a:solidFill>
                  </a:rPr>
                  <a:t>e) 8</a:t>
                </a:r>
                <a:r>
                  <a:rPr lang="en-US" sz="2800" kern="0" dirty="0" smtClean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 kern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1" i="1" kern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𝟐𝟐</m:t>
                        </m:r>
                      </m:num>
                      <m:den>
                        <m:r>
                          <a:rPr lang="en-US" sz="4000" b="1" i="1" kern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𝟑𝟑</m:t>
                        </m:r>
                      </m:den>
                    </m:f>
                  </m:oMath>
                </a14:m>
                <a:endParaRPr lang="ru-RU" sz="4000" b="1" kern="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8" name="Объект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6749181" y="5396675"/>
                <a:ext cx="2520280" cy="898451"/>
              </a:xfrm>
              <a:prstGeom prst="rect">
                <a:avLst/>
              </a:prstGeom>
              <a:blipFill>
                <a:blip r:embed="rId5"/>
                <a:stretch>
                  <a:fillRect l="-8454" b="-202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63721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  <p:bldP spid="5" grpId="0"/>
      <p:bldP spid="6" grpId="0"/>
      <p:bldP spid="7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Заголовок 1"/>
              <p:cNvSpPr>
                <a:spLocks noGrp="1"/>
              </p:cNvSpPr>
              <p:nvPr>
                <p:ph type="title"/>
              </p:nvPr>
            </p:nvSpPr>
            <p:spPr>
              <a:xfrm>
                <a:off x="1590801" y="1658082"/>
                <a:ext cx="4161419" cy="805862"/>
              </a:xfrm>
            </p:spPr>
            <p:txBody>
              <a:bodyPr/>
              <a:lstStyle/>
              <a:p>
                <a:r>
                  <a:rPr lang="en-US" sz="2800" dirty="0" smtClean="0">
                    <a:solidFill>
                      <a:schemeClr val="tx1"/>
                    </a:solidFill>
                  </a:rPr>
                  <a:t>= 2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num>
                      <m:den>
                        <m:r>
                          <a:rPr lang="en-US" sz="36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𝟏𝟒</m:t>
                        </m:r>
                      </m:den>
                    </m:f>
                  </m:oMath>
                </a14:m>
                <a:endParaRPr lang="ru-RU" sz="3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" name="Заголовок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1590801" y="1658082"/>
                <a:ext cx="4161419" cy="805862"/>
              </a:xfrm>
              <a:blipFill>
                <a:blip r:embed="rId2"/>
                <a:stretch>
                  <a:fillRect l="-5271" b="-681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4240560" y="360090"/>
            <a:ext cx="5676933" cy="749116"/>
          </a:xfrm>
        </p:spPr>
        <p:txBody>
          <a:bodyPr/>
          <a:lstStyle/>
          <a:p>
            <a:r>
              <a:rPr lang="en-US" sz="4400" b="1" dirty="0" smtClean="0"/>
              <a:t>139 – </a:t>
            </a:r>
            <a:r>
              <a:rPr lang="en-US" sz="4400" b="1" dirty="0" err="1" smtClean="0"/>
              <a:t>misol</a:t>
            </a:r>
            <a:endParaRPr lang="ru-RU" sz="44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Объект 3"/>
              <p:cNvSpPr>
                <a:spLocks noGrp="1"/>
              </p:cNvSpPr>
              <p:nvPr>
                <p:ph sz="half" idx="3"/>
              </p:nvPr>
            </p:nvSpPr>
            <p:spPr>
              <a:xfrm>
                <a:off x="424136" y="1658082"/>
                <a:ext cx="1512167" cy="805862"/>
              </a:xfrm>
            </p:spPr>
            <p:txBody>
              <a:bodyPr/>
              <a:lstStyle/>
              <a:p>
                <a:r>
                  <a:rPr lang="en-US" sz="2800" b="1" dirty="0" smtClean="0">
                    <a:solidFill>
                      <a:schemeClr val="tx1"/>
                    </a:solidFill>
                  </a:rPr>
                  <a:t>a) 2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num>
                      <m:den>
                        <m:r>
                          <a:rPr lang="en-US" sz="36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𝟏𝟒</m:t>
                        </m:r>
                      </m:den>
                    </m:f>
                  </m:oMath>
                </a14:m>
                <a:endParaRPr lang="ru-RU" sz="36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" name="Объект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3"/>
              </p:nvPr>
            </p:nvSpPr>
            <p:spPr>
              <a:xfrm>
                <a:off x="424136" y="1658082"/>
                <a:ext cx="1512167" cy="805862"/>
              </a:xfrm>
              <a:blipFill>
                <a:blip r:embed="rId3"/>
                <a:stretch>
                  <a:fillRect l="-14516" b="-681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Объект 3"/>
              <p:cNvSpPr txBox="1">
                <a:spLocks/>
              </p:cNvSpPr>
              <p:nvPr/>
            </p:nvSpPr>
            <p:spPr>
              <a:xfrm>
                <a:off x="424136" y="3744466"/>
                <a:ext cx="1512167" cy="805862"/>
              </a:xfrm>
              <a:prstGeom prst="rect">
                <a:avLst/>
              </a:prstGeom>
            </p:spPr>
            <p:txBody>
              <a:bodyPr wrap="square" lIns="0" tIns="0" rIns="0" bIns="0">
                <a:spAutoFit/>
              </a:bodyPr>
              <a:lstStyle>
                <a:lvl1pPr marL="0">
                  <a:defRPr sz="2200" b="0" i="0">
                    <a:solidFill>
                      <a:srgbClr val="373435"/>
                    </a:solidFill>
                    <a:latin typeface="Arial"/>
                    <a:ea typeface="+mn-ea"/>
                    <a:cs typeface="Arial"/>
                  </a:defRPr>
                </a:lvl1pPr>
                <a:lvl2pPr marL="1043184">
                  <a:defRPr>
                    <a:latin typeface="+mn-lt"/>
                    <a:ea typeface="+mn-ea"/>
                    <a:cs typeface="+mn-cs"/>
                  </a:defRPr>
                </a:lvl2pPr>
                <a:lvl3pPr marL="2086369">
                  <a:defRPr>
                    <a:latin typeface="+mn-lt"/>
                    <a:ea typeface="+mn-ea"/>
                    <a:cs typeface="+mn-cs"/>
                  </a:defRPr>
                </a:lvl3pPr>
                <a:lvl4pPr marL="3129552">
                  <a:defRPr>
                    <a:latin typeface="+mn-lt"/>
                    <a:ea typeface="+mn-ea"/>
                    <a:cs typeface="+mn-cs"/>
                  </a:defRPr>
                </a:lvl4pPr>
                <a:lvl5pPr marL="4172736">
                  <a:defRPr>
                    <a:latin typeface="+mn-lt"/>
                    <a:ea typeface="+mn-ea"/>
                    <a:cs typeface="+mn-cs"/>
                  </a:defRPr>
                </a:lvl5pPr>
                <a:lvl6pPr marL="5215922">
                  <a:defRPr>
                    <a:latin typeface="+mn-lt"/>
                    <a:ea typeface="+mn-ea"/>
                    <a:cs typeface="+mn-cs"/>
                  </a:defRPr>
                </a:lvl6pPr>
                <a:lvl7pPr marL="6259106">
                  <a:defRPr>
                    <a:latin typeface="+mn-lt"/>
                    <a:ea typeface="+mn-ea"/>
                    <a:cs typeface="+mn-cs"/>
                  </a:defRPr>
                </a:lvl7pPr>
                <a:lvl8pPr marL="7302290">
                  <a:defRPr>
                    <a:latin typeface="+mn-lt"/>
                    <a:ea typeface="+mn-ea"/>
                    <a:cs typeface="+mn-cs"/>
                  </a:defRPr>
                </a:lvl8pPr>
                <a:lvl9pPr marL="8345475">
                  <a:defRPr>
                    <a:latin typeface="+mn-lt"/>
                    <a:ea typeface="+mn-ea"/>
                    <a:cs typeface="+mn-cs"/>
                  </a:defRPr>
                </a:lvl9pPr>
              </a:lstStyle>
              <a:p>
                <a:pPr defTabSz="914400"/>
                <a:r>
                  <a:rPr lang="en-US" sz="2800" b="1" kern="0" dirty="0" smtClean="0">
                    <a:solidFill>
                      <a:schemeClr val="tx1"/>
                    </a:solidFill>
                  </a:rPr>
                  <a:t>b) 1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en-US" sz="36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den>
                    </m:f>
                  </m:oMath>
                </a14:m>
                <a:endParaRPr lang="ru-RU" sz="3600" b="1" kern="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" name="Объект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4136" y="3744466"/>
                <a:ext cx="1512167" cy="805862"/>
              </a:xfrm>
              <a:prstGeom prst="rect">
                <a:avLst/>
              </a:prstGeom>
              <a:blipFill>
                <a:blip r:embed="rId4"/>
                <a:stretch>
                  <a:fillRect l="-14516" b="-681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Объект 3"/>
              <p:cNvSpPr txBox="1">
                <a:spLocks/>
              </p:cNvSpPr>
              <p:nvPr/>
            </p:nvSpPr>
            <p:spPr>
              <a:xfrm>
                <a:off x="424136" y="5638019"/>
                <a:ext cx="1512167" cy="886205"/>
              </a:xfrm>
              <a:prstGeom prst="rect">
                <a:avLst/>
              </a:prstGeom>
            </p:spPr>
            <p:txBody>
              <a:bodyPr wrap="square" lIns="0" tIns="0" rIns="0" bIns="0">
                <a:spAutoFit/>
              </a:bodyPr>
              <a:lstStyle>
                <a:lvl1pPr marL="0">
                  <a:defRPr sz="2200" b="0" i="0">
                    <a:solidFill>
                      <a:srgbClr val="373435"/>
                    </a:solidFill>
                    <a:latin typeface="Arial"/>
                    <a:ea typeface="+mn-ea"/>
                    <a:cs typeface="Arial"/>
                  </a:defRPr>
                </a:lvl1pPr>
                <a:lvl2pPr marL="1043184">
                  <a:defRPr>
                    <a:latin typeface="+mn-lt"/>
                    <a:ea typeface="+mn-ea"/>
                    <a:cs typeface="+mn-cs"/>
                  </a:defRPr>
                </a:lvl2pPr>
                <a:lvl3pPr marL="2086369">
                  <a:defRPr>
                    <a:latin typeface="+mn-lt"/>
                    <a:ea typeface="+mn-ea"/>
                    <a:cs typeface="+mn-cs"/>
                  </a:defRPr>
                </a:lvl3pPr>
                <a:lvl4pPr marL="3129552">
                  <a:defRPr>
                    <a:latin typeface="+mn-lt"/>
                    <a:ea typeface="+mn-ea"/>
                    <a:cs typeface="+mn-cs"/>
                  </a:defRPr>
                </a:lvl4pPr>
                <a:lvl5pPr marL="4172736">
                  <a:defRPr>
                    <a:latin typeface="+mn-lt"/>
                    <a:ea typeface="+mn-ea"/>
                    <a:cs typeface="+mn-cs"/>
                  </a:defRPr>
                </a:lvl5pPr>
                <a:lvl6pPr marL="5215922">
                  <a:defRPr>
                    <a:latin typeface="+mn-lt"/>
                    <a:ea typeface="+mn-ea"/>
                    <a:cs typeface="+mn-cs"/>
                  </a:defRPr>
                </a:lvl6pPr>
                <a:lvl7pPr marL="6259106">
                  <a:defRPr>
                    <a:latin typeface="+mn-lt"/>
                    <a:ea typeface="+mn-ea"/>
                    <a:cs typeface="+mn-cs"/>
                  </a:defRPr>
                </a:lvl7pPr>
                <a:lvl8pPr marL="7302290">
                  <a:defRPr>
                    <a:latin typeface="+mn-lt"/>
                    <a:ea typeface="+mn-ea"/>
                    <a:cs typeface="+mn-cs"/>
                  </a:defRPr>
                </a:lvl8pPr>
                <a:lvl9pPr marL="8345475">
                  <a:defRPr>
                    <a:latin typeface="+mn-lt"/>
                    <a:ea typeface="+mn-ea"/>
                    <a:cs typeface="+mn-cs"/>
                  </a:defRPr>
                </a:lvl9pPr>
              </a:lstStyle>
              <a:p>
                <a:pPr defTabSz="914400"/>
                <a:r>
                  <a:rPr lang="en-US" sz="2800" b="1" kern="0" dirty="0" smtClean="0">
                    <a:solidFill>
                      <a:schemeClr val="tx1"/>
                    </a:solidFill>
                  </a:rPr>
                  <a:t>d) 4</a:t>
                </a:r>
                <a:r>
                  <a:rPr lang="en-US" sz="2800" kern="0" dirty="0" smtClean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𝟗</m:t>
                        </m:r>
                      </m:num>
                      <m:den>
                        <m:r>
                          <a:rPr lang="en-US" sz="40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𝟏𝟏</m:t>
                        </m:r>
                      </m:den>
                    </m:f>
                  </m:oMath>
                </a14:m>
                <a:endParaRPr lang="ru-RU" sz="4000" b="1" kern="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" name="Объект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4136" y="5638019"/>
                <a:ext cx="1512167" cy="886205"/>
              </a:xfrm>
              <a:prstGeom prst="rect">
                <a:avLst/>
              </a:prstGeom>
              <a:blipFill>
                <a:blip r:embed="rId5"/>
                <a:stretch>
                  <a:fillRect l="-14516" b="-344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Объект 3"/>
              <p:cNvSpPr txBox="1">
                <a:spLocks/>
              </p:cNvSpPr>
              <p:nvPr/>
            </p:nvSpPr>
            <p:spPr>
              <a:xfrm>
                <a:off x="6544817" y="1276595"/>
                <a:ext cx="1833701" cy="898451"/>
              </a:xfrm>
              <a:prstGeom prst="rect">
                <a:avLst/>
              </a:prstGeom>
            </p:spPr>
            <p:txBody>
              <a:bodyPr wrap="square" lIns="0" tIns="0" rIns="0" bIns="0">
                <a:spAutoFit/>
              </a:bodyPr>
              <a:lstStyle>
                <a:lvl1pPr marL="0">
                  <a:defRPr sz="2200" b="0" i="0">
                    <a:solidFill>
                      <a:srgbClr val="373435"/>
                    </a:solidFill>
                    <a:latin typeface="Arial"/>
                    <a:ea typeface="+mn-ea"/>
                    <a:cs typeface="Arial"/>
                  </a:defRPr>
                </a:lvl1pPr>
                <a:lvl2pPr marL="1043184">
                  <a:defRPr>
                    <a:latin typeface="+mn-lt"/>
                    <a:ea typeface="+mn-ea"/>
                    <a:cs typeface="+mn-cs"/>
                  </a:defRPr>
                </a:lvl2pPr>
                <a:lvl3pPr marL="2086369">
                  <a:defRPr>
                    <a:latin typeface="+mn-lt"/>
                    <a:ea typeface="+mn-ea"/>
                    <a:cs typeface="+mn-cs"/>
                  </a:defRPr>
                </a:lvl3pPr>
                <a:lvl4pPr marL="3129552">
                  <a:defRPr>
                    <a:latin typeface="+mn-lt"/>
                    <a:ea typeface="+mn-ea"/>
                    <a:cs typeface="+mn-cs"/>
                  </a:defRPr>
                </a:lvl4pPr>
                <a:lvl5pPr marL="4172736">
                  <a:defRPr>
                    <a:latin typeface="+mn-lt"/>
                    <a:ea typeface="+mn-ea"/>
                    <a:cs typeface="+mn-cs"/>
                  </a:defRPr>
                </a:lvl5pPr>
                <a:lvl6pPr marL="5215922">
                  <a:defRPr>
                    <a:latin typeface="+mn-lt"/>
                    <a:ea typeface="+mn-ea"/>
                    <a:cs typeface="+mn-cs"/>
                  </a:defRPr>
                </a:lvl6pPr>
                <a:lvl7pPr marL="6259106">
                  <a:defRPr>
                    <a:latin typeface="+mn-lt"/>
                    <a:ea typeface="+mn-ea"/>
                    <a:cs typeface="+mn-cs"/>
                  </a:defRPr>
                </a:lvl7pPr>
                <a:lvl8pPr marL="7302290">
                  <a:defRPr>
                    <a:latin typeface="+mn-lt"/>
                    <a:ea typeface="+mn-ea"/>
                    <a:cs typeface="+mn-cs"/>
                  </a:defRPr>
                </a:lvl8pPr>
                <a:lvl9pPr marL="8345475">
                  <a:defRPr>
                    <a:latin typeface="+mn-lt"/>
                    <a:ea typeface="+mn-ea"/>
                    <a:cs typeface="+mn-cs"/>
                  </a:defRPr>
                </a:lvl9pPr>
              </a:lstStyle>
              <a:p>
                <a:pPr defTabSz="914400"/>
                <a:r>
                  <a:rPr lang="en-US" sz="2800" b="1" kern="0" dirty="0" smtClean="0">
                    <a:solidFill>
                      <a:schemeClr val="tx1"/>
                    </a:solidFill>
                  </a:rPr>
                  <a:t>e) 12</a:t>
                </a:r>
                <a:r>
                  <a:rPr lang="en-US" sz="2800" kern="0" dirty="0" smtClean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𝟗</m:t>
                        </m:r>
                      </m:num>
                      <m:den>
                        <m:r>
                          <a:rPr lang="en-US" sz="40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𝟑𝟏</m:t>
                        </m:r>
                      </m:den>
                    </m:f>
                  </m:oMath>
                </a14:m>
                <a:endParaRPr lang="ru-RU" sz="4000" b="1" kern="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" name="Объект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44817" y="1276595"/>
                <a:ext cx="1833701" cy="898451"/>
              </a:xfrm>
              <a:prstGeom prst="rect">
                <a:avLst/>
              </a:prstGeom>
              <a:blipFill>
                <a:blip r:embed="rId6"/>
                <a:stretch>
                  <a:fillRect l="-12000" b="-202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Объект 3"/>
              <p:cNvSpPr txBox="1">
                <a:spLocks/>
              </p:cNvSpPr>
              <p:nvPr/>
            </p:nvSpPr>
            <p:spPr>
              <a:xfrm>
                <a:off x="6563021" y="5282223"/>
                <a:ext cx="2049724" cy="886205"/>
              </a:xfrm>
              <a:prstGeom prst="rect">
                <a:avLst/>
              </a:prstGeom>
            </p:spPr>
            <p:txBody>
              <a:bodyPr wrap="square" lIns="0" tIns="0" rIns="0" bIns="0">
                <a:spAutoFit/>
              </a:bodyPr>
              <a:lstStyle>
                <a:lvl1pPr marL="0">
                  <a:defRPr sz="2200" b="0" i="0">
                    <a:solidFill>
                      <a:srgbClr val="373435"/>
                    </a:solidFill>
                    <a:latin typeface="Arial"/>
                    <a:ea typeface="+mn-ea"/>
                    <a:cs typeface="Arial"/>
                  </a:defRPr>
                </a:lvl1pPr>
                <a:lvl2pPr marL="1043184">
                  <a:defRPr>
                    <a:latin typeface="+mn-lt"/>
                    <a:ea typeface="+mn-ea"/>
                    <a:cs typeface="+mn-cs"/>
                  </a:defRPr>
                </a:lvl2pPr>
                <a:lvl3pPr marL="2086369">
                  <a:defRPr>
                    <a:latin typeface="+mn-lt"/>
                    <a:ea typeface="+mn-ea"/>
                    <a:cs typeface="+mn-cs"/>
                  </a:defRPr>
                </a:lvl3pPr>
                <a:lvl4pPr marL="3129552">
                  <a:defRPr>
                    <a:latin typeface="+mn-lt"/>
                    <a:ea typeface="+mn-ea"/>
                    <a:cs typeface="+mn-cs"/>
                  </a:defRPr>
                </a:lvl4pPr>
                <a:lvl5pPr marL="4172736">
                  <a:defRPr>
                    <a:latin typeface="+mn-lt"/>
                    <a:ea typeface="+mn-ea"/>
                    <a:cs typeface="+mn-cs"/>
                  </a:defRPr>
                </a:lvl5pPr>
                <a:lvl6pPr marL="5215922">
                  <a:defRPr>
                    <a:latin typeface="+mn-lt"/>
                    <a:ea typeface="+mn-ea"/>
                    <a:cs typeface="+mn-cs"/>
                  </a:defRPr>
                </a:lvl6pPr>
                <a:lvl7pPr marL="6259106">
                  <a:defRPr>
                    <a:latin typeface="+mn-lt"/>
                    <a:ea typeface="+mn-ea"/>
                    <a:cs typeface="+mn-cs"/>
                  </a:defRPr>
                </a:lvl7pPr>
                <a:lvl8pPr marL="7302290">
                  <a:defRPr>
                    <a:latin typeface="+mn-lt"/>
                    <a:ea typeface="+mn-ea"/>
                    <a:cs typeface="+mn-cs"/>
                  </a:defRPr>
                </a:lvl8pPr>
                <a:lvl9pPr marL="8345475">
                  <a:defRPr>
                    <a:latin typeface="+mn-lt"/>
                    <a:ea typeface="+mn-ea"/>
                    <a:cs typeface="+mn-cs"/>
                  </a:defRPr>
                </a:lvl9pPr>
              </a:lstStyle>
              <a:p>
                <a:pPr defTabSz="914400"/>
                <a:r>
                  <a:rPr lang="en-US" sz="2800" b="1" kern="0" dirty="0" smtClean="0">
                    <a:solidFill>
                      <a:schemeClr val="tx1"/>
                    </a:solidFill>
                  </a:rPr>
                  <a:t>g) 3</a:t>
                </a:r>
                <a:r>
                  <a:rPr lang="en-US" sz="2800" kern="0" dirty="0" smtClean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𝟏𝟖</m:t>
                        </m:r>
                      </m:num>
                      <m:den>
                        <m:r>
                          <a:rPr lang="en-US" sz="40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𝟒𝟒</m:t>
                        </m:r>
                      </m:den>
                    </m:f>
                  </m:oMath>
                </a14:m>
                <a:endParaRPr lang="ru-RU" sz="4000" b="1" kern="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8" name="Объект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63021" y="5282223"/>
                <a:ext cx="2049724" cy="886205"/>
              </a:xfrm>
              <a:prstGeom prst="rect">
                <a:avLst/>
              </a:prstGeom>
              <a:blipFill>
                <a:blip r:embed="rId7"/>
                <a:stretch>
                  <a:fillRect l="-10714" b="-344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Объект 3"/>
              <p:cNvSpPr txBox="1">
                <a:spLocks/>
              </p:cNvSpPr>
              <p:nvPr/>
            </p:nvSpPr>
            <p:spPr>
              <a:xfrm>
                <a:off x="6544817" y="3165897"/>
                <a:ext cx="1944215" cy="898451"/>
              </a:xfrm>
              <a:prstGeom prst="rect">
                <a:avLst/>
              </a:prstGeom>
            </p:spPr>
            <p:txBody>
              <a:bodyPr wrap="square" lIns="0" tIns="0" rIns="0" bIns="0">
                <a:spAutoFit/>
              </a:bodyPr>
              <a:lstStyle>
                <a:lvl1pPr marL="0">
                  <a:defRPr sz="2200" b="0" i="0">
                    <a:solidFill>
                      <a:srgbClr val="373435"/>
                    </a:solidFill>
                    <a:latin typeface="Arial"/>
                    <a:ea typeface="+mn-ea"/>
                    <a:cs typeface="Arial"/>
                  </a:defRPr>
                </a:lvl1pPr>
                <a:lvl2pPr marL="1043184">
                  <a:defRPr>
                    <a:latin typeface="+mn-lt"/>
                    <a:ea typeface="+mn-ea"/>
                    <a:cs typeface="+mn-cs"/>
                  </a:defRPr>
                </a:lvl2pPr>
                <a:lvl3pPr marL="2086369">
                  <a:defRPr>
                    <a:latin typeface="+mn-lt"/>
                    <a:ea typeface="+mn-ea"/>
                    <a:cs typeface="+mn-cs"/>
                  </a:defRPr>
                </a:lvl3pPr>
                <a:lvl4pPr marL="3129552">
                  <a:defRPr>
                    <a:latin typeface="+mn-lt"/>
                    <a:ea typeface="+mn-ea"/>
                    <a:cs typeface="+mn-cs"/>
                  </a:defRPr>
                </a:lvl4pPr>
                <a:lvl5pPr marL="4172736">
                  <a:defRPr>
                    <a:latin typeface="+mn-lt"/>
                    <a:ea typeface="+mn-ea"/>
                    <a:cs typeface="+mn-cs"/>
                  </a:defRPr>
                </a:lvl5pPr>
                <a:lvl6pPr marL="5215922">
                  <a:defRPr>
                    <a:latin typeface="+mn-lt"/>
                    <a:ea typeface="+mn-ea"/>
                    <a:cs typeface="+mn-cs"/>
                  </a:defRPr>
                </a:lvl6pPr>
                <a:lvl7pPr marL="6259106">
                  <a:defRPr>
                    <a:latin typeface="+mn-lt"/>
                    <a:ea typeface="+mn-ea"/>
                    <a:cs typeface="+mn-cs"/>
                  </a:defRPr>
                </a:lvl7pPr>
                <a:lvl8pPr marL="7302290">
                  <a:defRPr>
                    <a:latin typeface="+mn-lt"/>
                    <a:ea typeface="+mn-ea"/>
                    <a:cs typeface="+mn-cs"/>
                  </a:defRPr>
                </a:lvl8pPr>
                <a:lvl9pPr marL="8345475">
                  <a:defRPr>
                    <a:latin typeface="+mn-lt"/>
                    <a:ea typeface="+mn-ea"/>
                    <a:cs typeface="+mn-cs"/>
                  </a:defRPr>
                </a:lvl9pPr>
              </a:lstStyle>
              <a:p>
                <a:pPr defTabSz="914400"/>
                <a:r>
                  <a:rPr lang="en-US" sz="2800" b="1" kern="0" dirty="0" smtClean="0">
                    <a:solidFill>
                      <a:schemeClr val="tx1"/>
                    </a:solidFill>
                  </a:rPr>
                  <a:t>f) 103</a:t>
                </a:r>
                <a:r>
                  <a:rPr lang="en-US" sz="2800" kern="0" dirty="0" smtClean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sz="40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𝟏𝟎𝟏</m:t>
                        </m:r>
                      </m:den>
                    </m:f>
                  </m:oMath>
                </a14:m>
                <a:endParaRPr lang="ru-RU" sz="4000" b="1" kern="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9" name="Объект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44817" y="3165897"/>
                <a:ext cx="1944215" cy="898451"/>
              </a:xfrm>
              <a:prstGeom prst="rect">
                <a:avLst/>
              </a:prstGeom>
              <a:blipFill>
                <a:blip r:embed="rId8"/>
                <a:stretch>
                  <a:fillRect l="-11285" b="-202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Заголовок 1"/>
              <p:cNvSpPr txBox="1">
                <a:spLocks/>
              </p:cNvSpPr>
              <p:nvPr/>
            </p:nvSpPr>
            <p:spPr>
              <a:xfrm>
                <a:off x="1432248" y="3744466"/>
                <a:ext cx="4161419" cy="805862"/>
              </a:xfrm>
              <a:prstGeom prst="rect">
                <a:avLst/>
              </a:prstGeom>
            </p:spPr>
            <p:txBody>
              <a:bodyPr wrap="square" lIns="0" tIns="0" rIns="0" bIns="0">
                <a:spAutoFit/>
              </a:bodyPr>
              <a:lstStyle>
                <a:lvl1pPr>
                  <a:defRPr sz="6034" b="1" i="0">
                    <a:solidFill>
                      <a:srgbClr val="FEFEFE"/>
                    </a:solidFill>
                    <a:latin typeface="Arial"/>
                    <a:ea typeface="+mj-ea"/>
                    <a:cs typeface="Arial"/>
                  </a:defRPr>
                </a:lvl1pPr>
              </a:lstStyle>
              <a:p>
                <a:pPr defTabSz="914400"/>
                <a:r>
                  <a:rPr lang="en-US" sz="2800" kern="0" dirty="0" smtClean="0">
                    <a:solidFill>
                      <a:schemeClr val="tx1"/>
                    </a:solidFill>
                  </a:rPr>
                  <a:t>= 1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en-US" sz="3600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den>
                    </m:f>
                  </m:oMath>
                </a14:m>
                <a:endParaRPr lang="ru-RU" sz="3600" kern="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0" name="Заголовок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32248" y="3744466"/>
                <a:ext cx="4161419" cy="805862"/>
              </a:xfrm>
              <a:prstGeom prst="rect">
                <a:avLst/>
              </a:prstGeom>
              <a:blipFill>
                <a:blip r:embed="rId9"/>
                <a:stretch>
                  <a:fillRect l="-5271" b="-681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Заголовок 1"/>
              <p:cNvSpPr txBox="1">
                <a:spLocks/>
              </p:cNvSpPr>
              <p:nvPr/>
            </p:nvSpPr>
            <p:spPr>
              <a:xfrm>
                <a:off x="1591759" y="5678190"/>
                <a:ext cx="1856713" cy="805862"/>
              </a:xfrm>
              <a:prstGeom prst="rect">
                <a:avLst/>
              </a:prstGeom>
            </p:spPr>
            <p:txBody>
              <a:bodyPr wrap="square" lIns="0" tIns="0" rIns="0" bIns="0">
                <a:spAutoFit/>
              </a:bodyPr>
              <a:lstStyle>
                <a:lvl1pPr>
                  <a:defRPr sz="6034" b="1" i="0">
                    <a:solidFill>
                      <a:srgbClr val="FEFEFE"/>
                    </a:solidFill>
                    <a:latin typeface="Arial"/>
                    <a:ea typeface="+mj-ea"/>
                    <a:cs typeface="Arial"/>
                  </a:defRPr>
                </a:lvl1pPr>
              </a:lstStyle>
              <a:p>
                <a:pPr defTabSz="914400"/>
                <a:r>
                  <a:rPr lang="en-US" sz="2800" kern="0" dirty="0" smtClean="0">
                    <a:solidFill>
                      <a:schemeClr val="tx1"/>
                    </a:solidFill>
                  </a:rPr>
                  <a:t>= 4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𝟗</m:t>
                        </m:r>
                      </m:num>
                      <m:den>
                        <m:r>
                          <a:rPr lang="en-US" sz="3600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en-US" sz="36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den>
                    </m:f>
                  </m:oMath>
                </a14:m>
                <a:endParaRPr lang="ru-RU" sz="3600" kern="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2" name="Заголовок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91759" y="5678190"/>
                <a:ext cx="1856713" cy="805862"/>
              </a:xfrm>
              <a:prstGeom prst="rect">
                <a:avLst/>
              </a:prstGeom>
              <a:blipFill>
                <a:blip r:embed="rId10"/>
                <a:stretch>
                  <a:fillRect l="-11475" b="-601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Заголовок 1"/>
              <p:cNvSpPr txBox="1">
                <a:spLocks/>
              </p:cNvSpPr>
              <p:nvPr/>
            </p:nvSpPr>
            <p:spPr>
              <a:xfrm>
                <a:off x="8000445" y="1331689"/>
                <a:ext cx="1728192" cy="805862"/>
              </a:xfrm>
              <a:prstGeom prst="rect">
                <a:avLst/>
              </a:prstGeom>
            </p:spPr>
            <p:txBody>
              <a:bodyPr wrap="square" lIns="0" tIns="0" rIns="0" bIns="0">
                <a:spAutoFit/>
              </a:bodyPr>
              <a:lstStyle>
                <a:lvl1pPr>
                  <a:defRPr sz="6034" b="1" i="0">
                    <a:solidFill>
                      <a:srgbClr val="FEFEFE"/>
                    </a:solidFill>
                    <a:latin typeface="Arial"/>
                    <a:ea typeface="+mj-ea"/>
                    <a:cs typeface="Arial"/>
                  </a:defRPr>
                </a:lvl1pPr>
              </a:lstStyle>
              <a:p>
                <a:pPr defTabSz="914400"/>
                <a:r>
                  <a:rPr lang="en-US" sz="2800" kern="0" dirty="0" smtClean="0">
                    <a:solidFill>
                      <a:schemeClr val="tx1"/>
                    </a:solidFill>
                  </a:rPr>
                  <a:t>= 12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𝟗</m:t>
                        </m:r>
                      </m:num>
                      <m:den>
                        <m:r>
                          <a:rPr lang="en-US" sz="36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𝟑𝟏</m:t>
                        </m:r>
                      </m:den>
                    </m:f>
                  </m:oMath>
                </a14:m>
                <a:endParaRPr lang="ru-RU" sz="3600" kern="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3" name="Заголовок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00445" y="1331689"/>
                <a:ext cx="1728192" cy="805862"/>
              </a:xfrm>
              <a:prstGeom prst="rect">
                <a:avLst/>
              </a:prstGeom>
              <a:blipFill>
                <a:blip r:embed="rId11"/>
                <a:stretch>
                  <a:fillRect l="-12324" b="-601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Заголовок 1"/>
              <p:cNvSpPr txBox="1">
                <a:spLocks/>
              </p:cNvSpPr>
              <p:nvPr/>
            </p:nvSpPr>
            <p:spPr>
              <a:xfrm>
                <a:off x="8459992" y="3201864"/>
                <a:ext cx="2549320" cy="800219"/>
              </a:xfrm>
              <a:prstGeom prst="rect">
                <a:avLst/>
              </a:prstGeom>
            </p:spPr>
            <p:txBody>
              <a:bodyPr wrap="square" lIns="0" tIns="0" rIns="0" bIns="0">
                <a:spAutoFit/>
              </a:bodyPr>
              <a:lstStyle>
                <a:lvl1pPr>
                  <a:defRPr sz="6034" b="1" i="0">
                    <a:solidFill>
                      <a:srgbClr val="FEFEFE"/>
                    </a:solidFill>
                    <a:latin typeface="Arial"/>
                    <a:ea typeface="+mj-ea"/>
                    <a:cs typeface="Arial"/>
                  </a:defRPr>
                </a:lvl1pPr>
              </a:lstStyle>
              <a:p>
                <a:pPr defTabSz="914400"/>
                <a:r>
                  <a:rPr lang="en-US" sz="2800" kern="0" dirty="0" smtClean="0">
                    <a:solidFill>
                      <a:schemeClr val="tx1"/>
                    </a:solidFill>
                  </a:rPr>
                  <a:t>= 103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sz="36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𝟏𝟎𝟏</m:t>
                        </m:r>
                      </m:den>
                    </m:f>
                  </m:oMath>
                </a14:m>
                <a:endParaRPr lang="ru-RU" sz="3600" kern="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4" name="Заголовок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59992" y="3201864"/>
                <a:ext cx="2549320" cy="800219"/>
              </a:xfrm>
              <a:prstGeom prst="rect">
                <a:avLst/>
              </a:prstGeom>
              <a:blipFill>
                <a:blip r:embed="rId12"/>
                <a:stretch>
                  <a:fillRect l="-8612" b="-681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Заголовок 1"/>
              <p:cNvSpPr txBox="1">
                <a:spLocks/>
              </p:cNvSpPr>
              <p:nvPr/>
            </p:nvSpPr>
            <p:spPr>
              <a:xfrm>
                <a:off x="7924863" y="5322394"/>
                <a:ext cx="2308433" cy="805862"/>
              </a:xfrm>
              <a:prstGeom prst="rect">
                <a:avLst/>
              </a:prstGeom>
            </p:spPr>
            <p:txBody>
              <a:bodyPr wrap="square" lIns="0" tIns="0" rIns="0" bIns="0">
                <a:spAutoFit/>
              </a:bodyPr>
              <a:lstStyle>
                <a:lvl1pPr>
                  <a:defRPr sz="6034" b="1" i="0">
                    <a:solidFill>
                      <a:srgbClr val="FEFEFE"/>
                    </a:solidFill>
                    <a:latin typeface="Arial"/>
                    <a:ea typeface="+mj-ea"/>
                    <a:cs typeface="Arial"/>
                  </a:defRPr>
                </a:lvl1pPr>
              </a:lstStyle>
              <a:p>
                <a:pPr defTabSz="914400"/>
                <a:r>
                  <a:rPr lang="en-US" sz="2800" kern="0" dirty="0" smtClean="0">
                    <a:solidFill>
                      <a:schemeClr val="tx1"/>
                    </a:solidFill>
                  </a:rPr>
                  <a:t>= 3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𝟏𝟖</m:t>
                        </m:r>
                      </m:num>
                      <m:den>
                        <m:r>
                          <a:rPr lang="en-US" sz="36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  <m:r>
                          <a:rPr lang="en-US" sz="3600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den>
                    </m:f>
                  </m:oMath>
                </a14:m>
                <a:endParaRPr lang="ru-RU" sz="3600" kern="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5" name="Заголовок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24863" y="5322394"/>
                <a:ext cx="2308433" cy="805862"/>
              </a:xfrm>
              <a:prstGeom prst="rect">
                <a:avLst/>
              </a:prstGeom>
              <a:blipFill>
                <a:blip r:embed="rId13"/>
                <a:stretch>
                  <a:fillRect l="-9235" b="-681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68442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  <p:bldP spid="5" grpId="0"/>
      <p:bldP spid="6" grpId="0"/>
      <p:bldP spid="7" grpId="0"/>
      <p:bldP spid="8" grpId="0"/>
      <p:bldP spid="9" grpId="0"/>
      <p:bldP spid="10" grpId="0"/>
      <p:bldP spid="12" grpId="0"/>
      <p:bldP spid="13" grpId="0"/>
      <p:bldP spid="14" grpId="0"/>
      <p:bldP spid="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Заголовок 1"/>
              <p:cNvSpPr>
                <a:spLocks noGrp="1"/>
              </p:cNvSpPr>
              <p:nvPr>
                <p:ph type="title"/>
              </p:nvPr>
            </p:nvSpPr>
            <p:spPr>
              <a:xfrm>
                <a:off x="7912968" y="5285070"/>
                <a:ext cx="2109251" cy="1231106"/>
              </a:xfrm>
            </p:spPr>
            <p:txBody>
              <a:bodyPr/>
              <a:lstStyle/>
              <a:p>
                <a:r>
                  <a:rPr lang="en-US" sz="2800" dirty="0" smtClean="0">
                    <a:solidFill>
                      <a:schemeClr val="tx1"/>
                    </a:solidFill>
                  </a:rPr>
                  <a:t>= 143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𝟏𝟑𝟒</m:t>
                        </m:r>
                      </m:num>
                      <m:den>
                        <m:r>
                          <a:rPr lang="en-US" sz="36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𝟏𝟎𝟏𝟓</m:t>
                        </m:r>
                      </m:den>
                    </m:f>
                  </m:oMath>
                </a14:m>
                <a:r>
                  <a:rPr lang="en-US" sz="2800" dirty="0" smtClean="0">
                    <a:solidFill>
                      <a:schemeClr val="tx1"/>
                    </a:solidFill>
                  </a:rPr>
                  <a:t> </a:t>
                </a:r>
                <a:endParaRPr lang="ru-RU" sz="2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" name="Заголовок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7912968" y="5285070"/>
                <a:ext cx="2109251" cy="1231106"/>
              </a:xfrm>
              <a:blipFill>
                <a:blip r:embed="rId2"/>
                <a:stretch>
                  <a:fillRect l="-1011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4888632" y="431936"/>
            <a:ext cx="3168352" cy="677108"/>
          </a:xfrm>
        </p:spPr>
        <p:txBody>
          <a:bodyPr/>
          <a:lstStyle/>
          <a:p>
            <a:r>
              <a:rPr lang="en-US" sz="4400" b="1" dirty="0" smtClean="0"/>
              <a:t>141-masala</a:t>
            </a:r>
            <a:endParaRPr lang="ru-RU" sz="4400" b="1" dirty="0"/>
          </a:p>
        </p:txBody>
      </p:sp>
      <p:sp>
        <p:nvSpPr>
          <p:cNvPr id="4" name="Объект 3"/>
          <p:cNvSpPr>
            <a:spLocks noGrp="1"/>
          </p:cNvSpPr>
          <p:nvPr>
            <p:ph sz="half" idx="3"/>
          </p:nvPr>
        </p:nvSpPr>
        <p:spPr>
          <a:xfrm>
            <a:off x="1216224" y="1382048"/>
            <a:ext cx="10547495" cy="553998"/>
          </a:xfrm>
        </p:spPr>
        <p:txBody>
          <a:bodyPr/>
          <a:lstStyle/>
          <a:p>
            <a:r>
              <a:rPr lang="en-US" sz="3600" b="1" dirty="0" err="1" smtClean="0">
                <a:solidFill>
                  <a:srgbClr val="002060"/>
                </a:solidFill>
              </a:rPr>
              <a:t>Yig‘indini</a:t>
            </a:r>
            <a:r>
              <a:rPr lang="en-US" sz="3600" b="1" dirty="0" smtClean="0">
                <a:solidFill>
                  <a:srgbClr val="002060"/>
                </a:solidFill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</a:rPr>
              <a:t>aralash</a:t>
            </a:r>
            <a:r>
              <a:rPr lang="en-US" sz="3600" b="1" dirty="0" smtClean="0">
                <a:solidFill>
                  <a:srgbClr val="002060"/>
                </a:solidFill>
              </a:rPr>
              <a:t> son </a:t>
            </a:r>
            <a:r>
              <a:rPr lang="en-US" sz="3600" b="1" dirty="0" err="1" smtClean="0">
                <a:solidFill>
                  <a:srgbClr val="002060"/>
                </a:solidFill>
              </a:rPr>
              <a:t>ko‘rinishida</a:t>
            </a:r>
            <a:r>
              <a:rPr lang="en-US" sz="3600" b="1" dirty="0" smtClean="0">
                <a:solidFill>
                  <a:srgbClr val="002060"/>
                </a:solidFill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</a:rPr>
              <a:t>ifodalang</a:t>
            </a:r>
            <a:r>
              <a:rPr lang="en-US" sz="3600" b="1" dirty="0" smtClean="0">
                <a:solidFill>
                  <a:srgbClr val="002060"/>
                </a:solidFill>
              </a:rPr>
              <a:t>.</a:t>
            </a:r>
            <a:endParaRPr lang="ru-RU" sz="3600" b="1" dirty="0">
              <a:solidFill>
                <a:srgbClr val="00206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Заголовок 1"/>
              <p:cNvSpPr txBox="1">
                <a:spLocks/>
              </p:cNvSpPr>
              <p:nvPr/>
            </p:nvSpPr>
            <p:spPr>
              <a:xfrm>
                <a:off x="508768" y="2490044"/>
                <a:ext cx="1656184" cy="805862"/>
              </a:xfrm>
              <a:prstGeom prst="rect">
                <a:avLst/>
              </a:prstGeom>
            </p:spPr>
            <p:txBody>
              <a:bodyPr wrap="square" lIns="0" tIns="0" rIns="0" bIns="0">
                <a:spAutoFit/>
              </a:bodyPr>
              <a:lstStyle>
                <a:lvl1pPr>
                  <a:defRPr sz="6034" b="1" i="0">
                    <a:solidFill>
                      <a:srgbClr val="FEFEFE"/>
                    </a:solidFill>
                    <a:latin typeface="Arial"/>
                    <a:ea typeface="+mj-ea"/>
                    <a:cs typeface="Arial"/>
                  </a:defRPr>
                </a:lvl1pPr>
              </a:lstStyle>
              <a:p>
                <a:pPr defTabSz="914400"/>
                <a:r>
                  <a:rPr lang="en-US" sz="2800" kern="0" dirty="0" smtClean="0">
                    <a:solidFill>
                      <a:schemeClr val="tx1"/>
                    </a:solidFill>
                  </a:rPr>
                  <a:t>a) 4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num>
                      <m:den>
                        <m:r>
                          <a:rPr lang="en-US" sz="36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en-US" sz="3600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den>
                    </m:f>
                  </m:oMath>
                </a14:m>
                <a:endParaRPr lang="ru-RU" sz="3600" kern="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" name="Заголовок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8768" y="2490044"/>
                <a:ext cx="1656184" cy="805862"/>
              </a:xfrm>
              <a:prstGeom prst="rect">
                <a:avLst/>
              </a:prstGeom>
              <a:blipFill>
                <a:blip r:embed="rId3"/>
                <a:stretch>
                  <a:fillRect l="-12868" b="-67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Заголовок 1"/>
              <p:cNvSpPr txBox="1">
                <a:spLocks/>
              </p:cNvSpPr>
              <p:nvPr/>
            </p:nvSpPr>
            <p:spPr>
              <a:xfrm>
                <a:off x="526295" y="3816474"/>
                <a:ext cx="1621129" cy="805862"/>
              </a:xfrm>
              <a:prstGeom prst="rect">
                <a:avLst/>
              </a:prstGeom>
            </p:spPr>
            <p:txBody>
              <a:bodyPr wrap="square" lIns="0" tIns="0" rIns="0" bIns="0">
                <a:spAutoFit/>
              </a:bodyPr>
              <a:lstStyle>
                <a:lvl1pPr>
                  <a:defRPr sz="6034" b="1" i="0">
                    <a:solidFill>
                      <a:srgbClr val="FEFEFE"/>
                    </a:solidFill>
                    <a:latin typeface="Arial"/>
                    <a:ea typeface="+mj-ea"/>
                    <a:cs typeface="Arial"/>
                  </a:defRPr>
                </a:lvl1pPr>
              </a:lstStyle>
              <a:p>
                <a:pPr defTabSz="914400"/>
                <a:r>
                  <a:rPr lang="en-US" sz="2800" kern="0" dirty="0" smtClean="0">
                    <a:solidFill>
                      <a:schemeClr val="tx1"/>
                    </a:solidFill>
                  </a:rPr>
                  <a:t>b) 5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𝟑𝟏</m:t>
                        </m:r>
                      </m:num>
                      <m:den>
                        <m:r>
                          <a:rPr lang="en-US" sz="36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  <m:r>
                          <a:rPr lang="en-US" sz="3600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den>
                    </m:f>
                  </m:oMath>
                </a14:m>
                <a:endParaRPr lang="ru-RU" sz="3600" kern="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" name="Заголовок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6295" y="3816474"/>
                <a:ext cx="1621129" cy="805862"/>
              </a:xfrm>
              <a:prstGeom prst="rect">
                <a:avLst/>
              </a:prstGeom>
              <a:blipFill>
                <a:blip r:embed="rId4"/>
                <a:stretch>
                  <a:fillRect l="-13158" b="-681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Заголовок 1"/>
              <p:cNvSpPr txBox="1">
                <a:spLocks/>
              </p:cNvSpPr>
              <p:nvPr/>
            </p:nvSpPr>
            <p:spPr>
              <a:xfrm>
                <a:off x="588409" y="5472658"/>
                <a:ext cx="1743939" cy="805862"/>
              </a:xfrm>
              <a:prstGeom prst="rect">
                <a:avLst/>
              </a:prstGeom>
            </p:spPr>
            <p:txBody>
              <a:bodyPr wrap="square" lIns="0" tIns="0" rIns="0" bIns="0">
                <a:spAutoFit/>
              </a:bodyPr>
              <a:lstStyle>
                <a:lvl1pPr>
                  <a:defRPr sz="6034" b="1" i="0">
                    <a:solidFill>
                      <a:srgbClr val="FEFEFE"/>
                    </a:solidFill>
                    <a:latin typeface="Arial"/>
                    <a:ea typeface="+mj-ea"/>
                    <a:cs typeface="Arial"/>
                  </a:defRPr>
                </a:lvl1pPr>
              </a:lstStyle>
              <a:p>
                <a:pPr defTabSz="914400"/>
                <a:r>
                  <a:rPr lang="en-US" sz="2800" kern="0" dirty="0" smtClean="0">
                    <a:solidFill>
                      <a:schemeClr val="tx1"/>
                    </a:solidFill>
                  </a:rPr>
                  <a:t>d) 14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num>
                      <m:den>
                        <m:r>
                          <a:rPr lang="en-US" sz="3600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en-US" sz="36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den>
                    </m:f>
                  </m:oMath>
                </a14:m>
                <a:endParaRPr lang="ru-RU" sz="3600" kern="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" name="Заголовок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8409" y="5472658"/>
                <a:ext cx="1743939" cy="805862"/>
              </a:xfrm>
              <a:prstGeom prst="rect">
                <a:avLst/>
              </a:prstGeom>
              <a:blipFill>
                <a:blip r:embed="rId5"/>
                <a:stretch>
                  <a:fillRect l="-12587" b="-681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Заголовок 1"/>
              <p:cNvSpPr txBox="1">
                <a:spLocks/>
              </p:cNvSpPr>
              <p:nvPr/>
            </p:nvSpPr>
            <p:spPr>
              <a:xfrm>
                <a:off x="5608712" y="2397604"/>
                <a:ext cx="2448272" cy="800219"/>
              </a:xfrm>
              <a:prstGeom prst="rect">
                <a:avLst/>
              </a:prstGeom>
            </p:spPr>
            <p:txBody>
              <a:bodyPr wrap="square" lIns="0" tIns="0" rIns="0" bIns="0">
                <a:spAutoFit/>
              </a:bodyPr>
              <a:lstStyle>
                <a:lvl1pPr>
                  <a:defRPr sz="6034" b="1" i="0">
                    <a:solidFill>
                      <a:srgbClr val="FEFEFE"/>
                    </a:solidFill>
                    <a:latin typeface="Arial"/>
                    <a:ea typeface="+mj-ea"/>
                    <a:cs typeface="Arial"/>
                  </a:defRPr>
                </a:lvl1pPr>
              </a:lstStyle>
              <a:p>
                <a:pPr defTabSz="914400"/>
                <a:r>
                  <a:rPr lang="en-US" sz="2800" kern="0" dirty="0" smtClean="0">
                    <a:solidFill>
                      <a:schemeClr val="tx1"/>
                    </a:solidFill>
                  </a:rPr>
                  <a:t>e) 42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𝟏𝟗</m:t>
                        </m:r>
                      </m:num>
                      <m:den>
                        <m:r>
                          <a:rPr lang="en-US" sz="36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𝟑𝟎𝟏</m:t>
                        </m:r>
                      </m:den>
                    </m:f>
                  </m:oMath>
                </a14:m>
                <a:endParaRPr lang="ru-RU" sz="3600" kern="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8" name="Заголовок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08712" y="2397604"/>
                <a:ext cx="2448272" cy="800219"/>
              </a:xfrm>
              <a:prstGeom prst="rect">
                <a:avLst/>
              </a:prstGeom>
              <a:blipFill>
                <a:blip r:embed="rId6"/>
                <a:stretch>
                  <a:fillRect l="-8706" b="-681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Заголовок 1"/>
              <p:cNvSpPr txBox="1">
                <a:spLocks/>
              </p:cNvSpPr>
              <p:nvPr/>
            </p:nvSpPr>
            <p:spPr>
              <a:xfrm>
                <a:off x="5638557" y="3816474"/>
                <a:ext cx="1978313" cy="805862"/>
              </a:xfrm>
              <a:prstGeom prst="rect">
                <a:avLst/>
              </a:prstGeom>
            </p:spPr>
            <p:txBody>
              <a:bodyPr wrap="square" lIns="0" tIns="0" rIns="0" bIns="0">
                <a:spAutoFit/>
              </a:bodyPr>
              <a:lstStyle>
                <a:lvl1pPr>
                  <a:defRPr sz="6034" b="1" i="0">
                    <a:solidFill>
                      <a:srgbClr val="FEFEFE"/>
                    </a:solidFill>
                    <a:latin typeface="Arial"/>
                    <a:ea typeface="+mj-ea"/>
                    <a:cs typeface="Arial"/>
                  </a:defRPr>
                </a:lvl1pPr>
              </a:lstStyle>
              <a:p>
                <a:pPr defTabSz="914400"/>
                <a:r>
                  <a:rPr lang="en-US" sz="2800" kern="0" dirty="0" smtClean="0">
                    <a:solidFill>
                      <a:schemeClr val="tx1"/>
                    </a:solidFill>
                  </a:rPr>
                  <a:t>f) 23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𝟒𝟖𝟓</m:t>
                        </m:r>
                      </m:num>
                      <m:den>
                        <m:r>
                          <a:rPr lang="en-US" sz="36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𝟖𝟒𝟒</m:t>
                        </m:r>
                      </m:den>
                    </m:f>
                  </m:oMath>
                </a14:m>
                <a:endParaRPr lang="ru-RU" sz="3600" kern="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9" name="Заголовок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38557" y="3816474"/>
                <a:ext cx="1978313" cy="805862"/>
              </a:xfrm>
              <a:prstGeom prst="rect">
                <a:avLst/>
              </a:prstGeom>
              <a:blipFill>
                <a:blip r:embed="rId7"/>
                <a:stretch>
                  <a:fillRect l="-11111" b="-757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Заголовок 1"/>
              <p:cNvSpPr txBox="1">
                <a:spLocks/>
              </p:cNvSpPr>
              <p:nvPr/>
            </p:nvSpPr>
            <p:spPr>
              <a:xfrm>
                <a:off x="5555880" y="5267281"/>
                <a:ext cx="2501103" cy="800219"/>
              </a:xfrm>
              <a:prstGeom prst="rect">
                <a:avLst/>
              </a:prstGeom>
            </p:spPr>
            <p:txBody>
              <a:bodyPr wrap="square" lIns="0" tIns="0" rIns="0" bIns="0">
                <a:spAutoFit/>
              </a:bodyPr>
              <a:lstStyle>
                <a:lvl1pPr>
                  <a:defRPr sz="6034" b="1" i="0">
                    <a:solidFill>
                      <a:srgbClr val="FEFEFE"/>
                    </a:solidFill>
                    <a:latin typeface="Arial"/>
                    <a:ea typeface="+mj-ea"/>
                    <a:cs typeface="Arial"/>
                  </a:defRPr>
                </a:lvl1pPr>
              </a:lstStyle>
              <a:p>
                <a:pPr defTabSz="914400"/>
                <a:r>
                  <a:rPr lang="en-US" sz="2800" kern="0" dirty="0" smtClean="0">
                    <a:solidFill>
                      <a:schemeClr val="tx1"/>
                    </a:solidFill>
                  </a:rPr>
                  <a:t>g) 143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𝟏𝟑𝟒</m:t>
                        </m:r>
                      </m:num>
                      <m:den>
                        <m:r>
                          <a:rPr lang="en-US" sz="36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𝟏𝟎𝟏𝟓</m:t>
                        </m:r>
                      </m:den>
                    </m:f>
                  </m:oMath>
                </a14:m>
                <a:endParaRPr lang="ru-RU" sz="3600" kern="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0" name="Заголовок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55880" y="5267281"/>
                <a:ext cx="2501103" cy="800219"/>
              </a:xfrm>
              <a:prstGeom prst="rect">
                <a:avLst/>
              </a:prstGeom>
              <a:blipFill>
                <a:blip r:embed="rId8"/>
                <a:stretch>
                  <a:fillRect l="-8516" b="-763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Заголовок 1"/>
              <p:cNvSpPr txBox="1">
                <a:spLocks/>
              </p:cNvSpPr>
              <p:nvPr/>
            </p:nvSpPr>
            <p:spPr>
              <a:xfrm>
                <a:off x="2008312" y="3838704"/>
                <a:ext cx="1679564" cy="805862"/>
              </a:xfrm>
              <a:prstGeom prst="rect">
                <a:avLst/>
              </a:prstGeom>
            </p:spPr>
            <p:txBody>
              <a:bodyPr wrap="square" lIns="0" tIns="0" rIns="0" bIns="0">
                <a:spAutoFit/>
              </a:bodyPr>
              <a:lstStyle>
                <a:lvl1pPr>
                  <a:defRPr sz="6034" b="1" i="0">
                    <a:solidFill>
                      <a:srgbClr val="FEFEFE"/>
                    </a:solidFill>
                    <a:latin typeface="Arial"/>
                    <a:ea typeface="+mj-ea"/>
                    <a:cs typeface="Arial"/>
                  </a:defRPr>
                </a:lvl1pPr>
              </a:lstStyle>
              <a:p>
                <a:pPr defTabSz="914400"/>
                <a:r>
                  <a:rPr lang="en-US" sz="2800" kern="0" dirty="0" smtClean="0">
                    <a:solidFill>
                      <a:schemeClr val="tx1"/>
                    </a:solidFill>
                  </a:rPr>
                  <a:t>= 5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𝟑𝟏</m:t>
                        </m:r>
                      </m:num>
                      <m:den>
                        <m:r>
                          <a:rPr lang="en-US" sz="36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  <m:r>
                          <a:rPr lang="en-US" sz="3600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den>
                    </m:f>
                  </m:oMath>
                </a14:m>
                <a:r>
                  <a:rPr lang="en-US" sz="2800" kern="0" dirty="0" smtClean="0">
                    <a:solidFill>
                      <a:schemeClr val="tx1"/>
                    </a:solidFill>
                  </a:rPr>
                  <a:t> </a:t>
                </a:r>
                <a:endParaRPr lang="ru-RU" sz="2800" kern="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1" name="Заголовок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08312" y="3838704"/>
                <a:ext cx="1679564" cy="805862"/>
              </a:xfrm>
              <a:prstGeom prst="rect">
                <a:avLst/>
              </a:prstGeom>
              <a:blipFill>
                <a:blip r:embed="rId9"/>
                <a:stretch>
                  <a:fillRect l="-12681" b="-606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Заголовок 1"/>
              <p:cNvSpPr txBox="1">
                <a:spLocks/>
              </p:cNvSpPr>
              <p:nvPr/>
            </p:nvSpPr>
            <p:spPr>
              <a:xfrm>
                <a:off x="2264550" y="5472658"/>
                <a:ext cx="1679564" cy="805862"/>
              </a:xfrm>
              <a:prstGeom prst="rect">
                <a:avLst/>
              </a:prstGeom>
            </p:spPr>
            <p:txBody>
              <a:bodyPr wrap="square" lIns="0" tIns="0" rIns="0" bIns="0">
                <a:spAutoFit/>
              </a:bodyPr>
              <a:lstStyle>
                <a:lvl1pPr>
                  <a:defRPr sz="6034" b="1" i="0">
                    <a:solidFill>
                      <a:srgbClr val="FEFEFE"/>
                    </a:solidFill>
                    <a:latin typeface="Arial"/>
                    <a:ea typeface="+mj-ea"/>
                    <a:cs typeface="Arial"/>
                  </a:defRPr>
                </a:lvl1pPr>
              </a:lstStyle>
              <a:p>
                <a:pPr defTabSz="914400"/>
                <a:r>
                  <a:rPr lang="en-US" sz="2800" kern="0" dirty="0" smtClean="0">
                    <a:solidFill>
                      <a:schemeClr val="tx1"/>
                    </a:solidFill>
                  </a:rPr>
                  <a:t>= 14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num>
                      <m:den>
                        <m:r>
                          <a:rPr lang="en-US" sz="36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𝟏𝟏</m:t>
                        </m:r>
                      </m:den>
                    </m:f>
                  </m:oMath>
                </a14:m>
                <a:r>
                  <a:rPr lang="en-US" sz="2800" kern="0" dirty="0" smtClean="0">
                    <a:solidFill>
                      <a:schemeClr val="tx1"/>
                    </a:solidFill>
                  </a:rPr>
                  <a:t> </a:t>
                </a:r>
                <a:endParaRPr lang="ru-RU" sz="2800" kern="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2" name="Заголовок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64550" y="5472658"/>
                <a:ext cx="1679564" cy="805862"/>
              </a:xfrm>
              <a:prstGeom prst="rect">
                <a:avLst/>
              </a:prstGeom>
              <a:blipFill>
                <a:blip r:embed="rId10"/>
                <a:stretch>
                  <a:fillRect l="-12681" b="-681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Заголовок 1"/>
              <p:cNvSpPr txBox="1">
                <a:spLocks/>
              </p:cNvSpPr>
              <p:nvPr/>
            </p:nvSpPr>
            <p:spPr>
              <a:xfrm>
                <a:off x="7480920" y="2391961"/>
                <a:ext cx="1679564" cy="805862"/>
              </a:xfrm>
              <a:prstGeom prst="rect">
                <a:avLst/>
              </a:prstGeom>
            </p:spPr>
            <p:txBody>
              <a:bodyPr wrap="square" lIns="0" tIns="0" rIns="0" bIns="0">
                <a:spAutoFit/>
              </a:bodyPr>
              <a:lstStyle>
                <a:lvl1pPr>
                  <a:defRPr sz="6034" b="1" i="0">
                    <a:solidFill>
                      <a:srgbClr val="FEFEFE"/>
                    </a:solidFill>
                    <a:latin typeface="Arial"/>
                    <a:ea typeface="+mj-ea"/>
                    <a:cs typeface="Arial"/>
                  </a:defRPr>
                </a:lvl1pPr>
              </a:lstStyle>
              <a:p>
                <a:pPr defTabSz="914400"/>
                <a:r>
                  <a:rPr lang="en-US" sz="2800" kern="0" dirty="0" smtClean="0">
                    <a:solidFill>
                      <a:schemeClr val="tx1"/>
                    </a:solidFill>
                  </a:rPr>
                  <a:t>= 42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𝟏𝟗</m:t>
                        </m:r>
                      </m:num>
                      <m:den>
                        <m:r>
                          <a:rPr lang="en-US" sz="36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𝟑𝟎𝟏</m:t>
                        </m:r>
                      </m:den>
                    </m:f>
                  </m:oMath>
                </a14:m>
                <a:r>
                  <a:rPr lang="en-US" sz="2800" kern="0" dirty="0" smtClean="0">
                    <a:solidFill>
                      <a:schemeClr val="tx1"/>
                    </a:solidFill>
                  </a:rPr>
                  <a:t> </a:t>
                </a:r>
                <a:endParaRPr lang="ru-RU" sz="2800" kern="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3" name="Заголовок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80920" y="2391961"/>
                <a:ext cx="1679564" cy="805862"/>
              </a:xfrm>
              <a:prstGeom prst="rect">
                <a:avLst/>
              </a:prstGeom>
              <a:blipFill>
                <a:blip r:embed="rId11"/>
                <a:stretch>
                  <a:fillRect l="-12681" b="-601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Заголовок 1"/>
              <p:cNvSpPr txBox="1">
                <a:spLocks/>
              </p:cNvSpPr>
              <p:nvPr/>
            </p:nvSpPr>
            <p:spPr>
              <a:xfrm>
                <a:off x="7479751" y="3845028"/>
                <a:ext cx="1679564" cy="805862"/>
              </a:xfrm>
              <a:prstGeom prst="rect">
                <a:avLst/>
              </a:prstGeom>
            </p:spPr>
            <p:txBody>
              <a:bodyPr wrap="square" lIns="0" tIns="0" rIns="0" bIns="0">
                <a:spAutoFit/>
              </a:bodyPr>
              <a:lstStyle>
                <a:lvl1pPr>
                  <a:defRPr sz="6034" b="1" i="0">
                    <a:solidFill>
                      <a:srgbClr val="FEFEFE"/>
                    </a:solidFill>
                    <a:latin typeface="Arial"/>
                    <a:ea typeface="+mj-ea"/>
                    <a:cs typeface="Arial"/>
                  </a:defRPr>
                </a:lvl1pPr>
              </a:lstStyle>
              <a:p>
                <a:pPr defTabSz="914400"/>
                <a:r>
                  <a:rPr lang="en-US" sz="2800" kern="0" dirty="0" smtClean="0">
                    <a:solidFill>
                      <a:schemeClr val="tx1"/>
                    </a:solidFill>
                  </a:rPr>
                  <a:t>= 23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𝟒𝟖𝟓</m:t>
                        </m:r>
                      </m:num>
                      <m:den>
                        <m:r>
                          <a:rPr lang="en-US" sz="36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𝟖𝟒</m:t>
                        </m:r>
                        <m:r>
                          <a:rPr lang="en-US" sz="3600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den>
                    </m:f>
                  </m:oMath>
                </a14:m>
                <a:r>
                  <a:rPr lang="en-US" sz="2800" kern="0" dirty="0" smtClean="0">
                    <a:solidFill>
                      <a:schemeClr val="tx1"/>
                    </a:solidFill>
                  </a:rPr>
                  <a:t> </a:t>
                </a:r>
                <a:endParaRPr lang="ru-RU" sz="2800" kern="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4" name="Заголовок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79751" y="3845028"/>
                <a:ext cx="1679564" cy="805862"/>
              </a:xfrm>
              <a:prstGeom prst="rect">
                <a:avLst/>
              </a:prstGeom>
              <a:blipFill>
                <a:blip r:embed="rId12"/>
                <a:stretch>
                  <a:fillRect l="-13043" b="-681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Заголовок 1"/>
              <p:cNvSpPr txBox="1">
                <a:spLocks/>
              </p:cNvSpPr>
              <p:nvPr/>
            </p:nvSpPr>
            <p:spPr>
              <a:xfrm>
                <a:off x="2152328" y="2520330"/>
                <a:ext cx="1679564" cy="805862"/>
              </a:xfrm>
              <a:prstGeom prst="rect">
                <a:avLst/>
              </a:prstGeom>
            </p:spPr>
            <p:txBody>
              <a:bodyPr wrap="square" lIns="0" tIns="0" rIns="0" bIns="0">
                <a:spAutoFit/>
              </a:bodyPr>
              <a:lstStyle>
                <a:lvl1pPr>
                  <a:defRPr sz="6034" b="1" i="0">
                    <a:solidFill>
                      <a:srgbClr val="FEFEFE"/>
                    </a:solidFill>
                    <a:latin typeface="Arial"/>
                    <a:ea typeface="+mj-ea"/>
                    <a:cs typeface="Arial"/>
                  </a:defRPr>
                </a:lvl1pPr>
              </a:lstStyle>
              <a:p>
                <a:pPr defTabSz="914400"/>
                <a:r>
                  <a:rPr lang="en-US" sz="2800" kern="0" dirty="0" smtClean="0">
                    <a:solidFill>
                      <a:schemeClr val="tx1"/>
                    </a:solidFill>
                  </a:rPr>
                  <a:t>= 4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num>
                      <m:den>
                        <m:r>
                          <a:rPr lang="en-US" sz="3600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𝟐𝟒</m:t>
                        </m:r>
                      </m:den>
                    </m:f>
                  </m:oMath>
                </a14:m>
                <a:r>
                  <a:rPr lang="en-US" sz="2800" kern="0" dirty="0" smtClean="0">
                    <a:solidFill>
                      <a:schemeClr val="tx1"/>
                    </a:solidFill>
                  </a:rPr>
                  <a:t> </a:t>
                </a:r>
                <a:endParaRPr lang="ru-RU" sz="2800" kern="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15" name="Заголовок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52328" y="2520330"/>
                <a:ext cx="1679564" cy="805862"/>
              </a:xfrm>
              <a:prstGeom prst="rect">
                <a:avLst/>
              </a:prstGeom>
              <a:blipFill>
                <a:blip r:embed="rId13"/>
                <a:stretch>
                  <a:fillRect l="-12681" b="-67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78475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1" grpId="0"/>
      <p:bldP spid="12" grpId="0"/>
      <p:bldP spid="13" grpId="0"/>
      <p:bldP spid="14" grpId="0"/>
      <p:bldP spid="1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68152" y="2664346"/>
            <a:ext cx="1728192" cy="430887"/>
          </a:xfrm>
        </p:spPr>
        <p:txBody>
          <a:bodyPr/>
          <a:lstStyle/>
          <a:p>
            <a:r>
              <a:rPr lang="en-US" sz="2800" dirty="0" smtClean="0">
                <a:solidFill>
                  <a:srgbClr val="FF0000"/>
                </a:solidFill>
              </a:rPr>
              <a:t>a) </a:t>
            </a:r>
            <a:r>
              <a:rPr lang="en-US" sz="2800" dirty="0" smtClean="0">
                <a:solidFill>
                  <a:schemeClr val="tx1"/>
                </a:solidFill>
              </a:rPr>
              <a:t>23 : 6 = 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5248672" y="384382"/>
            <a:ext cx="3369428" cy="677108"/>
          </a:xfrm>
        </p:spPr>
        <p:txBody>
          <a:bodyPr/>
          <a:lstStyle/>
          <a:p>
            <a:r>
              <a:rPr lang="en-US" sz="4400" b="1" dirty="0" smtClean="0"/>
              <a:t>142 - </a:t>
            </a:r>
            <a:r>
              <a:rPr lang="en-US" sz="4400" b="1" dirty="0" err="1" smtClean="0"/>
              <a:t>misol</a:t>
            </a:r>
            <a:endParaRPr lang="ru-RU" sz="4400" b="1" dirty="0"/>
          </a:p>
        </p:txBody>
      </p:sp>
      <p:sp>
        <p:nvSpPr>
          <p:cNvPr id="4" name="Объект 3"/>
          <p:cNvSpPr>
            <a:spLocks noGrp="1"/>
          </p:cNvSpPr>
          <p:nvPr>
            <p:ph sz="half" idx="3"/>
          </p:nvPr>
        </p:nvSpPr>
        <p:spPr>
          <a:xfrm>
            <a:off x="964196" y="1382138"/>
            <a:ext cx="10657183" cy="1107996"/>
          </a:xfrm>
        </p:spPr>
        <p:txBody>
          <a:bodyPr/>
          <a:lstStyle/>
          <a:p>
            <a:r>
              <a:rPr lang="en-US" sz="3600" b="1" dirty="0" err="1" smtClean="0">
                <a:solidFill>
                  <a:schemeClr val="tx1"/>
                </a:solidFill>
              </a:rPr>
              <a:t>Bo‘linmani</a:t>
            </a:r>
            <a:r>
              <a:rPr lang="en-US" sz="3600" b="1" dirty="0" smtClean="0">
                <a:solidFill>
                  <a:schemeClr val="tx1"/>
                </a:solidFill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</a:rPr>
              <a:t>aralash</a:t>
            </a:r>
            <a:r>
              <a:rPr lang="en-US" sz="3600" b="1" dirty="0" smtClean="0">
                <a:solidFill>
                  <a:schemeClr val="tx1"/>
                </a:solidFill>
              </a:rPr>
              <a:t> son </a:t>
            </a:r>
            <a:r>
              <a:rPr lang="en-US" sz="3600" b="1" dirty="0" err="1" smtClean="0">
                <a:solidFill>
                  <a:schemeClr val="tx1"/>
                </a:solidFill>
              </a:rPr>
              <a:t>ko‘rinishida</a:t>
            </a:r>
            <a:r>
              <a:rPr lang="en-US" sz="3600" b="1" dirty="0" smtClean="0">
                <a:solidFill>
                  <a:schemeClr val="tx1"/>
                </a:solidFill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</a:rPr>
              <a:t>ifodalang</a:t>
            </a:r>
            <a:r>
              <a:rPr lang="en-US" sz="3600" b="1" dirty="0" smtClean="0">
                <a:solidFill>
                  <a:schemeClr val="tx1"/>
                </a:solidFill>
              </a:rPr>
              <a:t>:</a:t>
            </a:r>
            <a:endParaRPr lang="ru-RU" sz="3600" b="1" dirty="0">
              <a:solidFill>
                <a:schemeClr val="tx1"/>
              </a:solidFill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7627736" y="5539501"/>
            <a:ext cx="1980728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defTabSz="914400"/>
            <a:r>
              <a:rPr lang="en-US" sz="2800" kern="0" dirty="0" smtClean="0">
                <a:solidFill>
                  <a:srgbClr val="FF0000"/>
                </a:solidFill>
              </a:rPr>
              <a:t>f) </a:t>
            </a:r>
            <a:r>
              <a:rPr lang="en-US" sz="2800" kern="0" dirty="0" smtClean="0">
                <a:solidFill>
                  <a:schemeClr val="tx1"/>
                </a:solidFill>
              </a:rPr>
              <a:t>37 : 11 =</a:t>
            </a:r>
            <a:endParaRPr lang="ru-RU" sz="2800" kern="0" dirty="0">
              <a:solidFill>
                <a:schemeClr val="tx1"/>
              </a:solidFill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4204556" y="3959083"/>
            <a:ext cx="2088232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defTabSz="914400"/>
            <a:r>
              <a:rPr lang="en-US" sz="2800" kern="0" dirty="0" smtClean="0">
                <a:solidFill>
                  <a:srgbClr val="FF0000"/>
                </a:solidFill>
              </a:rPr>
              <a:t>d) </a:t>
            </a:r>
            <a:r>
              <a:rPr lang="en-US" sz="2800" kern="0" dirty="0" smtClean="0">
                <a:solidFill>
                  <a:schemeClr val="tx1"/>
                </a:solidFill>
              </a:rPr>
              <a:t>121 : 35 =</a:t>
            </a:r>
            <a:endParaRPr lang="ru-RU" sz="2800" kern="0" dirty="0">
              <a:solidFill>
                <a:schemeClr val="tx1"/>
              </a:solidFill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7696944" y="2484906"/>
            <a:ext cx="2319204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defTabSz="914400"/>
            <a:r>
              <a:rPr lang="en-US" sz="2800" kern="0" dirty="0" smtClean="0">
                <a:solidFill>
                  <a:srgbClr val="FF0000"/>
                </a:solidFill>
              </a:rPr>
              <a:t>e) </a:t>
            </a:r>
            <a:r>
              <a:rPr lang="en-US" sz="2800" kern="0" dirty="0" smtClean="0">
                <a:solidFill>
                  <a:schemeClr val="tx1"/>
                </a:solidFill>
              </a:rPr>
              <a:t>56 : 23 =</a:t>
            </a:r>
            <a:endParaRPr lang="ru-RU" sz="2800" kern="0" dirty="0">
              <a:solidFill>
                <a:schemeClr val="tx1"/>
              </a:solidFill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568152" y="5732439"/>
            <a:ext cx="2621176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defTabSz="914400"/>
            <a:r>
              <a:rPr lang="en-US" sz="2800" kern="0" dirty="0" smtClean="0">
                <a:solidFill>
                  <a:srgbClr val="FF0000"/>
                </a:solidFill>
              </a:rPr>
              <a:t>b) </a:t>
            </a:r>
            <a:r>
              <a:rPr lang="en-US" sz="2800" kern="0" dirty="0" smtClean="0">
                <a:solidFill>
                  <a:schemeClr val="tx1"/>
                </a:solidFill>
              </a:rPr>
              <a:t>223 : 126 =</a:t>
            </a:r>
            <a:endParaRPr lang="ru-RU" sz="2800" kern="0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Заголовок 1"/>
              <p:cNvSpPr txBox="1">
                <a:spLocks/>
              </p:cNvSpPr>
              <p:nvPr/>
            </p:nvSpPr>
            <p:spPr>
              <a:xfrm>
                <a:off x="2296344" y="2479679"/>
                <a:ext cx="1728192" cy="808491"/>
              </a:xfrm>
              <a:prstGeom prst="rect">
                <a:avLst/>
              </a:prstGeom>
            </p:spPr>
            <p:txBody>
              <a:bodyPr wrap="square" lIns="0" tIns="0" rIns="0" bIns="0">
                <a:spAutoFit/>
              </a:bodyPr>
              <a:lstStyle>
                <a:lvl1pPr>
                  <a:defRPr sz="6034" b="1" i="0">
                    <a:solidFill>
                      <a:srgbClr val="FEFEFE"/>
                    </a:solidFill>
                    <a:latin typeface="Arial"/>
                    <a:ea typeface="+mj-ea"/>
                    <a:cs typeface="Arial"/>
                  </a:defRPr>
                </a:lvl1pPr>
              </a:lstStyle>
              <a:p>
                <a:pPr defTabSz="914400"/>
                <a14:m>
                  <m:oMath xmlns:m="http://schemas.openxmlformats.org/officeDocument/2006/math">
                    <m:f>
                      <m:fPr>
                        <m:ctrlPr>
                          <a:rPr lang="ru-RU" sz="3600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𝟐𝟑</m:t>
                        </m:r>
                      </m:num>
                      <m:den>
                        <m:r>
                          <a:rPr lang="en-US" sz="36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𝟔</m:t>
                        </m:r>
                      </m:den>
                    </m:f>
                  </m:oMath>
                </a14:m>
                <a:r>
                  <a:rPr lang="en-US" sz="3600" kern="0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sz="2800" kern="0" dirty="0" smtClean="0">
                    <a:solidFill>
                      <a:schemeClr val="tx1"/>
                    </a:solidFill>
                  </a:rPr>
                  <a:t>= 3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num>
                      <m:den>
                        <m:r>
                          <a:rPr lang="en-US" sz="36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𝟔</m:t>
                        </m:r>
                      </m:den>
                    </m:f>
                  </m:oMath>
                </a14:m>
                <a:endParaRPr lang="ru-RU" sz="3600" kern="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9" name="Заголовок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96344" y="2479679"/>
                <a:ext cx="1728192" cy="808491"/>
              </a:xfrm>
              <a:prstGeom prst="rect">
                <a:avLst/>
              </a:prstGeom>
              <a:blipFill>
                <a:blip r:embed="rId2"/>
                <a:stretch>
                  <a:fillRect l="-353" b="-681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Заголовок 1"/>
              <p:cNvSpPr txBox="1">
                <a:spLocks/>
              </p:cNvSpPr>
              <p:nvPr/>
            </p:nvSpPr>
            <p:spPr>
              <a:xfrm>
                <a:off x="9581978" y="5328193"/>
                <a:ext cx="1728192" cy="808491"/>
              </a:xfrm>
              <a:prstGeom prst="rect">
                <a:avLst/>
              </a:prstGeom>
            </p:spPr>
            <p:txBody>
              <a:bodyPr wrap="square" lIns="0" tIns="0" rIns="0" bIns="0">
                <a:spAutoFit/>
              </a:bodyPr>
              <a:lstStyle>
                <a:lvl1pPr>
                  <a:defRPr sz="6034" b="1" i="0">
                    <a:solidFill>
                      <a:srgbClr val="FEFEFE"/>
                    </a:solidFill>
                    <a:latin typeface="Arial"/>
                    <a:ea typeface="+mj-ea"/>
                    <a:cs typeface="Arial"/>
                  </a:defRPr>
                </a:lvl1pPr>
              </a:lstStyle>
              <a:p>
                <a:pPr defTabSz="914400"/>
                <a14:m>
                  <m:oMath xmlns:m="http://schemas.openxmlformats.org/officeDocument/2006/math">
                    <m:f>
                      <m:fPr>
                        <m:ctrlPr>
                          <a:rPr lang="ru-RU" sz="3600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𝟑𝟕</m:t>
                        </m:r>
                      </m:num>
                      <m:den>
                        <m:r>
                          <a:rPr lang="en-US" sz="36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𝟏𝟏</m:t>
                        </m:r>
                      </m:den>
                    </m:f>
                  </m:oMath>
                </a14:m>
                <a:r>
                  <a:rPr lang="en-US" sz="3600" kern="0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sz="2800" kern="0" dirty="0" smtClean="0">
                    <a:solidFill>
                      <a:schemeClr val="tx1"/>
                    </a:solidFill>
                  </a:rPr>
                  <a:t>= 3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num>
                      <m:den>
                        <m:r>
                          <a:rPr lang="en-US" sz="36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𝟏𝟏</m:t>
                        </m:r>
                      </m:den>
                    </m:f>
                  </m:oMath>
                </a14:m>
                <a:endParaRPr lang="ru-RU" sz="3600" kern="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10" name="Заголовок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81978" y="5328193"/>
                <a:ext cx="1728192" cy="808491"/>
              </a:xfrm>
              <a:prstGeom prst="rect">
                <a:avLst/>
              </a:prstGeom>
              <a:blipFill>
                <a:blip r:embed="rId3"/>
                <a:stretch>
                  <a:fillRect l="-353" b="-601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Заголовок 1"/>
              <p:cNvSpPr txBox="1">
                <a:spLocks/>
              </p:cNvSpPr>
              <p:nvPr/>
            </p:nvSpPr>
            <p:spPr>
              <a:xfrm>
                <a:off x="6292788" y="3744449"/>
                <a:ext cx="2016224" cy="800219"/>
              </a:xfrm>
              <a:prstGeom prst="rect">
                <a:avLst/>
              </a:prstGeom>
            </p:spPr>
            <p:txBody>
              <a:bodyPr wrap="square" lIns="0" tIns="0" rIns="0" bIns="0">
                <a:spAutoFit/>
              </a:bodyPr>
              <a:lstStyle>
                <a:lvl1pPr>
                  <a:defRPr sz="6034" b="1" i="0">
                    <a:solidFill>
                      <a:srgbClr val="FEFEFE"/>
                    </a:solidFill>
                    <a:latin typeface="Arial"/>
                    <a:ea typeface="+mj-ea"/>
                    <a:cs typeface="Arial"/>
                  </a:defRPr>
                </a:lvl1pPr>
              </a:lstStyle>
              <a:p>
                <a:pPr defTabSz="914400"/>
                <a14:m>
                  <m:oMath xmlns:m="http://schemas.openxmlformats.org/officeDocument/2006/math">
                    <m:f>
                      <m:fPr>
                        <m:ctrlPr>
                          <a:rPr lang="ru-RU" sz="3600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𝟏𝟐𝟏</m:t>
                        </m:r>
                      </m:num>
                      <m:den>
                        <m:r>
                          <a:rPr lang="en-US" sz="36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𝟑𝟓</m:t>
                        </m:r>
                      </m:den>
                    </m:f>
                  </m:oMath>
                </a14:m>
                <a:r>
                  <a:rPr lang="en-US" sz="3600" kern="0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sz="2800" kern="0" dirty="0" smtClean="0">
                    <a:solidFill>
                      <a:schemeClr val="tx1"/>
                    </a:solidFill>
                  </a:rPr>
                  <a:t>= 3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𝟏𝟔</m:t>
                        </m:r>
                      </m:num>
                      <m:den>
                        <m:r>
                          <a:rPr lang="en-US" sz="36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𝟑𝟓</m:t>
                        </m:r>
                      </m:den>
                    </m:f>
                  </m:oMath>
                </a14:m>
                <a:endParaRPr lang="ru-RU" sz="3600" kern="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11" name="Заголовок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92788" y="3744449"/>
                <a:ext cx="2016224" cy="800219"/>
              </a:xfrm>
              <a:prstGeom prst="rect">
                <a:avLst/>
              </a:prstGeom>
              <a:blipFill>
                <a:blip r:embed="rId4"/>
                <a:stretch>
                  <a:fillRect b="-681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Заголовок 1"/>
              <p:cNvSpPr txBox="1">
                <a:spLocks/>
              </p:cNvSpPr>
              <p:nvPr/>
            </p:nvSpPr>
            <p:spPr>
              <a:xfrm>
                <a:off x="9641160" y="2220723"/>
                <a:ext cx="1728192" cy="808491"/>
              </a:xfrm>
              <a:prstGeom prst="rect">
                <a:avLst/>
              </a:prstGeom>
            </p:spPr>
            <p:txBody>
              <a:bodyPr wrap="square" lIns="0" tIns="0" rIns="0" bIns="0">
                <a:spAutoFit/>
              </a:bodyPr>
              <a:lstStyle>
                <a:lvl1pPr>
                  <a:defRPr sz="6034" b="1" i="0">
                    <a:solidFill>
                      <a:srgbClr val="FEFEFE"/>
                    </a:solidFill>
                    <a:latin typeface="Arial"/>
                    <a:ea typeface="+mj-ea"/>
                    <a:cs typeface="Arial"/>
                  </a:defRPr>
                </a:lvl1pPr>
              </a:lstStyle>
              <a:p>
                <a:pPr defTabSz="914400"/>
                <a14:m>
                  <m:oMath xmlns:m="http://schemas.openxmlformats.org/officeDocument/2006/math">
                    <m:f>
                      <m:fPr>
                        <m:ctrlPr>
                          <a:rPr lang="ru-RU" sz="3600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𝟓𝟔</m:t>
                        </m:r>
                      </m:num>
                      <m:den>
                        <m:r>
                          <a:rPr lang="en-US" sz="36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𝟐𝟑</m:t>
                        </m:r>
                      </m:den>
                    </m:f>
                  </m:oMath>
                </a14:m>
                <a:r>
                  <a:rPr lang="en-US" sz="3600" kern="0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sz="2800" kern="0" dirty="0" smtClean="0">
                    <a:solidFill>
                      <a:schemeClr val="tx1"/>
                    </a:solidFill>
                  </a:rPr>
                  <a:t>= 2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𝟏𝟎</m:t>
                        </m:r>
                      </m:num>
                      <m:den>
                        <m:r>
                          <a:rPr lang="en-US" sz="36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𝟐𝟑</m:t>
                        </m:r>
                      </m:den>
                    </m:f>
                  </m:oMath>
                </a14:m>
                <a:endParaRPr lang="ru-RU" sz="3600" kern="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12" name="Заголовок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41160" y="2220723"/>
                <a:ext cx="1728192" cy="808491"/>
              </a:xfrm>
              <a:prstGeom prst="rect">
                <a:avLst/>
              </a:prstGeom>
              <a:blipFill>
                <a:blip r:embed="rId5"/>
                <a:stretch>
                  <a:fillRect l="-353" b="-67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Заголовок 1"/>
              <p:cNvSpPr txBox="1">
                <a:spLocks/>
              </p:cNvSpPr>
              <p:nvPr/>
            </p:nvSpPr>
            <p:spPr>
              <a:xfrm>
                <a:off x="2867199" y="5570279"/>
                <a:ext cx="2232248" cy="800219"/>
              </a:xfrm>
              <a:prstGeom prst="rect">
                <a:avLst/>
              </a:prstGeom>
            </p:spPr>
            <p:txBody>
              <a:bodyPr wrap="square" lIns="0" tIns="0" rIns="0" bIns="0">
                <a:spAutoFit/>
              </a:bodyPr>
              <a:lstStyle>
                <a:lvl1pPr>
                  <a:defRPr sz="6034" b="1" i="0">
                    <a:solidFill>
                      <a:srgbClr val="FEFEFE"/>
                    </a:solidFill>
                    <a:latin typeface="Arial"/>
                    <a:ea typeface="+mj-ea"/>
                    <a:cs typeface="Arial"/>
                  </a:defRPr>
                </a:lvl1pPr>
              </a:lstStyle>
              <a:p>
                <a:pPr defTabSz="914400"/>
                <a14:m>
                  <m:oMath xmlns:m="http://schemas.openxmlformats.org/officeDocument/2006/math">
                    <m:f>
                      <m:fPr>
                        <m:ctrlPr>
                          <a:rPr lang="ru-RU" sz="3600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𝟐𝟐𝟑</m:t>
                        </m:r>
                      </m:num>
                      <m:den>
                        <m:r>
                          <a:rPr lang="en-US" sz="36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𝟏𝟐𝟔</m:t>
                        </m:r>
                      </m:den>
                    </m:f>
                  </m:oMath>
                </a14:m>
                <a:r>
                  <a:rPr lang="en-US" sz="3600" kern="0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sz="2800" kern="0" dirty="0" smtClean="0">
                    <a:solidFill>
                      <a:schemeClr val="tx1"/>
                    </a:solidFill>
                  </a:rPr>
                  <a:t>= 1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𝟗𝟕</m:t>
                        </m:r>
                      </m:num>
                      <m:den>
                        <m:r>
                          <a:rPr lang="en-US" sz="36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𝟏𝟐𝟔</m:t>
                        </m:r>
                      </m:den>
                    </m:f>
                  </m:oMath>
                </a14:m>
                <a:endParaRPr lang="ru-RU" sz="3600" kern="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13" name="Заголовок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67199" y="5570279"/>
                <a:ext cx="2232248" cy="800219"/>
              </a:xfrm>
              <a:prstGeom prst="rect">
                <a:avLst/>
              </a:prstGeom>
              <a:blipFill>
                <a:blip r:embed="rId6"/>
                <a:stretch>
                  <a:fillRect b="-687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38165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4744615" y="431936"/>
            <a:ext cx="3681459" cy="677108"/>
          </a:xfrm>
        </p:spPr>
        <p:txBody>
          <a:bodyPr/>
          <a:lstStyle/>
          <a:p>
            <a:r>
              <a:rPr lang="en-US" sz="4400" b="1" dirty="0" smtClean="0"/>
              <a:t>143 - </a:t>
            </a:r>
            <a:r>
              <a:rPr lang="en-US" sz="4400" b="1" dirty="0" err="1" smtClean="0"/>
              <a:t>misol</a:t>
            </a:r>
            <a:endParaRPr lang="ru-RU" sz="4400" b="1" dirty="0"/>
          </a:p>
        </p:txBody>
      </p:sp>
      <p:sp>
        <p:nvSpPr>
          <p:cNvPr id="4" name="Объект 3"/>
          <p:cNvSpPr>
            <a:spLocks noGrp="1"/>
          </p:cNvSpPr>
          <p:nvPr>
            <p:ph sz="half" idx="3"/>
          </p:nvPr>
        </p:nvSpPr>
        <p:spPr>
          <a:xfrm>
            <a:off x="1288191" y="1296194"/>
            <a:ext cx="10225177" cy="553998"/>
          </a:xfrm>
        </p:spPr>
        <p:txBody>
          <a:bodyPr/>
          <a:lstStyle/>
          <a:p>
            <a:r>
              <a:rPr lang="en-US" sz="3600" b="1" dirty="0" err="1" smtClean="0">
                <a:solidFill>
                  <a:srgbClr val="002060"/>
                </a:solidFill>
              </a:rPr>
              <a:t>Noto‘g‘ri</a:t>
            </a:r>
            <a:r>
              <a:rPr lang="en-US" sz="3600" b="1" dirty="0" smtClean="0">
                <a:solidFill>
                  <a:srgbClr val="002060"/>
                </a:solidFill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</a:rPr>
              <a:t>kasrni</a:t>
            </a:r>
            <a:r>
              <a:rPr lang="en-US" sz="3600" b="1" dirty="0" smtClean="0">
                <a:solidFill>
                  <a:srgbClr val="002060"/>
                </a:solidFill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</a:rPr>
              <a:t>aralash</a:t>
            </a:r>
            <a:r>
              <a:rPr lang="en-US" sz="3600" b="1" dirty="0" smtClean="0">
                <a:solidFill>
                  <a:srgbClr val="002060"/>
                </a:solidFill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</a:rPr>
              <a:t>songa</a:t>
            </a:r>
            <a:r>
              <a:rPr lang="en-US" sz="3600" b="1" dirty="0" smtClean="0">
                <a:solidFill>
                  <a:srgbClr val="002060"/>
                </a:solidFill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</a:rPr>
              <a:t>aylantiring</a:t>
            </a:r>
            <a:r>
              <a:rPr lang="en-US" sz="3600" b="1" dirty="0" smtClean="0">
                <a:solidFill>
                  <a:srgbClr val="002060"/>
                </a:solidFill>
              </a:rPr>
              <a:t>:</a:t>
            </a:r>
            <a:endParaRPr lang="ru-RU" sz="3600" b="1" dirty="0">
              <a:solidFill>
                <a:srgbClr val="00206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Заголовок 1"/>
              <p:cNvSpPr txBox="1">
                <a:spLocks/>
              </p:cNvSpPr>
              <p:nvPr/>
            </p:nvSpPr>
            <p:spPr>
              <a:xfrm>
                <a:off x="743253" y="2868064"/>
                <a:ext cx="2804696" cy="794961"/>
              </a:xfrm>
              <a:prstGeom prst="rect">
                <a:avLst/>
              </a:prstGeom>
            </p:spPr>
            <p:txBody>
              <a:bodyPr wrap="square" lIns="0" tIns="0" rIns="0" bIns="0">
                <a:spAutoFit/>
              </a:bodyPr>
              <a:lstStyle>
                <a:lvl1pPr>
                  <a:defRPr sz="6034" b="1" i="0">
                    <a:solidFill>
                      <a:srgbClr val="FEFEFE"/>
                    </a:solidFill>
                    <a:latin typeface="Arial"/>
                    <a:ea typeface="+mj-ea"/>
                    <a:cs typeface="Arial"/>
                  </a:defRPr>
                </a:lvl1pPr>
              </a:lstStyle>
              <a:p>
                <a:pPr defTabSz="914400"/>
                <a14:m>
                  <m:oMath xmlns:m="http://schemas.openxmlformats.org/officeDocument/2006/math">
                    <m:r>
                      <a:rPr lang="en-US" sz="3600" b="1" i="1" kern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 </m:t>
                    </m:r>
                    <m:r>
                      <a:rPr lang="en-US" sz="3600" b="1" i="0" kern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𝐚</m:t>
                    </m:r>
                    <m:r>
                      <a:rPr lang="en-US" sz="3600" b="1" i="0" kern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)  </m:t>
                    </m:r>
                    <m:f>
                      <m:fPr>
                        <m:ctrlPr>
                          <a:rPr lang="ru-RU" sz="3600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𝟕𝟕</m:t>
                        </m:r>
                      </m:num>
                      <m:den>
                        <m:r>
                          <a:rPr lang="en-US" sz="36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𝟏𝟒</m:t>
                        </m:r>
                      </m:den>
                    </m:f>
                    <m:r>
                      <a:rPr lang="en-US" sz="3600" b="1" i="0" kern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800" kern="0" dirty="0" smtClean="0">
                    <a:solidFill>
                      <a:schemeClr val="tx1"/>
                    </a:solidFill>
                  </a:rPr>
                  <a:t>= </a:t>
                </a:r>
                <a:r>
                  <a:rPr lang="en-US" sz="2800" kern="0" dirty="0" smtClean="0">
                    <a:solidFill>
                      <a:schemeClr val="accent4">
                        <a:lumMod val="50000"/>
                      </a:schemeClr>
                    </a:solidFill>
                  </a:rPr>
                  <a:t>5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kern="0" smtClean="0">
                            <a:solidFill>
                              <a:schemeClr val="accent4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 kern="0" smtClean="0">
                            <a:solidFill>
                              <a:schemeClr val="accent4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𝟕</m:t>
                        </m:r>
                      </m:num>
                      <m:den>
                        <m:r>
                          <a:rPr lang="en-US" sz="3600" b="1" i="1" kern="0" smtClean="0">
                            <a:solidFill>
                              <a:schemeClr val="accent4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𝟏𝟒</m:t>
                        </m:r>
                      </m:den>
                    </m:f>
                  </m:oMath>
                </a14:m>
                <a:endParaRPr lang="ru-RU" sz="3600" kern="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8" name="Заголовок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3253" y="2868064"/>
                <a:ext cx="2804696" cy="794961"/>
              </a:xfrm>
              <a:prstGeom prst="rect">
                <a:avLst/>
              </a:prstGeom>
              <a:blipFill>
                <a:blip r:embed="rId2"/>
                <a:stretch>
                  <a:fillRect b="-687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Заголовок 1"/>
              <p:cNvSpPr txBox="1">
                <a:spLocks/>
              </p:cNvSpPr>
              <p:nvPr/>
            </p:nvSpPr>
            <p:spPr>
              <a:xfrm>
                <a:off x="4456584" y="4752578"/>
                <a:ext cx="2664296" cy="800219"/>
              </a:xfrm>
              <a:prstGeom prst="rect">
                <a:avLst/>
              </a:prstGeom>
            </p:spPr>
            <p:txBody>
              <a:bodyPr wrap="square" lIns="0" tIns="0" rIns="0" bIns="0">
                <a:spAutoFit/>
              </a:bodyPr>
              <a:lstStyle>
                <a:lvl1pPr>
                  <a:defRPr sz="6034" b="1" i="0">
                    <a:solidFill>
                      <a:srgbClr val="FEFEFE"/>
                    </a:solidFill>
                    <a:latin typeface="Arial"/>
                    <a:ea typeface="+mj-ea"/>
                    <a:cs typeface="Arial"/>
                  </a:defRPr>
                </a:lvl1pPr>
              </a:lstStyle>
              <a:p>
                <a:pPr defTabSz="914400"/>
                <a14:m>
                  <m:oMath xmlns:m="http://schemas.openxmlformats.org/officeDocument/2006/math">
                    <m:r>
                      <a:rPr lang="en-US" sz="3600" b="1" i="1" kern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 </m:t>
                    </m:r>
                    <m:r>
                      <a:rPr lang="en-US" sz="3600" b="1" i="0" kern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𝐞</m:t>
                    </m:r>
                    <m:r>
                      <a:rPr lang="en-US" sz="3600" b="1" i="0" kern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)  </m:t>
                    </m:r>
                    <m:f>
                      <m:fPr>
                        <m:ctrlPr>
                          <a:rPr lang="ru-RU" sz="3600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𝟗𝟒</m:t>
                        </m:r>
                      </m:num>
                      <m:den>
                        <m:r>
                          <a:rPr lang="en-US" sz="36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𝟑𝟏</m:t>
                        </m:r>
                      </m:den>
                    </m:f>
                    <m:r>
                      <a:rPr lang="en-US" sz="3600" b="1" i="0" kern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800" kern="0" dirty="0" smtClean="0">
                    <a:solidFill>
                      <a:schemeClr val="tx1"/>
                    </a:solidFill>
                  </a:rPr>
                  <a:t>= </a:t>
                </a:r>
                <a:r>
                  <a:rPr lang="en-US" sz="2800" kern="0" dirty="0" smtClean="0">
                    <a:solidFill>
                      <a:schemeClr val="accent4">
                        <a:lumMod val="50000"/>
                      </a:schemeClr>
                    </a:solidFill>
                  </a:rPr>
                  <a:t>3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kern="0" smtClean="0">
                            <a:solidFill>
                              <a:schemeClr val="accent4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 kern="0" smtClean="0">
                            <a:solidFill>
                              <a:schemeClr val="accent4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sz="3600" b="1" i="1" kern="0" smtClean="0">
                            <a:solidFill>
                              <a:schemeClr val="accent4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𝟑𝟏</m:t>
                        </m:r>
                      </m:den>
                    </m:f>
                  </m:oMath>
                </a14:m>
                <a:endParaRPr lang="ru-RU" sz="3600" kern="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3" name="Заголовок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56584" y="4752578"/>
                <a:ext cx="2664296" cy="800219"/>
              </a:xfrm>
              <a:prstGeom prst="rect">
                <a:avLst/>
              </a:prstGeom>
              <a:blipFill>
                <a:blip r:embed="rId3"/>
                <a:stretch>
                  <a:fillRect b="-687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Заголовок 1"/>
              <p:cNvSpPr txBox="1">
                <a:spLocks/>
              </p:cNvSpPr>
              <p:nvPr/>
            </p:nvSpPr>
            <p:spPr>
              <a:xfrm>
                <a:off x="4456584" y="2688866"/>
                <a:ext cx="2520280" cy="797591"/>
              </a:xfrm>
              <a:prstGeom prst="rect">
                <a:avLst/>
              </a:prstGeom>
            </p:spPr>
            <p:txBody>
              <a:bodyPr wrap="square" lIns="0" tIns="0" rIns="0" bIns="0">
                <a:spAutoFit/>
              </a:bodyPr>
              <a:lstStyle>
                <a:lvl1pPr>
                  <a:defRPr sz="6034" b="1" i="0">
                    <a:solidFill>
                      <a:srgbClr val="FEFEFE"/>
                    </a:solidFill>
                    <a:latin typeface="Arial"/>
                    <a:ea typeface="+mj-ea"/>
                    <a:cs typeface="Arial"/>
                  </a:defRPr>
                </a:lvl1pPr>
              </a:lstStyle>
              <a:p>
                <a:pPr defTabSz="914400"/>
                <a14:m>
                  <m:oMath xmlns:m="http://schemas.openxmlformats.org/officeDocument/2006/math">
                    <m:r>
                      <a:rPr lang="en-US" sz="3600" b="1" i="1" kern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 </m:t>
                    </m:r>
                    <m:r>
                      <a:rPr lang="en-US" sz="3600" b="1" i="0" kern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𝐝</m:t>
                    </m:r>
                    <m:r>
                      <a:rPr lang="en-US" sz="3600" b="1" i="0" kern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)  </m:t>
                    </m:r>
                    <m:f>
                      <m:fPr>
                        <m:ctrlPr>
                          <a:rPr lang="ru-RU" sz="3600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𝟖𝟗</m:t>
                        </m:r>
                      </m:num>
                      <m:den>
                        <m:r>
                          <a:rPr lang="en-US" sz="36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𝟏𝟏</m:t>
                        </m:r>
                      </m:den>
                    </m:f>
                    <m:r>
                      <a:rPr lang="en-US" sz="3600" b="1" i="0" kern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800" kern="0" dirty="0" smtClean="0">
                    <a:solidFill>
                      <a:schemeClr val="tx1"/>
                    </a:solidFill>
                  </a:rPr>
                  <a:t>= </a:t>
                </a:r>
                <a:r>
                  <a:rPr lang="en-US" sz="2800" kern="0" dirty="0" smtClean="0">
                    <a:solidFill>
                      <a:schemeClr val="accent4">
                        <a:lumMod val="50000"/>
                      </a:schemeClr>
                    </a:solidFill>
                  </a:rPr>
                  <a:t>8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kern="0" smtClean="0">
                            <a:solidFill>
                              <a:schemeClr val="accent4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 kern="0" smtClean="0">
                            <a:solidFill>
                              <a:schemeClr val="accent4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sz="3600" b="1" i="1" kern="0" smtClean="0">
                            <a:solidFill>
                              <a:schemeClr val="accent4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𝟏𝟏</m:t>
                        </m:r>
                      </m:den>
                    </m:f>
                  </m:oMath>
                </a14:m>
                <a:endParaRPr lang="ru-RU" sz="3600" kern="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5" name="Заголовок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56584" y="2688866"/>
                <a:ext cx="2520280" cy="797591"/>
              </a:xfrm>
              <a:prstGeom prst="rect">
                <a:avLst/>
              </a:prstGeom>
              <a:blipFill>
                <a:blip r:embed="rId4"/>
                <a:stretch>
                  <a:fillRect b="-763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Заголовок 1"/>
              <p:cNvSpPr txBox="1">
                <a:spLocks/>
              </p:cNvSpPr>
              <p:nvPr/>
            </p:nvSpPr>
            <p:spPr>
              <a:xfrm>
                <a:off x="823955" y="4585495"/>
                <a:ext cx="2643292" cy="797591"/>
              </a:xfrm>
              <a:prstGeom prst="rect">
                <a:avLst/>
              </a:prstGeom>
            </p:spPr>
            <p:txBody>
              <a:bodyPr wrap="square" lIns="0" tIns="0" rIns="0" bIns="0">
                <a:spAutoFit/>
              </a:bodyPr>
              <a:lstStyle>
                <a:lvl1pPr>
                  <a:defRPr sz="6034" b="1" i="0">
                    <a:solidFill>
                      <a:srgbClr val="FEFEFE"/>
                    </a:solidFill>
                    <a:latin typeface="Arial"/>
                    <a:ea typeface="+mj-ea"/>
                    <a:cs typeface="Arial"/>
                  </a:defRPr>
                </a:lvl1pPr>
              </a:lstStyle>
              <a:p>
                <a:pPr defTabSz="914400"/>
                <a14:m>
                  <m:oMath xmlns:m="http://schemas.openxmlformats.org/officeDocument/2006/math">
                    <m:r>
                      <a:rPr lang="en-US" sz="3600" b="1" i="1" kern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 </m:t>
                    </m:r>
                    <m:r>
                      <a:rPr lang="en-US" sz="3600" b="1" i="0" kern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𝐛</m:t>
                    </m:r>
                    <m:r>
                      <a:rPr lang="en-US" sz="3600" b="1" i="0" kern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)  </m:t>
                    </m:r>
                    <m:f>
                      <m:fPr>
                        <m:ctrlPr>
                          <a:rPr lang="ru-RU" sz="3600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𝟑𝟕</m:t>
                        </m:r>
                      </m:num>
                      <m:den>
                        <m:r>
                          <a:rPr lang="en-US" sz="36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𝟐𝟒</m:t>
                        </m:r>
                      </m:den>
                    </m:f>
                    <m:r>
                      <a:rPr lang="en-US" sz="3600" b="1" i="0" kern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800" kern="0" dirty="0" smtClean="0">
                    <a:solidFill>
                      <a:schemeClr val="tx1"/>
                    </a:solidFill>
                  </a:rPr>
                  <a:t>= </a:t>
                </a:r>
                <a:r>
                  <a:rPr lang="en-US" sz="2800" kern="0" dirty="0" smtClean="0">
                    <a:solidFill>
                      <a:schemeClr val="accent4">
                        <a:lumMod val="50000"/>
                      </a:schemeClr>
                    </a:solidFill>
                  </a:rPr>
                  <a:t>1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kern="0" smtClean="0">
                            <a:solidFill>
                              <a:schemeClr val="accent4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 kern="0" smtClean="0">
                            <a:solidFill>
                              <a:schemeClr val="accent4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𝟏𝟑</m:t>
                        </m:r>
                      </m:num>
                      <m:den>
                        <m:r>
                          <a:rPr lang="en-US" sz="3600" b="1" i="1" kern="0" smtClean="0">
                            <a:solidFill>
                              <a:schemeClr val="accent4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𝟐𝟒</m:t>
                        </m:r>
                      </m:den>
                    </m:f>
                  </m:oMath>
                </a14:m>
                <a:endParaRPr lang="ru-RU" sz="3600" kern="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6" name="Заголовок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3955" y="4585495"/>
                <a:ext cx="2643292" cy="797591"/>
              </a:xfrm>
              <a:prstGeom prst="rect">
                <a:avLst/>
              </a:prstGeom>
              <a:blipFill>
                <a:blip r:embed="rId5"/>
                <a:stretch>
                  <a:fillRect b="-763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Заголовок 1"/>
              <p:cNvSpPr txBox="1">
                <a:spLocks/>
              </p:cNvSpPr>
              <p:nvPr/>
            </p:nvSpPr>
            <p:spPr>
              <a:xfrm>
                <a:off x="7679236" y="2688866"/>
                <a:ext cx="2754012" cy="808491"/>
              </a:xfrm>
              <a:prstGeom prst="rect">
                <a:avLst/>
              </a:prstGeom>
            </p:spPr>
            <p:txBody>
              <a:bodyPr wrap="square" lIns="0" tIns="0" rIns="0" bIns="0">
                <a:spAutoFit/>
              </a:bodyPr>
              <a:lstStyle>
                <a:lvl1pPr>
                  <a:defRPr sz="6034" b="1" i="0">
                    <a:solidFill>
                      <a:srgbClr val="FEFEFE"/>
                    </a:solidFill>
                    <a:latin typeface="Arial"/>
                    <a:ea typeface="+mj-ea"/>
                    <a:cs typeface="Arial"/>
                  </a:defRPr>
                </a:lvl1pPr>
              </a:lstStyle>
              <a:p>
                <a:pPr defTabSz="914400"/>
                <a14:m>
                  <m:oMath xmlns:m="http://schemas.openxmlformats.org/officeDocument/2006/math">
                    <m:r>
                      <a:rPr lang="en-US" sz="3600" b="1" i="1" kern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 </m:t>
                    </m:r>
                    <m:r>
                      <a:rPr lang="en-US" sz="3600" b="1" i="0" kern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𝐟</m:t>
                    </m:r>
                    <m:r>
                      <a:rPr lang="en-US" sz="3600" b="1" i="0" kern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)  </m:t>
                    </m:r>
                    <m:f>
                      <m:fPr>
                        <m:ctrlPr>
                          <a:rPr lang="ru-RU" sz="3600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𝟏𝟖𝟎</m:t>
                        </m:r>
                      </m:num>
                      <m:den>
                        <m:r>
                          <a:rPr lang="en-US" sz="36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𝟒𝟒</m:t>
                        </m:r>
                      </m:den>
                    </m:f>
                    <m:r>
                      <a:rPr lang="en-US" sz="3600" b="1" i="0" kern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800" kern="0" dirty="0" smtClean="0">
                    <a:solidFill>
                      <a:schemeClr val="tx1"/>
                    </a:solidFill>
                  </a:rPr>
                  <a:t>= 4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kern="0" smtClean="0">
                            <a:solidFill>
                              <a:schemeClr val="accent4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 kern="0" smtClean="0">
                            <a:solidFill>
                              <a:schemeClr val="accent4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num>
                      <m:den>
                        <m:r>
                          <a:rPr lang="en-US" sz="3600" b="1" i="1" kern="0" smtClean="0">
                            <a:solidFill>
                              <a:schemeClr val="accent4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𝟒𝟒</m:t>
                        </m:r>
                      </m:den>
                    </m:f>
                  </m:oMath>
                </a14:m>
                <a:endParaRPr lang="ru-RU" sz="3600" kern="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7" name="Заголовок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79236" y="2688866"/>
                <a:ext cx="2754012" cy="808491"/>
              </a:xfrm>
              <a:prstGeom prst="rect">
                <a:avLst/>
              </a:prstGeom>
              <a:blipFill>
                <a:blip r:embed="rId6"/>
                <a:stretch>
                  <a:fillRect b="-601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Заголовок 1"/>
              <p:cNvSpPr txBox="1">
                <a:spLocks/>
              </p:cNvSpPr>
              <p:nvPr/>
            </p:nvSpPr>
            <p:spPr>
              <a:xfrm>
                <a:off x="7845122" y="4488557"/>
                <a:ext cx="3092181" cy="808491"/>
              </a:xfrm>
              <a:prstGeom prst="rect">
                <a:avLst/>
              </a:prstGeom>
            </p:spPr>
            <p:txBody>
              <a:bodyPr wrap="square" lIns="0" tIns="0" rIns="0" bIns="0">
                <a:spAutoFit/>
              </a:bodyPr>
              <a:lstStyle>
                <a:lvl1pPr>
                  <a:defRPr sz="6034" b="1" i="0">
                    <a:solidFill>
                      <a:srgbClr val="FEFEFE"/>
                    </a:solidFill>
                    <a:latin typeface="Arial"/>
                    <a:ea typeface="+mj-ea"/>
                    <a:cs typeface="Arial"/>
                  </a:defRPr>
                </a:lvl1pPr>
              </a:lstStyle>
              <a:p>
                <a:pPr defTabSz="914400"/>
                <a14:m>
                  <m:oMath xmlns:m="http://schemas.openxmlformats.org/officeDocument/2006/math">
                    <m:r>
                      <a:rPr lang="en-US" sz="3600" b="1" i="1" kern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 </m:t>
                    </m:r>
                    <m:r>
                      <a:rPr lang="en-US" sz="3600" b="1" i="0" kern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𝐠</m:t>
                    </m:r>
                    <m:r>
                      <a:rPr lang="en-US" sz="3600" b="1" i="0" kern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)  </m:t>
                    </m:r>
                    <m:f>
                      <m:fPr>
                        <m:ctrlPr>
                          <a:rPr lang="ru-RU" sz="3600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𝟏𝟎𝟎𝟏</m:t>
                        </m:r>
                      </m:num>
                      <m:den>
                        <m:r>
                          <a:rPr lang="en-US" sz="36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𝟏𝟎𝟏</m:t>
                        </m:r>
                      </m:den>
                    </m:f>
                    <m:r>
                      <a:rPr lang="en-US" sz="3600" b="1" i="0" kern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800" kern="0" dirty="0" smtClean="0">
                    <a:solidFill>
                      <a:schemeClr val="tx1"/>
                    </a:solidFill>
                  </a:rPr>
                  <a:t>= 9</a:t>
                </a:r>
                <a14:m>
                  <m:oMath xmlns:m="http://schemas.openxmlformats.org/officeDocument/2006/math">
                    <m:r>
                      <a:rPr lang="en-US" sz="3600" b="1" i="0" kern="0" smtClean="0">
                        <a:solidFill>
                          <a:schemeClr val="accent4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en-US" sz="3600" i="1" kern="0" smtClean="0">
                            <a:solidFill>
                              <a:schemeClr val="accent4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 kern="0" smtClean="0">
                            <a:solidFill>
                              <a:schemeClr val="accent4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𝟗𝟐</m:t>
                        </m:r>
                      </m:num>
                      <m:den>
                        <m:r>
                          <a:rPr lang="en-US" sz="3600" b="1" i="1" kern="0" smtClean="0">
                            <a:solidFill>
                              <a:schemeClr val="accent4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𝟏𝟎𝟏</m:t>
                        </m:r>
                      </m:den>
                    </m:f>
                  </m:oMath>
                </a14:m>
                <a:endParaRPr lang="ru-RU" sz="3600" kern="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8" name="Заголовок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45122" y="4488557"/>
                <a:ext cx="3092181" cy="808491"/>
              </a:xfrm>
              <a:prstGeom prst="rect">
                <a:avLst/>
              </a:prstGeom>
              <a:blipFill>
                <a:blip r:embed="rId7"/>
                <a:stretch>
                  <a:fillRect b="-601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22504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11246</TotalTime>
  <Words>262</Words>
  <Application>Microsoft Office PowerPoint</Application>
  <PresentationFormat>Произвольный</PresentationFormat>
  <Paragraphs>86</Paragraphs>
  <Slides>10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Arial</vt:lpstr>
      <vt:lpstr>Calibri</vt:lpstr>
      <vt:lpstr>Cambria Math</vt:lpstr>
      <vt:lpstr>Office Theme</vt:lpstr>
      <vt:lpstr>MATEMATIKA</vt:lpstr>
      <vt:lpstr>11/2  aralash sonning ifodasi bo‘lib, 1- uning butun qismi,  1/2 esa kasr qismi deb yuritiladi. Butun va kasr qismlari ajratib yozilgan sonlar aralash sonlar deb ataladi.</vt:lpstr>
      <vt:lpstr>Noto‘g‘ri kasrni aralash son ko‘rinishida ifodalash algoritmi:  1) kasrning maxrajiga bo‘linadi; 2) hosil bo‘lgan to‘liqsiz bo‘linma aralash sonning butun qismi bo‘ladi. 3) qoldiq aralash sonning kasr qismi surati, bo‘luvchi esa maxraji bo‘ladi.</vt:lpstr>
      <vt:lpstr>Презентация PowerPoint</vt:lpstr>
      <vt:lpstr>a) Ikki butun sakkizdan besh; b) olti butun o‘n uchdan yetti;  d) bir butun yigirma uchdan o‘n to‘rt; e) sakkiz butun o‘ttiz uchdan yigirma ikki.</vt:lpstr>
      <vt:lpstr>= 2 + 5/14</vt:lpstr>
      <vt:lpstr>= 143 134/1015 </vt:lpstr>
      <vt:lpstr>a) 23 : 6 = 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Презентация.cdr</dc:title>
  <dc:creator>Anvarullo</dc:creator>
  <cp:lastModifiedBy>Пользователь</cp:lastModifiedBy>
  <cp:revision>880</cp:revision>
  <dcterms:created xsi:type="dcterms:W3CDTF">2020-04-09T07:32:19Z</dcterms:created>
  <dcterms:modified xsi:type="dcterms:W3CDTF">2020-12-21T07:50:56Z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2020-04-09T00:00:00Z</vt:filetime>
  </property>
  <property fmtid="{D5CDD505-2E9C-101B-9397-08002B2CF9AE}" pid="3" name="Creator">
    <vt:lpwstr>CorelDRAW 2019</vt:lpwstr>
  </property>
  <property fmtid="{D5CDD505-2E9C-101B-9397-08002B2CF9AE}" pid="4" name="LastSaved">
    <vt:filetime>2020-04-09T00:00:00Z</vt:filetime>
  </property>
</Properties>
</file>