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84" r:id="rId2"/>
    <p:sldId id="464" r:id="rId3"/>
    <p:sldId id="465" r:id="rId4"/>
    <p:sldId id="466" r:id="rId5"/>
    <p:sldId id="467" r:id="rId6"/>
    <p:sldId id="468" r:id="rId7"/>
    <p:sldId id="469" r:id="rId8"/>
    <p:sldId id="470" r:id="rId9"/>
    <p:sldId id="471" r:id="rId10"/>
    <p:sldId id="420" r:id="rId11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9" autoAdjust="0"/>
    <p:restoredTop sz="89636" autoAdjust="0"/>
  </p:normalViewPr>
  <p:slideViewPr>
    <p:cSldViewPr>
      <p:cViewPr>
        <p:scale>
          <a:sx n="56" d="100"/>
          <a:sy n="56" d="100"/>
        </p:scale>
        <p:origin x="892" y="40"/>
      </p:cViewPr>
      <p:guideLst>
        <p:guide orient="horz" pos="2880"/>
        <p:guide pos="2327"/>
        <p:guide orient="horz" pos="6391"/>
        <p:guide pos="47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png"/><Relationship Id="rId4" Type="http://schemas.openxmlformats.org/officeDocument/2006/relationships/image" Target="../media/image8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1.png"/><Relationship Id="rId3" Type="http://schemas.openxmlformats.org/officeDocument/2006/relationships/image" Target="../media/image140.png"/><Relationship Id="rId7" Type="http://schemas.openxmlformats.org/officeDocument/2006/relationships/image" Target="../media/image18.png"/><Relationship Id="rId12" Type="http://schemas.openxmlformats.org/officeDocument/2006/relationships/image" Target="../media/image20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png"/><Relationship Id="rId11" Type="http://schemas.openxmlformats.org/officeDocument/2006/relationships/image" Target="../media/image190.png"/><Relationship Id="rId5" Type="http://schemas.openxmlformats.org/officeDocument/2006/relationships/image" Target="../media/image16.png"/><Relationship Id="rId10" Type="http://schemas.openxmlformats.org/officeDocument/2006/relationships/image" Target="../media/image180.png"/><Relationship Id="rId4" Type="http://schemas.openxmlformats.org/officeDocument/2006/relationships/image" Target="../media/image15.png"/><Relationship Id="rId9" Type="http://schemas.openxmlformats.org/officeDocument/2006/relationships/image" Target="../media/image17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874793" y="2549345"/>
            <a:ext cx="7971525" cy="2272959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 algn="ctr">
              <a:spcBef>
                <a:spcPts val="245"/>
              </a:spcBef>
            </a:pPr>
            <a:r>
              <a:rPr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AVZU</a:t>
            </a:r>
            <a:r>
              <a:rPr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ARALASH SONLAR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888" algn="ctr">
              <a:spcBef>
                <a:spcPts val="245"/>
              </a:spcBef>
            </a:pPr>
            <a:endParaRPr lang="en-US" sz="4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1201705"/>
            <a:chOff x="439458" y="322808"/>
            <a:chExt cx="4985770" cy="541244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19"/>
              <a:ext cx="838783" cy="524233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786842" y="2626556"/>
            <a:ext cx="648072" cy="139060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86842" y="4841594"/>
            <a:ext cx="648072" cy="131315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&lt;strong&gt;Teachers&lt;/strong&gt; desk &lt;strong&gt;clipart&lt;/strong&gt; 3 » &lt;strong&gt;Clipart&lt;/strong&gt; Statio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8595" y="3103284"/>
            <a:ext cx="3487428" cy="347662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0285454" y="660363"/>
            <a:ext cx="16962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en-US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00008" y="242864"/>
            <a:ext cx="120015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 descr="Условия зачисления на подготовительные занятия, ГБОУ Школа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106" y="4824586"/>
            <a:ext cx="2875387" cy="2072644"/>
          </a:xfrm>
          <a:prstGeom prst="rect">
            <a:avLst/>
          </a:prstGeom>
        </p:spPr>
      </p:pic>
      <p:sp>
        <p:nvSpPr>
          <p:cNvPr id="3" name="Выноска-облако 2"/>
          <p:cNvSpPr/>
          <p:nvPr/>
        </p:nvSpPr>
        <p:spPr>
          <a:xfrm>
            <a:off x="1936304" y="1182378"/>
            <a:ext cx="10009112" cy="3786224"/>
          </a:xfrm>
          <a:prstGeom prst="cloudCallout">
            <a:avLst>
              <a:gd name="adj1" fmla="val -8103"/>
              <a:gd name="adj2" fmla="val 63479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168552" y="1870204"/>
            <a:ext cx="59287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42-betidagi 144 -,145 -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misollarni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352128" y="4731248"/>
                <a:ext cx="9577064" cy="1816972"/>
              </a:xfrm>
            </p:spPr>
            <p:txBody>
              <a:bodyPr/>
              <a:lstStyle/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</a:t>
                </a:r>
                <a:r>
                  <a:rPr lang="ru-RU" sz="24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aralash </a:t>
                </a:r>
                <a:r>
                  <a:rPr lang="en-US" sz="2400" dirty="0" err="1" smtClean="0">
                    <a:solidFill>
                      <a:schemeClr val="tx1"/>
                    </a:solidFill>
                  </a:rPr>
                  <a:t>sonning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</a:rPr>
                  <a:t>ifodasi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</a:rPr>
                  <a:t>bo‘lib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, 1- </a:t>
                </a:r>
                <a:r>
                  <a:rPr lang="en-US" sz="2400" dirty="0" err="1" smtClean="0">
                    <a:solidFill>
                      <a:schemeClr val="tx1"/>
                    </a:solidFill>
                  </a:rPr>
                  <a:t>uning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smtClean="0">
                    <a:solidFill>
                      <a:srgbClr val="FF0000"/>
                    </a:solidFill>
                  </a:rPr>
                  <a:t>butun </a:t>
                </a:r>
                <a:r>
                  <a:rPr lang="en-US" sz="2400" dirty="0" err="1" smtClean="0">
                    <a:solidFill>
                      <a:srgbClr val="FF0000"/>
                    </a:solidFill>
                  </a:rPr>
                  <a:t>qismi</a:t>
                </a:r>
                <a:r>
                  <a:rPr lang="en-US" sz="2400" dirty="0" smtClean="0">
                    <a:solidFill>
                      <a:srgbClr val="FF0000"/>
                    </a:solidFill>
                  </a:rPr>
                  <a:t>, </a:t>
                </a:r>
                <a:r>
                  <a:rPr lang="ru-RU" sz="240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</a:rPr>
                  <a:t>esa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err="1" smtClean="0">
                    <a:solidFill>
                      <a:srgbClr val="FF0000"/>
                    </a:solidFill>
                  </a:rPr>
                  <a:t>kasr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err="1" smtClean="0">
                    <a:solidFill>
                      <a:srgbClr val="FF0000"/>
                    </a:solidFill>
                  </a:rPr>
                  <a:t>qismi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 deb </a:t>
                </a:r>
                <a:r>
                  <a:rPr lang="en-US" sz="2400" dirty="0" err="1" smtClean="0">
                    <a:solidFill>
                      <a:schemeClr val="tx1"/>
                    </a:solidFill>
                  </a:rPr>
                  <a:t>yuritiladi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.</a:t>
                </a:r>
                <a:br>
                  <a:rPr lang="en-US" sz="2400" dirty="0" smtClean="0">
                    <a:solidFill>
                      <a:schemeClr val="tx1"/>
                    </a:solidFill>
                  </a:rPr>
                </a:br>
                <a:r>
                  <a:rPr lang="en-US" sz="2400" dirty="0" smtClean="0">
                    <a:solidFill>
                      <a:schemeClr val="tx1"/>
                    </a:solidFill>
                  </a:rPr>
                  <a:t>Butun </a:t>
                </a:r>
                <a:r>
                  <a:rPr lang="en-US" sz="2400" dirty="0" err="1" smtClean="0">
                    <a:solidFill>
                      <a:schemeClr val="tx1"/>
                    </a:solidFill>
                  </a:rPr>
                  <a:t>va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</a:rPr>
                  <a:t>kasr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</a:rPr>
                  <a:t>qismlari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</a:rPr>
                  <a:t>ajratib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</a:rPr>
                  <a:t>yozilgan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</a:rPr>
                  <a:t>sonlar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err="1" smtClean="0">
                    <a:solidFill>
                      <a:srgbClr val="FF0000"/>
                    </a:solidFill>
                  </a:rPr>
                  <a:t>aralash</a:t>
                </a:r>
                <a:r>
                  <a:rPr lang="en-US" sz="2400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400" dirty="0" err="1" smtClean="0">
                    <a:solidFill>
                      <a:srgbClr val="FF0000"/>
                    </a:solidFill>
                  </a:rPr>
                  <a:t>sonlar</a:t>
                </a:r>
                <a:r>
                  <a:rPr lang="en-US" sz="2400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deb </a:t>
                </a:r>
                <a:r>
                  <a:rPr lang="en-US" sz="2400" dirty="0" err="1" smtClean="0">
                    <a:solidFill>
                      <a:schemeClr val="tx1"/>
                    </a:solidFill>
                  </a:rPr>
                  <a:t>ataladi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.</a:t>
                </a:r>
                <a:endParaRPr lang="ru-RU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52128" y="4731248"/>
                <a:ext cx="9577064" cy="1816972"/>
              </a:xfrm>
              <a:blipFill rotWithShape="1">
                <a:blip r:embed="rId2"/>
                <a:stretch>
                  <a:fillRect l="-2292" r="-382" b="-97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816624" y="347732"/>
            <a:ext cx="4464497" cy="1354217"/>
          </a:xfrm>
        </p:spPr>
        <p:txBody>
          <a:bodyPr/>
          <a:lstStyle/>
          <a:p>
            <a:r>
              <a:rPr lang="en-US" sz="4400" b="1" dirty="0" err="1" smtClean="0"/>
              <a:t>Aralash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sonlar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52128" y="1486506"/>
            <a:ext cx="11665377" cy="430887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3 ta </a:t>
            </a:r>
            <a:r>
              <a:rPr lang="en-US" sz="2800" b="1" dirty="0" err="1" smtClean="0">
                <a:solidFill>
                  <a:schemeClr val="tx1"/>
                </a:solidFill>
              </a:rPr>
              <a:t>olmani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ikkita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bolaga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teng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bo‘lib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bering</a:t>
            </a:r>
            <a:r>
              <a:rPr lang="en-US" sz="2800" b="1" dirty="0" smtClean="0"/>
              <a:t>.</a:t>
            </a:r>
            <a:endParaRPr lang="ru-RU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249277" y="2083167"/>
                <a:ext cx="1768228" cy="88620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dirty="0" smtClean="0"/>
                  <a:t> = 1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9277" y="2083167"/>
                <a:ext cx="1768228" cy="886205"/>
              </a:xfrm>
              <a:prstGeom prst="rect">
                <a:avLst/>
              </a:prstGeom>
              <a:blipFill>
                <a:blip r:embed="rId3"/>
                <a:stretch>
                  <a:fillRect b="-103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0433" y="2354730"/>
            <a:ext cx="4952381" cy="2252907"/>
          </a:xfrm>
          <a:prstGeom prst="rect">
            <a:avLst/>
          </a:prstGeom>
        </p:spPr>
      </p:pic>
      <p:cxnSp>
        <p:nvCxnSpPr>
          <p:cNvPr id="7" name="Прямая со стрелкой 6"/>
          <p:cNvCxnSpPr/>
          <p:nvPr/>
        </p:nvCxnSpPr>
        <p:spPr>
          <a:xfrm flipV="1">
            <a:off x="3924609" y="2892346"/>
            <a:ext cx="432048" cy="32607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924609" y="3541777"/>
            <a:ext cx="432048" cy="32607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6876937" y="2819654"/>
            <a:ext cx="703909" cy="38614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6876937" y="3440514"/>
            <a:ext cx="697827" cy="3437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4816623" y="3063388"/>
            <a:ext cx="21515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 ta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846104" y="3430220"/>
                <a:ext cx="2083088" cy="88620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𝟏</m:t>
                    </m:r>
                    <m:f>
                      <m:fPr>
                        <m:ctrlPr>
                          <a:rPr lang="ru-RU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dirty="0" smtClean="0"/>
                  <a:t> + 1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6104" y="3430220"/>
                <a:ext cx="2083088" cy="886205"/>
              </a:xfrm>
              <a:prstGeom prst="rect">
                <a:avLst/>
              </a:prstGeom>
              <a:blipFill>
                <a:blip r:embed="rId5"/>
                <a:stretch>
                  <a:fillRect b="-103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872932" y="2177183"/>
                <a:ext cx="1155556" cy="88620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dirty="0" smtClean="0"/>
                  <a:t>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2932" y="2177183"/>
                <a:ext cx="1155556" cy="886205"/>
              </a:xfrm>
              <a:prstGeom prst="rect">
                <a:avLst/>
              </a:prstGeom>
              <a:blipFill>
                <a:blip r:embed="rId6"/>
                <a:stretch>
                  <a:fillRect b="-102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6030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865" y="4139592"/>
            <a:ext cx="10441160" cy="2585323"/>
          </a:xfrm>
        </p:spPr>
        <p:txBody>
          <a:bodyPr/>
          <a:lstStyle/>
          <a:p>
            <a:r>
              <a:rPr lang="en-US" sz="2800" dirty="0" err="1" smtClean="0">
                <a:solidFill>
                  <a:srgbClr val="C00000"/>
                </a:solidFill>
              </a:rPr>
              <a:t>Noto‘g‘ri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kasrni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aralash</a:t>
            </a:r>
            <a:r>
              <a:rPr lang="en-US" sz="2800" dirty="0" smtClean="0">
                <a:solidFill>
                  <a:srgbClr val="C00000"/>
                </a:solidFill>
              </a:rPr>
              <a:t> son </a:t>
            </a:r>
            <a:r>
              <a:rPr lang="en-US" sz="2800" dirty="0" err="1" smtClean="0">
                <a:solidFill>
                  <a:srgbClr val="C00000"/>
                </a:solidFill>
              </a:rPr>
              <a:t>ko‘rinishida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ifodalash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algoritmi</a:t>
            </a:r>
            <a:r>
              <a:rPr lang="en-US" sz="2800" dirty="0" smtClean="0">
                <a:solidFill>
                  <a:srgbClr val="C00000"/>
                </a:solidFill>
              </a:rPr>
              <a:t>: 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1) </a:t>
            </a:r>
            <a:r>
              <a:rPr lang="en-US" sz="2800" dirty="0" err="1" smtClean="0">
                <a:solidFill>
                  <a:schemeClr val="tx1"/>
                </a:solidFill>
              </a:rPr>
              <a:t>kasrning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maxrajiga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bo‘linadi</a:t>
            </a:r>
            <a:r>
              <a:rPr lang="en-US" sz="2800" dirty="0" smtClean="0">
                <a:solidFill>
                  <a:schemeClr val="tx1"/>
                </a:solidFill>
              </a:rPr>
              <a:t>;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2) </a:t>
            </a:r>
            <a:r>
              <a:rPr lang="en-US" sz="2800" dirty="0" err="1" smtClean="0">
                <a:solidFill>
                  <a:schemeClr val="tx1"/>
                </a:solidFill>
              </a:rPr>
              <a:t>hosil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bo‘lgan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to‘liqsiz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bo‘linma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aralash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sonning</a:t>
            </a:r>
            <a:r>
              <a:rPr lang="en-US" sz="2800" dirty="0" smtClean="0">
                <a:solidFill>
                  <a:schemeClr val="tx1"/>
                </a:solidFill>
              </a:rPr>
              <a:t> butun </a:t>
            </a:r>
            <a:r>
              <a:rPr lang="en-US" sz="2800" dirty="0" err="1" smtClean="0">
                <a:solidFill>
                  <a:schemeClr val="tx1"/>
                </a:solidFill>
              </a:rPr>
              <a:t>qismi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bo‘ladi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3) </a:t>
            </a:r>
            <a:r>
              <a:rPr lang="en-US" sz="2800" dirty="0" err="1" smtClean="0">
                <a:solidFill>
                  <a:schemeClr val="tx1"/>
                </a:solidFill>
              </a:rPr>
              <a:t>qoldiq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aralash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sonning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kasr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qismi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surati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bo‘luvchi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esa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maxraji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bo‘ladi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734225" y="426921"/>
            <a:ext cx="12162551" cy="961802"/>
          </a:xfrm>
        </p:spPr>
        <p:txBody>
          <a:bodyPr/>
          <a:lstStyle/>
          <a:p>
            <a:r>
              <a:rPr lang="en-US" b="1" dirty="0" err="1" smtClean="0"/>
              <a:t>Noto‘g‘ri</a:t>
            </a:r>
            <a:r>
              <a:rPr lang="en-US" b="1" dirty="0" smtClean="0"/>
              <a:t> </a:t>
            </a:r>
            <a:r>
              <a:rPr lang="en-US" b="1" dirty="0" err="1" smtClean="0"/>
              <a:t>kasrni</a:t>
            </a:r>
            <a:r>
              <a:rPr lang="en-US" b="1" dirty="0" smtClean="0"/>
              <a:t> </a:t>
            </a:r>
            <a:r>
              <a:rPr lang="en-US" b="1" dirty="0" err="1" smtClean="0"/>
              <a:t>aralash</a:t>
            </a:r>
            <a:r>
              <a:rPr lang="en-US" b="1" dirty="0" smtClean="0"/>
              <a:t> son </a:t>
            </a:r>
            <a:r>
              <a:rPr lang="en-US" b="1" dirty="0" err="1" smtClean="0"/>
              <a:t>ko‘rinishida</a:t>
            </a:r>
            <a:r>
              <a:rPr lang="en-US" b="1" dirty="0" smtClean="0"/>
              <a:t> </a:t>
            </a:r>
            <a:r>
              <a:rPr lang="en-US" b="1" dirty="0" err="1" smtClean="0"/>
              <a:t>ifodalash</a:t>
            </a:r>
            <a:r>
              <a:rPr lang="en-US" b="1" dirty="0" smtClean="0"/>
              <a:t> </a:t>
            </a:r>
            <a:r>
              <a:rPr lang="en-US" b="1" dirty="0" err="1" smtClean="0"/>
              <a:t>algoritmi</a:t>
            </a:r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Объект 3"/>
              <p:cNvSpPr txBox="1">
                <a:spLocks/>
              </p:cNvSpPr>
              <p:nvPr/>
            </p:nvSpPr>
            <p:spPr>
              <a:xfrm>
                <a:off x="9607140" y="2723902"/>
                <a:ext cx="1161885" cy="92519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</m:num>
                        <m:den>
                          <m:r>
                            <a:rPr lang="en-US" sz="32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7140" y="2723902"/>
                <a:ext cx="1161885" cy="92519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Заголовок 1"/>
              <p:cNvSpPr txBox="1">
                <a:spLocks/>
              </p:cNvSpPr>
              <p:nvPr/>
            </p:nvSpPr>
            <p:spPr>
              <a:xfrm>
                <a:off x="10527552" y="2800483"/>
                <a:ext cx="1640481" cy="88909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3200" kern="0" dirty="0" smtClean="0">
                    <a:solidFill>
                      <a:schemeClr val="tx1"/>
                    </a:solidFill>
                  </a:rPr>
                  <a:t>= 2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0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0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ru-RU" sz="40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27552" y="2800483"/>
                <a:ext cx="1640481" cy="889090"/>
              </a:xfrm>
              <a:prstGeom prst="rect">
                <a:avLst/>
              </a:prstGeom>
              <a:blipFill>
                <a:blip r:embed="rId3"/>
                <a:stretch>
                  <a:fillRect l="-15242" b="-82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Объект 3"/>
              <p:cNvSpPr txBox="1">
                <a:spLocks/>
              </p:cNvSpPr>
              <p:nvPr/>
            </p:nvSpPr>
            <p:spPr>
              <a:xfrm>
                <a:off x="441731" y="1554274"/>
                <a:ext cx="918509" cy="886205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en-US" sz="4000" b="1" kern="0" dirty="0" smtClean="0">
                    <a:solidFill>
                      <a:schemeClr val="tx1"/>
                    </a:solidFill>
                  </a:rPr>
                  <a:t>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ru-RU" sz="40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731" y="1554274"/>
                <a:ext cx="918509" cy="886205"/>
              </a:xfrm>
              <a:prstGeom prst="rect">
                <a:avLst/>
              </a:prstGeom>
              <a:blipFill>
                <a:blip r:embed="rId4"/>
                <a:stretch>
                  <a:fillRect l="-33113" t="-3448" b="-179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Объект 3"/>
              <p:cNvSpPr txBox="1">
                <a:spLocks/>
              </p:cNvSpPr>
              <p:nvPr/>
            </p:nvSpPr>
            <p:spPr>
              <a:xfrm>
                <a:off x="8802781" y="1669284"/>
                <a:ext cx="918509" cy="886205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en-US" sz="2800" b="1" kern="0" dirty="0" smtClean="0">
                    <a:solidFill>
                      <a:schemeClr val="tx1"/>
                    </a:solidFill>
                  </a:rPr>
                  <a:t>2</a:t>
                </a:r>
                <a:r>
                  <a:rPr lang="en-US" sz="4000" b="1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ru-RU" sz="40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2781" y="1669284"/>
                <a:ext cx="918509" cy="886205"/>
              </a:xfrm>
              <a:prstGeom prst="rect">
                <a:avLst/>
              </a:prstGeom>
              <a:blipFill>
                <a:blip r:embed="rId5"/>
                <a:stretch>
                  <a:fillRect l="-23179" b="-3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Прямоугольник 25"/>
          <p:cNvSpPr/>
          <p:nvPr/>
        </p:nvSpPr>
        <p:spPr>
          <a:xfrm>
            <a:off x="909302" y="2605016"/>
            <a:ext cx="3600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1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flipH="1">
            <a:off x="845102" y="2561406"/>
            <a:ext cx="44993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H="1" flipV="1">
            <a:off x="1475431" y="1548463"/>
            <a:ext cx="1502" cy="5232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Прямоугольник 55"/>
          <p:cNvSpPr/>
          <p:nvPr/>
        </p:nvSpPr>
        <p:spPr>
          <a:xfrm>
            <a:off x="1496975" y="1548463"/>
            <a:ext cx="3600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1496975" y="2082677"/>
            <a:ext cx="3600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9" name="Прямая со стрелкой 58"/>
          <p:cNvCxnSpPr/>
          <p:nvPr/>
        </p:nvCxnSpPr>
        <p:spPr>
          <a:xfrm>
            <a:off x="2151160" y="1837135"/>
            <a:ext cx="366152" cy="0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>
            <a:off x="2151160" y="2362002"/>
            <a:ext cx="366152" cy="0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/>
          <p:nvPr/>
        </p:nvCxnSpPr>
        <p:spPr>
          <a:xfrm>
            <a:off x="1496975" y="2859674"/>
            <a:ext cx="989661" cy="0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рямоугольник 63"/>
          <p:cNvSpPr/>
          <p:nvPr/>
        </p:nvSpPr>
        <p:spPr>
          <a:xfrm>
            <a:off x="2596244" y="1493737"/>
            <a:ext cx="15856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o‘luvchi</a:t>
            </a:r>
            <a:endParaRPr lang="ru-RU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2564151" y="2007911"/>
            <a:ext cx="30757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o‘liqsiz</a:t>
            </a:r>
            <a:r>
              <a:rPr lang="en-US" sz="2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bo‘linma</a:t>
            </a:r>
            <a:endParaRPr lang="ru-RU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2628908" y="2527353"/>
            <a:ext cx="11464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qoldiq</a:t>
            </a:r>
            <a:endParaRPr lang="ru-RU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7" name="Прямая со стрелкой 66"/>
          <p:cNvCxnSpPr/>
          <p:nvPr/>
        </p:nvCxnSpPr>
        <p:spPr>
          <a:xfrm>
            <a:off x="5465297" y="1709997"/>
            <a:ext cx="559994" cy="14013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>
            <a:off x="5465297" y="2362002"/>
            <a:ext cx="559994" cy="0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>
            <a:off x="5465297" y="2852503"/>
            <a:ext cx="559994" cy="0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Прямоугольник 72"/>
          <p:cNvSpPr/>
          <p:nvPr/>
        </p:nvSpPr>
        <p:spPr>
          <a:xfrm>
            <a:off x="6289098" y="1388723"/>
            <a:ext cx="12650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maxraj</a:t>
            </a:r>
            <a:endParaRPr lang="ru-RU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6289098" y="1943386"/>
            <a:ext cx="19343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 </a:t>
            </a:r>
            <a:r>
              <a:rPr lang="en-US" sz="28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</a:t>
            </a:r>
            <a:endParaRPr lang="ru-RU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6320924" y="2475343"/>
            <a:ext cx="12332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surat</a:t>
            </a:r>
            <a:endParaRPr lang="ru-RU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Правая круглая скобка 77"/>
          <p:cNvSpPr/>
          <p:nvPr/>
        </p:nvSpPr>
        <p:spPr>
          <a:xfrm>
            <a:off x="7802256" y="1545415"/>
            <a:ext cx="405876" cy="1318267"/>
          </a:xfrm>
          <a:prstGeom prst="rightBracket">
            <a:avLst>
              <a:gd name="adj" fmla="val 196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9" name="Прямая со стрелкой 78"/>
          <p:cNvCxnSpPr/>
          <p:nvPr/>
        </p:nvCxnSpPr>
        <p:spPr>
          <a:xfrm>
            <a:off x="8208132" y="2218547"/>
            <a:ext cx="559994" cy="0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flipH="1" flipV="1">
            <a:off x="1463856" y="2045924"/>
            <a:ext cx="521784" cy="235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2355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  <p:bldP spid="23" grpId="0"/>
      <p:bldP spid="24" grpId="0"/>
      <p:bldP spid="25" grpId="0"/>
      <p:bldP spid="26" grpId="0"/>
      <p:bldP spid="56" grpId="0"/>
      <p:bldP spid="57" grpId="0"/>
      <p:bldP spid="64" grpId="0"/>
      <p:bldP spid="65" grpId="0"/>
      <p:bldP spid="66" grpId="0"/>
      <p:bldP spid="73" grpId="0"/>
      <p:bldP spid="74" grpId="0"/>
      <p:bldP spid="75" grpId="0"/>
      <p:bldP spid="7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991762" y="288082"/>
            <a:ext cx="11755713" cy="1107996"/>
          </a:xfrm>
        </p:spPr>
        <p:txBody>
          <a:bodyPr/>
          <a:lstStyle/>
          <a:p>
            <a:r>
              <a:rPr lang="en-US" sz="3600" b="1" dirty="0" err="1" smtClean="0"/>
              <a:t>Aralash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sonni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noto‘g‘ri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kasr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ko‘rinishida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ifodalash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3"/>
              </p:nvPr>
            </p:nvSpPr>
            <p:spPr>
              <a:xfrm>
                <a:off x="424137" y="3682869"/>
                <a:ext cx="7488831" cy="1069710"/>
              </a:xfrm>
            </p:spPr>
            <p:txBody>
              <a:bodyPr/>
              <a:lstStyle/>
              <a:p>
                <a:r>
                  <a:rPr lang="en-US" sz="2800" b="1" dirty="0" smtClean="0">
                    <a:solidFill>
                      <a:schemeClr val="tx1"/>
                    </a:solidFill>
                  </a:rPr>
                  <a:t>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b="1" dirty="0" smtClean="0">
                    <a:solidFill>
                      <a:schemeClr val="tx1"/>
                    </a:solidFill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b="1" dirty="0" smtClean="0">
                    <a:solidFill>
                      <a:schemeClr val="tx1"/>
                    </a:solidFill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b="1" dirty="0" smtClean="0">
                    <a:solidFill>
                      <a:schemeClr val="tx1"/>
                    </a:solidFill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b="1" dirty="0" smtClean="0">
                    <a:solidFill>
                      <a:schemeClr val="tx1"/>
                    </a:solidFill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b="1" dirty="0" smtClean="0">
                    <a:solidFill>
                      <a:schemeClr val="tx1"/>
                    </a:solidFill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yoki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endParaRPr lang="en-US" sz="2800" b="1" dirty="0">
                  <a:solidFill>
                    <a:schemeClr val="tx1"/>
                  </a:solidFill>
                </a:endParaRPr>
              </a:p>
              <a:p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3"/>
              </p:nvPr>
            </p:nvSpPr>
            <p:spPr>
              <a:xfrm>
                <a:off x="424137" y="3682869"/>
                <a:ext cx="7488831" cy="1069710"/>
              </a:xfrm>
              <a:blipFill>
                <a:blip r:embed="rId2"/>
                <a:stretch>
                  <a:fillRect l="-2932" t="-2273" r="-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3"/>
              <p:cNvSpPr txBox="1">
                <a:spLocks/>
              </p:cNvSpPr>
              <p:nvPr/>
            </p:nvSpPr>
            <p:spPr>
              <a:xfrm>
                <a:off x="1000200" y="4837368"/>
                <a:ext cx="4158869" cy="236353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endParaRPr lang="en-US" sz="2800" b="1" kern="0" dirty="0" smtClean="0">
                  <a:solidFill>
                    <a:schemeClr val="tx1"/>
                  </a:solidFill>
                </a:endParaRPr>
              </a:p>
              <a:p>
                <a:pPr defTabSz="914400"/>
                <a:r>
                  <a:rPr lang="en-US" sz="2800" b="1" kern="0" dirty="0" smtClean="0">
                    <a:solidFill>
                      <a:schemeClr val="tx1"/>
                    </a:solidFill>
                  </a:rPr>
                  <a:t>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b="1" kern="0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· </m:t>
                        </m:r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b="1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4000" b="1" kern="0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2800" b="1" kern="0" dirty="0" smtClean="0">
                  <a:solidFill>
                    <a:schemeClr val="tx1"/>
                  </a:solidFill>
                </a:endParaRPr>
              </a:p>
              <a:p>
                <a:pPr defTabSz="914400"/>
                <a:endParaRPr lang="en-US" sz="2800" b="1" kern="0" dirty="0">
                  <a:solidFill>
                    <a:schemeClr val="tx1"/>
                  </a:solidFill>
                </a:endParaRPr>
              </a:p>
              <a:p>
                <a:pPr defTabSz="914400"/>
                <a:endParaRPr lang="ru-RU" sz="40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200" y="4837368"/>
                <a:ext cx="4158869" cy="2363532"/>
              </a:xfrm>
              <a:prstGeom prst="rect">
                <a:avLst/>
              </a:prstGeom>
              <a:blipFill>
                <a:blip r:embed="rId3"/>
                <a:stretch>
                  <a:fillRect l="-51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6224" y="1766924"/>
            <a:ext cx="5184576" cy="1915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033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4136" y="2130093"/>
            <a:ext cx="12097344" cy="1292662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a) </a:t>
            </a:r>
            <a:r>
              <a:rPr lang="en-US" sz="2800" dirty="0" err="1" smtClean="0">
                <a:solidFill>
                  <a:schemeClr val="tx1"/>
                </a:solidFill>
              </a:rPr>
              <a:t>Ikki</a:t>
            </a:r>
            <a:r>
              <a:rPr lang="en-US" sz="2800" dirty="0" smtClean="0">
                <a:solidFill>
                  <a:schemeClr val="tx1"/>
                </a:solidFill>
              </a:rPr>
              <a:t> butun </a:t>
            </a:r>
            <a:r>
              <a:rPr lang="en-US" sz="2800" dirty="0" err="1" smtClean="0">
                <a:solidFill>
                  <a:schemeClr val="tx1"/>
                </a:solidFill>
              </a:rPr>
              <a:t>sakkizdan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besh</a:t>
            </a:r>
            <a:r>
              <a:rPr lang="en-US" sz="2800" dirty="0" smtClean="0">
                <a:solidFill>
                  <a:schemeClr val="tx1"/>
                </a:solidFill>
              </a:rPr>
              <a:t>; b) </a:t>
            </a:r>
            <a:r>
              <a:rPr lang="en-US" sz="2800" dirty="0" err="1" smtClean="0">
                <a:solidFill>
                  <a:schemeClr val="tx1"/>
                </a:solidFill>
              </a:rPr>
              <a:t>olti</a:t>
            </a:r>
            <a:r>
              <a:rPr lang="en-US" sz="2800" dirty="0" smtClean="0">
                <a:solidFill>
                  <a:schemeClr val="tx1"/>
                </a:solidFill>
              </a:rPr>
              <a:t> butun </a:t>
            </a:r>
            <a:r>
              <a:rPr lang="en-US" sz="2800" dirty="0" err="1" smtClean="0">
                <a:solidFill>
                  <a:schemeClr val="tx1"/>
                </a:solidFill>
              </a:rPr>
              <a:t>o‘n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uchdan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yetti</a:t>
            </a:r>
            <a:r>
              <a:rPr lang="en-US" sz="2800" dirty="0" smtClean="0">
                <a:solidFill>
                  <a:schemeClr val="tx1"/>
                </a:solidFill>
              </a:rPr>
              <a:t>; 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d) </a:t>
            </a:r>
            <a:r>
              <a:rPr lang="en-US" sz="2800" dirty="0" err="1" smtClean="0">
                <a:solidFill>
                  <a:schemeClr val="tx1"/>
                </a:solidFill>
              </a:rPr>
              <a:t>bir</a:t>
            </a:r>
            <a:r>
              <a:rPr lang="en-US" sz="2800" dirty="0" smtClean="0">
                <a:solidFill>
                  <a:schemeClr val="tx1"/>
                </a:solidFill>
              </a:rPr>
              <a:t> butun </a:t>
            </a:r>
            <a:r>
              <a:rPr lang="en-US" sz="2800" dirty="0" err="1" smtClean="0">
                <a:solidFill>
                  <a:schemeClr val="tx1"/>
                </a:solidFill>
              </a:rPr>
              <a:t>yigirma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uchdan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o‘n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to‘rt</a:t>
            </a:r>
            <a:r>
              <a:rPr lang="en-US" sz="2800" dirty="0" smtClean="0">
                <a:solidFill>
                  <a:schemeClr val="tx1"/>
                </a:solidFill>
              </a:rPr>
              <a:t>; e) </a:t>
            </a:r>
            <a:r>
              <a:rPr lang="en-US" sz="2800" dirty="0" err="1" smtClean="0">
                <a:solidFill>
                  <a:schemeClr val="tx1"/>
                </a:solidFill>
              </a:rPr>
              <a:t>sakkiz</a:t>
            </a:r>
            <a:r>
              <a:rPr lang="en-US" sz="2800" dirty="0" smtClean="0">
                <a:solidFill>
                  <a:schemeClr val="tx1"/>
                </a:solidFill>
              </a:rPr>
              <a:t> butun </a:t>
            </a:r>
            <a:r>
              <a:rPr lang="en-US" sz="2800" dirty="0" err="1" smtClean="0">
                <a:solidFill>
                  <a:schemeClr val="tx1"/>
                </a:solidFill>
              </a:rPr>
              <a:t>o‘ttiz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uchdan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yigirma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ikki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816624" y="360090"/>
            <a:ext cx="4050550" cy="677108"/>
          </a:xfrm>
        </p:spPr>
        <p:txBody>
          <a:bodyPr/>
          <a:lstStyle/>
          <a:p>
            <a:r>
              <a:rPr lang="en-US" sz="4400" b="1" dirty="0" smtClean="0"/>
              <a:t>138 -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857122" y="1368202"/>
            <a:ext cx="8304399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rgbClr val="7030A0"/>
                </a:solidFill>
              </a:rPr>
              <a:t>Raqamlar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</a:rPr>
              <a:t>.</a:t>
            </a:r>
            <a:endParaRPr lang="ru-RU" sz="2800" b="1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3"/>
              <p:cNvSpPr txBox="1">
                <a:spLocks/>
              </p:cNvSpPr>
              <p:nvPr/>
            </p:nvSpPr>
            <p:spPr>
              <a:xfrm>
                <a:off x="6616824" y="3960490"/>
                <a:ext cx="1728192" cy="88915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en-US" sz="2800" b="1" kern="0" dirty="0" smtClean="0">
                    <a:solidFill>
                      <a:srgbClr val="FF0000"/>
                    </a:solidFill>
                  </a:rPr>
                  <a:t>d) 1</a:t>
                </a:r>
                <a:r>
                  <a:rPr lang="en-US" sz="2800" kern="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den>
                    </m:f>
                  </m:oMath>
                </a14:m>
                <a:endParaRPr lang="ru-RU" sz="40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6824" y="3960490"/>
                <a:ext cx="1728192" cy="889154"/>
              </a:xfrm>
              <a:prstGeom prst="rect">
                <a:avLst/>
              </a:prstGeom>
              <a:blipFill>
                <a:blip r:embed="rId2"/>
                <a:stretch>
                  <a:fillRect l="-12324" b="-27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3"/>
              <p:cNvSpPr txBox="1">
                <a:spLocks/>
              </p:cNvSpPr>
              <p:nvPr/>
            </p:nvSpPr>
            <p:spPr>
              <a:xfrm flipH="1">
                <a:off x="1144216" y="5401963"/>
                <a:ext cx="1178417" cy="89845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en-US" sz="2800" b="1" kern="0" dirty="0" smtClean="0">
                    <a:solidFill>
                      <a:srgbClr val="FF0000"/>
                    </a:solidFill>
                  </a:rPr>
                  <a:t>b) 6</a:t>
                </a:r>
                <a:r>
                  <a:rPr lang="en-US" sz="2800" kern="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endParaRPr lang="ru-RU" sz="40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144216" y="5401963"/>
                <a:ext cx="1178417" cy="898451"/>
              </a:xfrm>
              <a:prstGeom prst="rect">
                <a:avLst/>
              </a:prstGeom>
              <a:blipFill>
                <a:blip r:embed="rId3"/>
                <a:stretch>
                  <a:fillRect l="-18653" b="-20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3"/>
              <p:cNvSpPr txBox="1">
                <a:spLocks/>
              </p:cNvSpPr>
              <p:nvPr/>
            </p:nvSpPr>
            <p:spPr>
              <a:xfrm>
                <a:off x="1144216" y="4104506"/>
                <a:ext cx="999759" cy="89845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en-US" sz="2800" b="1" kern="0" dirty="0" smtClean="0">
                    <a:solidFill>
                      <a:srgbClr val="FF0000"/>
                    </a:solidFill>
                  </a:rPr>
                  <a:t>a) 2</a:t>
                </a:r>
                <a:r>
                  <a:rPr lang="en-US" sz="2800" kern="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ru-RU" sz="40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4216" y="4104506"/>
                <a:ext cx="999759" cy="898451"/>
              </a:xfrm>
              <a:prstGeom prst="rect">
                <a:avLst/>
              </a:prstGeom>
              <a:blipFill>
                <a:blip r:embed="rId4"/>
                <a:stretch>
                  <a:fillRect l="-21951" b="-33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Объект 3"/>
              <p:cNvSpPr txBox="1">
                <a:spLocks/>
              </p:cNvSpPr>
              <p:nvPr/>
            </p:nvSpPr>
            <p:spPr>
              <a:xfrm flipH="1">
                <a:off x="6749181" y="5396675"/>
                <a:ext cx="2520280" cy="89845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en-US" sz="2800" b="1" kern="0" dirty="0" smtClean="0">
                    <a:solidFill>
                      <a:srgbClr val="FF0000"/>
                    </a:solidFill>
                  </a:rPr>
                  <a:t>e) 8</a:t>
                </a:r>
                <a:r>
                  <a:rPr lang="en-US" sz="2800" kern="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𝟐𝟐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𝟑𝟑</m:t>
                        </m:r>
                      </m:den>
                    </m:f>
                  </m:oMath>
                </a14:m>
                <a:endParaRPr lang="ru-RU" sz="40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6749181" y="5396675"/>
                <a:ext cx="2520280" cy="898451"/>
              </a:xfrm>
              <a:prstGeom prst="rect">
                <a:avLst/>
              </a:prstGeom>
              <a:blipFill>
                <a:blip r:embed="rId5"/>
                <a:stretch>
                  <a:fillRect l="-8454" b="-20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3721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1590801" y="1658082"/>
                <a:ext cx="4161419" cy="805862"/>
              </a:xfrm>
            </p:spPr>
            <p:txBody>
              <a:bodyPr/>
              <a:lstStyle/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= 2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</m:oMath>
                </a14:m>
                <a:endParaRPr lang="ru-RU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590801" y="1658082"/>
                <a:ext cx="4161419" cy="805862"/>
              </a:xfrm>
              <a:blipFill>
                <a:blip r:embed="rId2"/>
                <a:stretch>
                  <a:fillRect l="-5271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240560" y="360090"/>
            <a:ext cx="5676933" cy="749116"/>
          </a:xfrm>
        </p:spPr>
        <p:txBody>
          <a:bodyPr/>
          <a:lstStyle/>
          <a:p>
            <a:r>
              <a:rPr lang="en-US" sz="4400" b="1" dirty="0" smtClean="0"/>
              <a:t>139 –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3"/>
              </p:nvPr>
            </p:nvSpPr>
            <p:spPr>
              <a:xfrm>
                <a:off x="424136" y="1658082"/>
                <a:ext cx="1512167" cy="805862"/>
              </a:xfrm>
            </p:spPr>
            <p:txBody>
              <a:bodyPr/>
              <a:lstStyle/>
              <a:p>
                <a:r>
                  <a:rPr lang="en-US" sz="2800" b="1" dirty="0" smtClean="0">
                    <a:solidFill>
                      <a:schemeClr val="tx1"/>
                    </a:solidFill>
                  </a:rPr>
                  <a:t>a)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</m:oMath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3"/>
              </p:nvPr>
            </p:nvSpPr>
            <p:spPr>
              <a:xfrm>
                <a:off x="424136" y="1658082"/>
                <a:ext cx="1512167" cy="805862"/>
              </a:xfrm>
              <a:blipFill>
                <a:blip r:embed="rId3"/>
                <a:stretch>
                  <a:fillRect l="-14516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3"/>
              <p:cNvSpPr txBox="1">
                <a:spLocks/>
              </p:cNvSpPr>
              <p:nvPr/>
            </p:nvSpPr>
            <p:spPr>
              <a:xfrm>
                <a:off x="424136" y="3744466"/>
                <a:ext cx="1512167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en-US" sz="2800" b="1" kern="0" dirty="0" smtClean="0">
                    <a:solidFill>
                      <a:schemeClr val="tx1"/>
                    </a:solidFill>
                  </a:rPr>
                  <a:t>b)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36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136" y="3744466"/>
                <a:ext cx="1512167" cy="805862"/>
              </a:xfrm>
              <a:prstGeom prst="rect">
                <a:avLst/>
              </a:prstGeom>
              <a:blipFill>
                <a:blip r:embed="rId4"/>
                <a:stretch>
                  <a:fillRect l="-14516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3"/>
              <p:cNvSpPr txBox="1">
                <a:spLocks/>
              </p:cNvSpPr>
              <p:nvPr/>
            </p:nvSpPr>
            <p:spPr>
              <a:xfrm>
                <a:off x="424136" y="5638019"/>
                <a:ext cx="1512167" cy="886205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en-US" sz="2800" b="1" kern="0" dirty="0" smtClean="0">
                    <a:solidFill>
                      <a:schemeClr val="tx1"/>
                    </a:solidFill>
                  </a:rPr>
                  <a:t>d) 4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ru-RU" sz="40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136" y="5638019"/>
                <a:ext cx="1512167" cy="886205"/>
              </a:xfrm>
              <a:prstGeom prst="rect">
                <a:avLst/>
              </a:prstGeom>
              <a:blipFill>
                <a:blip r:embed="rId5"/>
                <a:stretch>
                  <a:fillRect l="-14516" b="-3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3"/>
              <p:cNvSpPr txBox="1">
                <a:spLocks/>
              </p:cNvSpPr>
              <p:nvPr/>
            </p:nvSpPr>
            <p:spPr>
              <a:xfrm>
                <a:off x="6544817" y="1276595"/>
                <a:ext cx="1833701" cy="89845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en-US" sz="2800" b="1" kern="0" dirty="0" smtClean="0">
                    <a:solidFill>
                      <a:schemeClr val="tx1"/>
                    </a:solidFill>
                  </a:rPr>
                  <a:t>e) 12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𝟑𝟏</m:t>
                        </m:r>
                      </m:den>
                    </m:f>
                  </m:oMath>
                </a14:m>
                <a:endParaRPr lang="ru-RU" sz="40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4817" y="1276595"/>
                <a:ext cx="1833701" cy="898451"/>
              </a:xfrm>
              <a:prstGeom prst="rect">
                <a:avLst/>
              </a:prstGeom>
              <a:blipFill>
                <a:blip r:embed="rId6"/>
                <a:stretch>
                  <a:fillRect l="-12000" b="-20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Объект 3"/>
              <p:cNvSpPr txBox="1">
                <a:spLocks/>
              </p:cNvSpPr>
              <p:nvPr/>
            </p:nvSpPr>
            <p:spPr>
              <a:xfrm>
                <a:off x="6563021" y="5282223"/>
                <a:ext cx="2049724" cy="886205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en-US" sz="2800" b="1" kern="0" dirty="0" smtClean="0">
                    <a:solidFill>
                      <a:schemeClr val="tx1"/>
                    </a:solidFill>
                  </a:rPr>
                  <a:t>g) 3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𝟒𝟒</m:t>
                        </m:r>
                      </m:den>
                    </m:f>
                  </m:oMath>
                </a14:m>
                <a:endParaRPr lang="ru-RU" sz="40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3021" y="5282223"/>
                <a:ext cx="2049724" cy="886205"/>
              </a:xfrm>
              <a:prstGeom prst="rect">
                <a:avLst/>
              </a:prstGeom>
              <a:blipFill>
                <a:blip r:embed="rId7"/>
                <a:stretch>
                  <a:fillRect l="-10714" b="-3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Объект 3"/>
              <p:cNvSpPr txBox="1">
                <a:spLocks/>
              </p:cNvSpPr>
              <p:nvPr/>
            </p:nvSpPr>
            <p:spPr>
              <a:xfrm>
                <a:off x="6544817" y="3165897"/>
                <a:ext cx="1944215" cy="89845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en-US" sz="2800" b="1" kern="0" dirty="0" smtClean="0">
                    <a:solidFill>
                      <a:schemeClr val="tx1"/>
                    </a:solidFill>
                  </a:rPr>
                  <a:t>f) 103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𝟏𝟎𝟏</m:t>
                        </m:r>
                      </m:den>
                    </m:f>
                  </m:oMath>
                </a14:m>
                <a:endParaRPr lang="ru-RU" sz="40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4817" y="3165897"/>
                <a:ext cx="1944215" cy="898451"/>
              </a:xfrm>
              <a:prstGeom prst="rect">
                <a:avLst/>
              </a:prstGeom>
              <a:blipFill>
                <a:blip r:embed="rId8"/>
                <a:stretch>
                  <a:fillRect l="-11285" b="-20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Заголовок 1"/>
              <p:cNvSpPr txBox="1">
                <a:spLocks/>
              </p:cNvSpPr>
              <p:nvPr/>
            </p:nvSpPr>
            <p:spPr>
              <a:xfrm>
                <a:off x="1432248" y="3744466"/>
                <a:ext cx="4161419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= 1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2248" y="3744466"/>
                <a:ext cx="4161419" cy="805862"/>
              </a:xfrm>
              <a:prstGeom prst="rect">
                <a:avLst/>
              </a:prstGeom>
              <a:blipFill>
                <a:blip r:embed="rId9"/>
                <a:stretch>
                  <a:fillRect l="-5271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Заголовок 1"/>
              <p:cNvSpPr txBox="1">
                <a:spLocks/>
              </p:cNvSpPr>
              <p:nvPr/>
            </p:nvSpPr>
            <p:spPr>
              <a:xfrm>
                <a:off x="1591759" y="5678190"/>
                <a:ext cx="1856713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= 4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1759" y="5678190"/>
                <a:ext cx="1856713" cy="805862"/>
              </a:xfrm>
              <a:prstGeom prst="rect">
                <a:avLst/>
              </a:prstGeom>
              <a:blipFill>
                <a:blip r:embed="rId10"/>
                <a:stretch>
                  <a:fillRect l="-11475" b="-60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Заголовок 1"/>
              <p:cNvSpPr txBox="1">
                <a:spLocks/>
              </p:cNvSpPr>
              <p:nvPr/>
            </p:nvSpPr>
            <p:spPr>
              <a:xfrm>
                <a:off x="8000445" y="1331689"/>
                <a:ext cx="1728192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= 12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𝟑𝟏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0445" y="1331689"/>
                <a:ext cx="1728192" cy="805862"/>
              </a:xfrm>
              <a:prstGeom prst="rect">
                <a:avLst/>
              </a:prstGeom>
              <a:blipFill>
                <a:blip r:embed="rId11"/>
                <a:stretch>
                  <a:fillRect l="-12324" b="-60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Заголовок 1"/>
              <p:cNvSpPr txBox="1">
                <a:spLocks/>
              </p:cNvSpPr>
              <p:nvPr/>
            </p:nvSpPr>
            <p:spPr>
              <a:xfrm>
                <a:off x="8459992" y="3201864"/>
                <a:ext cx="2549320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= 103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𝟏𝟎𝟏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9992" y="3201864"/>
                <a:ext cx="2549320" cy="800219"/>
              </a:xfrm>
              <a:prstGeom prst="rect">
                <a:avLst/>
              </a:prstGeom>
              <a:blipFill>
                <a:blip r:embed="rId12"/>
                <a:stretch>
                  <a:fillRect l="-8612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Заголовок 1"/>
              <p:cNvSpPr txBox="1">
                <a:spLocks/>
              </p:cNvSpPr>
              <p:nvPr/>
            </p:nvSpPr>
            <p:spPr>
              <a:xfrm>
                <a:off x="7924863" y="5322394"/>
                <a:ext cx="2308433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= 3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4863" y="5322394"/>
                <a:ext cx="2308433" cy="805862"/>
              </a:xfrm>
              <a:prstGeom prst="rect">
                <a:avLst/>
              </a:prstGeom>
              <a:blipFill>
                <a:blip r:embed="rId13"/>
                <a:stretch>
                  <a:fillRect l="-9235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8442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7912968" y="5285070"/>
                <a:ext cx="2109251" cy="1231106"/>
              </a:xfrm>
            </p:spPr>
            <p:txBody>
              <a:bodyPr/>
              <a:lstStyle/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= 143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𝟏𝟑𝟒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𝟏𝟎𝟏𝟓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</a:rPr>
                  <a:t> </a:t>
                </a:r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7912968" y="5285070"/>
                <a:ext cx="2109251" cy="1231106"/>
              </a:xfrm>
              <a:blipFill>
                <a:blip r:embed="rId2"/>
                <a:stretch>
                  <a:fillRect l="-101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888632" y="431936"/>
            <a:ext cx="3168352" cy="677108"/>
          </a:xfrm>
        </p:spPr>
        <p:txBody>
          <a:bodyPr/>
          <a:lstStyle/>
          <a:p>
            <a:r>
              <a:rPr lang="en-US" sz="4400" b="1" dirty="0" smtClean="0"/>
              <a:t>141-masala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1216224" y="1382048"/>
            <a:ext cx="10547495" cy="553998"/>
          </a:xfrm>
        </p:spPr>
        <p:txBody>
          <a:bodyPr/>
          <a:lstStyle/>
          <a:p>
            <a:r>
              <a:rPr lang="en-US" sz="3600" b="1" dirty="0" err="1" smtClean="0">
                <a:solidFill>
                  <a:srgbClr val="002060"/>
                </a:solidFill>
              </a:rPr>
              <a:t>Yig‘indini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aralash</a:t>
            </a:r>
            <a:r>
              <a:rPr lang="en-US" sz="3600" b="1" dirty="0" smtClean="0">
                <a:solidFill>
                  <a:srgbClr val="002060"/>
                </a:solidFill>
              </a:rPr>
              <a:t> son </a:t>
            </a:r>
            <a:r>
              <a:rPr lang="en-US" sz="3600" b="1" dirty="0" err="1" smtClean="0">
                <a:solidFill>
                  <a:srgbClr val="002060"/>
                </a:solidFill>
              </a:rPr>
              <a:t>ko‘rinishida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ifodalang</a:t>
            </a:r>
            <a:r>
              <a:rPr lang="en-US" sz="3600" b="1" dirty="0" smtClean="0">
                <a:solidFill>
                  <a:srgbClr val="002060"/>
                </a:solidFill>
              </a:rPr>
              <a:t>.</a:t>
            </a:r>
            <a:endParaRPr lang="ru-RU" sz="36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/>
              <p:cNvSpPr txBox="1">
                <a:spLocks/>
              </p:cNvSpPr>
              <p:nvPr/>
            </p:nvSpPr>
            <p:spPr>
              <a:xfrm>
                <a:off x="508768" y="2490044"/>
                <a:ext cx="1656184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a) 4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768" y="2490044"/>
                <a:ext cx="1656184" cy="805862"/>
              </a:xfrm>
              <a:prstGeom prst="rect">
                <a:avLst/>
              </a:prstGeom>
              <a:blipFill>
                <a:blip r:embed="rId3"/>
                <a:stretch>
                  <a:fillRect l="-12868" b="-67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1"/>
              <p:cNvSpPr txBox="1">
                <a:spLocks/>
              </p:cNvSpPr>
              <p:nvPr/>
            </p:nvSpPr>
            <p:spPr>
              <a:xfrm>
                <a:off x="526295" y="3816474"/>
                <a:ext cx="1621129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b) 5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295" y="3816474"/>
                <a:ext cx="1621129" cy="805862"/>
              </a:xfrm>
              <a:prstGeom prst="rect">
                <a:avLst/>
              </a:prstGeom>
              <a:blipFill>
                <a:blip r:embed="rId4"/>
                <a:stretch>
                  <a:fillRect l="-13158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588409" y="5472658"/>
                <a:ext cx="1743939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d) 14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409" y="5472658"/>
                <a:ext cx="1743939" cy="805862"/>
              </a:xfrm>
              <a:prstGeom prst="rect">
                <a:avLst/>
              </a:prstGeom>
              <a:blipFill>
                <a:blip r:embed="rId5"/>
                <a:stretch>
                  <a:fillRect l="-12587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/>
              <p:cNvSpPr txBox="1">
                <a:spLocks/>
              </p:cNvSpPr>
              <p:nvPr/>
            </p:nvSpPr>
            <p:spPr>
              <a:xfrm>
                <a:off x="5608712" y="2397604"/>
                <a:ext cx="2448272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e) 42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𝟑𝟎𝟏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8712" y="2397604"/>
                <a:ext cx="2448272" cy="800219"/>
              </a:xfrm>
              <a:prstGeom prst="rect">
                <a:avLst/>
              </a:prstGeom>
              <a:blipFill>
                <a:blip r:embed="rId6"/>
                <a:stretch>
                  <a:fillRect l="-8706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Заголовок 1"/>
              <p:cNvSpPr txBox="1">
                <a:spLocks/>
              </p:cNvSpPr>
              <p:nvPr/>
            </p:nvSpPr>
            <p:spPr>
              <a:xfrm>
                <a:off x="5638557" y="3816474"/>
                <a:ext cx="1978313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f) 23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𝟒𝟖𝟓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𝟖𝟒𝟒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557" y="3816474"/>
                <a:ext cx="1978313" cy="805862"/>
              </a:xfrm>
              <a:prstGeom prst="rect">
                <a:avLst/>
              </a:prstGeom>
              <a:blipFill>
                <a:blip r:embed="rId7"/>
                <a:stretch>
                  <a:fillRect l="-11111" b="-75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Заголовок 1"/>
              <p:cNvSpPr txBox="1">
                <a:spLocks/>
              </p:cNvSpPr>
              <p:nvPr/>
            </p:nvSpPr>
            <p:spPr>
              <a:xfrm>
                <a:off x="5555880" y="5267281"/>
                <a:ext cx="2501103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g) 143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𝟏𝟑𝟒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𝟏𝟎𝟏𝟓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5880" y="5267281"/>
                <a:ext cx="2501103" cy="800219"/>
              </a:xfrm>
              <a:prstGeom prst="rect">
                <a:avLst/>
              </a:prstGeom>
              <a:blipFill>
                <a:blip r:embed="rId8"/>
                <a:stretch>
                  <a:fillRect l="-8516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Заголовок 1"/>
              <p:cNvSpPr txBox="1">
                <a:spLocks/>
              </p:cNvSpPr>
              <p:nvPr/>
            </p:nvSpPr>
            <p:spPr>
              <a:xfrm>
                <a:off x="2008312" y="3838704"/>
                <a:ext cx="1679564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= 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8312" y="3838704"/>
                <a:ext cx="1679564" cy="805862"/>
              </a:xfrm>
              <a:prstGeom prst="rect">
                <a:avLst/>
              </a:prstGeom>
              <a:blipFill>
                <a:blip r:embed="rId9"/>
                <a:stretch>
                  <a:fillRect l="-12681" b="-60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Заголовок 1"/>
              <p:cNvSpPr txBox="1">
                <a:spLocks/>
              </p:cNvSpPr>
              <p:nvPr/>
            </p:nvSpPr>
            <p:spPr>
              <a:xfrm>
                <a:off x="2264550" y="5472658"/>
                <a:ext cx="1679564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= 14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4550" y="5472658"/>
                <a:ext cx="1679564" cy="805862"/>
              </a:xfrm>
              <a:prstGeom prst="rect">
                <a:avLst/>
              </a:prstGeom>
              <a:blipFill>
                <a:blip r:embed="rId10"/>
                <a:stretch>
                  <a:fillRect l="-12681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Заголовок 1"/>
              <p:cNvSpPr txBox="1">
                <a:spLocks/>
              </p:cNvSpPr>
              <p:nvPr/>
            </p:nvSpPr>
            <p:spPr>
              <a:xfrm>
                <a:off x="7480920" y="2391961"/>
                <a:ext cx="1679564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= 42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𝟑𝟎𝟏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0920" y="2391961"/>
                <a:ext cx="1679564" cy="805862"/>
              </a:xfrm>
              <a:prstGeom prst="rect">
                <a:avLst/>
              </a:prstGeom>
              <a:blipFill>
                <a:blip r:embed="rId11"/>
                <a:stretch>
                  <a:fillRect l="-12681" b="-60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Заголовок 1"/>
              <p:cNvSpPr txBox="1">
                <a:spLocks/>
              </p:cNvSpPr>
              <p:nvPr/>
            </p:nvSpPr>
            <p:spPr>
              <a:xfrm>
                <a:off x="7479751" y="3845028"/>
                <a:ext cx="1679564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= 23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𝟒𝟖𝟓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𝟖𝟒</m:t>
                        </m:r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9751" y="3845028"/>
                <a:ext cx="1679564" cy="805862"/>
              </a:xfrm>
              <a:prstGeom prst="rect">
                <a:avLst/>
              </a:prstGeom>
              <a:blipFill>
                <a:blip r:embed="rId12"/>
                <a:stretch>
                  <a:fillRect l="-13043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Заголовок 1"/>
              <p:cNvSpPr txBox="1">
                <a:spLocks/>
              </p:cNvSpPr>
              <p:nvPr/>
            </p:nvSpPr>
            <p:spPr>
              <a:xfrm>
                <a:off x="2152328" y="2520330"/>
                <a:ext cx="1679564" cy="8058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= 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2328" y="2520330"/>
                <a:ext cx="1679564" cy="805862"/>
              </a:xfrm>
              <a:prstGeom prst="rect">
                <a:avLst/>
              </a:prstGeom>
              <a:blipFill>
                <a:blip r:embed="rId13"/>
                <a:stretch>
                  <a:fillRect l="-12681" b="-67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8475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8152" y="2664346"/>
            <a:ext cx="1728192" cy="430887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a) </a:t>
            </a:r>
            <a:r>
              <a:rPr lang="en-US" sz="2800" dirty="0" smtClean="0">
                <a:solidFill>
                  <a:schemeClr val="tx1"/>
                </a:solidFill>
              </a:rPr>
              <a:t>23 : 6 =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248672" y="384382"/>
            <a:ext cx="3369428" cy="677108"/>
          </a:xfrm>
        </p:spPr>
        <p:txBody>
          <a:bodyPr/>
          <a:lstStyle/>
          <a:p>
            <a:r>
              <a:rPr lang="en-US" sz="4400" b="1" dirty="0" smtClean="0"/>
              <a:t>142 -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964196" y="1382138"/>
            <a:ext cx="10657183" cy="1107996"/>
          </a:xfrm>
        </p:spPr>
        <p:txBody>
          <a:bodyPr/>
          <a:lstStyle/>
          <a:p>
            <a:r>
              <a:rPr lang="en-US" sz="3600" b="1" dirty="0" err="1" smtClean="0">
                <a:solidFill>
                  <a:schemeClr val="tx1"/>
                </a:solidFill>
              </a:rPr>
              <a:t>Bo‘linmani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aralash</a:t>
            </a:r>
            <a:r>
              <a:rPr lang="en-US" sz="3600" b="1" dirty="0" smtClean="0">
                <a:solidFill>
                  <a:schemeClr val="tx1"/>
                </a:solidFill>
              </a:rPr>
              <a:t> son </a:t>
            </a:r>
            <a:r>
              <a:rPr lang="en-US" sz="3600" b="1" dirty="0" err="1" smtClean="0">
                <a:solidFill>
                  <a:schemeClr val="tx1"/>
                </a:solidFill>
              </a:rPr>
              <a:t>ko‘rinishida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ifodalang</a:t>
            </a:r>
            <a:r>
              <a:rPr lang="en-US" sz="3600" b="1" dirty="0" smtClean="0">
                <a:solidFill>
                  <a:schemeClr val="tx1"/>
                </a:solidFill>
              </a:rPr>
              <a:t>: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627736" y="5539501"/>
            <a:ext cx="198072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rgbClr val="FF0000"/>
                </a:solidFill>
              </a:rPr>
              <a:t>f) </a:t>
            </a:r>
            <a:r>
              <a:rPr lang="en-US" sz="2800" kern="0" dirty="0" smtClean="0">
                <a:solidFill>
                  <a:schemeClr val="tx1"/>
                </a:solidFill>
              </a:rPr>
              <a:t>37 : 11 =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204556" y="3959083"/>
            <a:ext cx="208823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rgbClr val="FF0000"/>
                </a:solidFill>
              </a:rPr>
              <a:t>d) </a:t>
            </a:r>
            <a:r>
              <a:rPr lang="en-US" sz="2800" kern="0" dirty="0" smtClean="0">
                <a:solidFill>
                  <a:schemeClr val="tx1"/>
                </a:solidFill>
              </a:rPr>
              <a:t>121 : 35 =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7696944" y="2484906"/>
            <a:ext cx="231920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rgbClr val="FF0000"/>
                </a:solidFill>
              </a:rPr>
              <a:t>e) </a:t>
            </a:r>
            <a:r>
              <a:rPr lang="en-US" sz="2800" kern="0" dirty="0" smtClean="0">
                <a:solidFill>
                  <a:schemeClr val="tx1"/>
                </a:solidFill>
              </a:rPr>
              <a:t>56 : 23 =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568152" y="5732439"/>
            <a:ext cx="262117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rgbClr val="FF0000"/>
                </a:solidFill>
              </a:rPr>
              <a:t>b) </a:t>
            </a:r>
            <a:r>
              <a:rPr lang="en-US" sz="2800" kern="0" dirty="0" smtClean="0">
                <a:solidFill>
                  <a:schemeClr val="tx1"/>
                </a:solidFill>
              </a:rPr>
              <a:t>223 : 126 =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Заголовок 1"/>
              <p:cNvSpPr txBox="1">
                <a:spLocks/>
              </p:cNvSpPr>
              <p:nvPr/>
            </p:nvSpPr>
            <p:spPr>
              <a:xfrm>
                <a:off x="2296344" y="2479679"/>
                <a:ext cx="1728192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= 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6344" y="2479679"/>
                <a:ext cx="1728192" cy="808491"/>
              </a:xfrm>
              <a:prstGeom prst="rect">
                <a:avLst/>
              </a:prstGeom>
              <a:blipFill>
                <a:blip r:embed="rId2"/>
                <a:stretch>
                  <a:fillRect l="-353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Заголовок 1"/>
              <p:cNvSpPr txBox="1">
                <a:spLocks/>
              </p:cNvSpPr>
              <p:nvPr/>
            </p:nvSpPr>
            <p:spPr>
              <a:xfrm>
                <a:off x="9581978" y="5328193"/>
                <a:ext cx="1728192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𝟑𝟕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= 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81978" y="5328193"/>
                <a:ext cx="1728192" cy="808491"/>
              </a:xfrm>
              <a:prstGeom prst="rect">
                <a:avLst/>
              </a:prstGeom>
              <a:blipFill>
                <a:blip r:embed="rId3"/>
                <a:stretch>
                  <a:fillRect l="-353" b="-60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Заголовок 1"/>
              <p:cNvSpPr txBox="1">
                <a:spLocks/>
              </p:cNvSpPr>
              <p:nvPr/>
            </p:nvSpPr>
            <p:spPr>
              <a:xfrm>
                <a:off x="6292788" y="3744449"/>
                <a:ext cx="2016224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= 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1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2788" y="3744449"/>
                <a:ext cx="2016224" cy="800219"/>
              </a:xfrm>
              <a:prstGeom prst="rect">
                <a:avLst/>
              </a:prstGeom>
              <a:blipFill>
                <a:blip r:embed="rId4"/>
                <a:stretch>
                  <a:fillRect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Заголовок 1"/>
              <p:cNvSpPr txBox="1">
                <a:spLocks/>
              </p:cNvSpPr>
              <p:nvPr/>
            </p:nvSpPr>
            <p:spPr>
              <a:xfrm>
                <a:off x="9641160" y="2220723"/>
                <a:ext cx="1728192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𝟓𝟔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=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2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1160" y="2220723"/>
                <a:ext cx="1728192" cy="808491"/>
              </a:xfrm>
              <a:prstGeom prst="rect">
                <a:avLst/>
              </a:prstGeom>
              <a:blipFill>
                <a:blip r:embed="rId5"/>
                <a:stretch>
                  <a:fillRect l="-353" b="-67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Заголовок 1"/>
              <p:cNvSpPr txBox="1">
                <a:spLocks/>
              </p:cNvSpPr>
              <p:nvPr/>
            </p:nvSpPr>
            <p:spPr>
              <a:xfrm>
                <a:off x="2867199" y="5570279"/>
                <a:ext cx="2232248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𝟐𝟐𝟑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𝟏𝟐𝟔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=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𝟗𝟕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𝟏𝟐𝟔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7199" y="5570279"/>
                <a:ext cx="2232248" cy="800219"/>
              </a:xfrm>
              <a:prstGeom prst="rect">
                <a:avLst/>
              </a:prstGeom>
              <a:blipFill>
                <a:blip r:embed="rId6"/>
                <a:stretch>
                  <a:fillRect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8165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744615" y="431936"/>
            <a:ext cx="3681459" cy="677108"/>
          </a:xfrm>
        </p:spPr>
        <p:txBody>
          <a:bodyPr/>
          <a:lstStyle/>
          <a:p>
            <a:r>
              <a:rPr lang="en-US" sz="4400" b="1" dirty="0" smtClean="0"/>
              <a:t>143 -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1288191" y="1296194"/>
            <a:ext cx="10225177" cy="553998"/>
          </a:xfrm>
        </p:spPr>
        <p:txBody>
          <a:bodyPr/>
          <a:lstStyle/>
          <a:p>
            <a:r>
              <a:rPr lang="en-US" sz="3600" b="1" dirty="0" err="1" smtClean="0">
                <a:solidFill>
                  <a:srgbClr val="002060"/>
                </a:solidFill>
              </a:rPr>
              <a:t>Noto‘g‘ri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kasrni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aralash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songa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aylantiring</a:t>
            </a:r>
            <a:r>
              <a:rPr lang="en-US" sz="3600" b="1" dirty="0" smtClean="0">
                <a:solidFill>
                  <a:srgbClr val="002060"/>
                </a:solidFill>
              </a:rPr>
              <a:t>:</a:t>
            </a:r>
            <a:endParaRPr lang="ru-RU" sz="36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/>
              <p:cNvSpPr txBox="1">
                <a:spLocks/>
              </p:cNvSpPr>
              <p:nvPr/>
            </p:nvSpPr>
            <p:spPr>
              <a:xfrm>
                <a:off x="743253" y="2868064"/>
                <a:ext cx="2804696" cy="79496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𝐚</m:t>
                    </m:r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  </m:t>
                    </m:r>
                    <m:f>
                      <m:fPr>
                        <m:ctrlPr>
                          <a:rPr lang="ru-RU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𝟕𝟕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= </a:t>
                </a:r>
                <a:r>
                  <a:rPr lang="en-US" sz="2800" kern="0" dirty="0" smtClean="0">
                    <a:solidFill>
                      <a:schemeClr val="accent4">
                        <a:lumMod val="50000"/>
                      </a:schemeClr>
                    </a:solidFill>
                  </a:rPr>
                  <a:t>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253" y="2868064"/>
                <a:ext cx="2804696" cy="794961"/>
              </a:xfrm>
              <a:prstGeom prst="rect">
                <a:avLst/>
              </a:prstGeom>
              <a:blipFill>
                <a:blip r:embed="rId2"/>
                <a:stretch>
                  <a:fillRect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Заголовок 1"/>
              <p:cNvSpPr txBox="1">
                <a:spLocks/>
              </p:cNvSpPr>
              <p:nvPr/>
            </p:nvSpPr>
            <p:spPr>
              <a:xfrm>
                <a:off x="4456584" y="4752578"/>
                <a:ext cx="2664296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𝐞</m:t>
                    </m:r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  </m:t>
                    </m:r>
                    <m:f>
                      <m:fPr>
                        <m:ctrlPr>
                          <a:rPr lang="ru-RU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𝟗𝟒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𝟑𝟏</m:t>
                        </m:r>
                      </m:den>
                    </m:f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= </a:t>
                </a:r>
                <a:r>
                  <a:rPr lang="en-US" sz="2800" kern="0" dirty="0" smtClean="0">
                    <a:solidFill>
                      <a:schemeClr val="accent4">
                        <a:lumMod val="50000"/>
                      </a:schemeClr>
                    </a:solidFill>
                  </a:rPr>
                  <a:t>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𝟑𝟏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6584" y="4752578"/>
                <a:ext cx="2664296" cy="800219"/>
              </a:xfrm>
              <a:prstGeom prst="rect">
                <a:avLst/>
              </a:prstGeom>
              <a:blipFill>
                <a:blip r:embed="rId3"/>
                <a:stretch>
                  <a:fillRect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Заголовок 1"/>
              <p:cNvSpPr txBox="1">
                <a:spLocks/>
              </p:cNvSpPr>
              <p:nvPr/>
            </p:nvSpPr>
            <p:spPr>
              <a:xfrm>
                <a:off x="4456584" y="2688866"/>
                <a:ext cx="2520280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𝐝</m:t>
                    </m:r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  </m:t>
                    </m:r>
                    <m:f>
                      <m:fPr>
                        <m:ctrlPr>
                          <a:rPr lang="ru-RU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𝟖𝟗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= </a:t>
                </a:r>
                <a:r>
                  <a:rPr lang="en-US" sz="2800" kern="0" dirty="0" smtClean="0">
                    <a:solidFill>
                      <a:schemeClr val="accent4">
                        <a:lumMod val="50000"/>
                      </a:schemeClr>
                    </a:solidFill>
                  </a:rPr>
                  <a:t>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6584" y="2688866"/>
                <a:ext cx="2520280" cy="797591"/>
              </a:xfrm>
              <a:prstGeom prst="rect">
                <a:avLst/>
              </a:prstGeom>
              <a:blipFill>
                <a:blip r:embed="rId4"/>
                <a:stretch>
                  <a:fillRect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Заголовок 1"/>
              <p:cNvSpPr txBox="1">
                <a:spLocks/>
              </p:cNvSpPr>
              <p:nvPr/>
            </p:nvSpPr>
            <p:spPr>
              <a:xfrm>
                <a:off x="823955" y="4585495"/>
                <a:ext cx="2643292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𝐛</m:t>
                    </m:r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  </m:t>
                    </m:r>
                    <m:f>
                      <m:fPr>
                        <m:ctrlPr>
                          <a:rPr lang="ru-RU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𝟑𝟕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den>
                    </m:f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= </a:t>
                </a:r>
                <a:r>
                  <a:rPr lang="en-US" sz="2800" kern="0" dirty="0" smtClean="0">
                    <a:solidFill>
                      <a:schemeClr val="accent4">
                        <a:lumMod val="50000"/>
                      </a:schemeClr>
                    </a:solidFill>
                  </a:rPr>
                  <a:t>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955" y="4585495"/>
                <a:ext cx="2643292" cy="797591"/>
              </a:xfrm>
              <a:prstGeom prst="rect">
                <a:avLst/>
              </a:prstGeom>
              <a:blipFill>
                <a:blip r:embed="rId5"/>
                <a:stretch>
                  <a:fillRect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Заголовок 1"/>
              <p:cNvSpPr txBox="1">
                <a:spLocks/>
              </p:cNvSpPr>
              <p:nvPr/>
            </p:nvSpPr>
            <p:spPr>
              <a:xfrm>
                <a:off x="7679236" y="2688866"/>
                <a:ext cx="2754012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𝐟</m:t>
                    </m:r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  </m:t>
                    </m:r>
                    <m:f>
                      <m:fPr>
                        <m:ctrlPr>
                          <a:rPr lang="ru-RU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𝟏𝟖𝟎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𝟒𝟒</m:t>
                        </m:r>
                      </m:den>
                    </m:f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= 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𝟒𝟒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9236" y="2688866"/>
                <a:ext cx="2754012" cy="808491"/>
              </a:xfrm>
              <a:prstGeom prst="rect">
                <a:avLst/>
              </a:prstGeom>
              <a:blipFill>
                <a:blip r:embed="rId6"/>
                <a:stretch>
                  <a:fillRect b="-60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Заголовок 1"/>
              <p:cNvSpPr txBox="1">
                <a:spLocks/>
              </p:cNvSpPr>
              <p:nvPr/>
            </p:nvSpPr>
            <p:spPr>
              <a:xfrm>
                <a:off x="7845122" y="4488557"/>
                <a:ext cx="3092181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𝐠</m:t>
                    </m:r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  </m:t>
                    </m:r>
                    <m:f>
                      <m:fPr>
                        <m:ctrlPr>
                          <a:rPr lang="ru-RU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𝟏𝟎𝟏</m:t>
                        </m:r>
                      </m:den>
                    </m:f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= 9</a:t>
                </a:r>
                <a14:m>
                  <m:oMath xmlns:m="http://schemas.openxmlformats.org/officeDocument/2006/math">
                    <m:r>
                      <a:rPr lang="en-US" sz="3600" b="1" i="0" kern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i="1" kern="0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𝟗𝟐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𝟏𝟎𝟏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5122" y="4488557"/>
                <a:ext cx="3092181" cy="808491"/>
              </a:xfrm>
              <a:prstGeom prst="rect">
                <a:avLst/>
              </a:prstGeom>
              <a:blipFill>
                <a:blip r:embed="rId7"/>
                <a:stretch>
                  <a:fillRect b="-60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250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11246</TotalTime>
  <Words>262</Words>
  <Application>Microsoft Office PowerPoint</Application>
  <PresentationFormat>Произвольный</PresentationFormat>
  <Paragraphs>86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Office Theme</vt:lpstr>
      <vt:lpstr>MATEMATIKA</vt:lpstr>
      <vt:lpstr>11/2  aralash sonning ifodasi bo‘lib, 1- uning butun qismi,  1/2 esa kasr qismi deb yuritiladi. Butun va kasr qismlari ajratib yozilgan sonlar aralash sonlar deb ataladi.</vt:lpstr>
      <vt:lpstr>Noto‘g‘ri kasrni aralash son ko‘rinishida ifodalash algoritmi:  1) kasrning maxrajiga bo‘linadi; 2) hosil bo‘lgan to‘liqsiz bo‘linma aralash sonning butun qismi bo‘ladi. 3) qoldiq aralash sonning kasr qismi surati, bo‘luvchi esa maxraji bo‘ladi.</vt:lpstr>
      <vt:lpstr>Презентация PowerPoint</vt:lpstr>
      <vt:lpstr>a) Ikki butun sakkizdan besh; b) olti butun o‘n uchdan yetti;  d) bir butun yigirma uchdan o‘n to‘rt; e) sakkiz butun o‘ttiz uchdan yigirma ikki.</vt:lpstr>
      <vt:lpstr>= 2 + 5/14</vt:lpstr>
      <vt:lpstr>= 143 134/1015 </vt:lpstr>
      <vt:lpstr>a) 23 : 6 =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880</cp:revision>
  <dcterms:created xsi:type="dcterms:W3CDTF">2020-04-09T07:32:19Z</dcterms:created>
  <dcterms:modified xsi:type="dcterms:W3CDTF">2020-12-21T07:50:56Z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