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4" r:id="rId2"/>
    <p:sldId id="472" r:id="rId3"/>
    <p:sldId id="473" r:id="rId4"/>
    <p:sldId id="474" r:id="rId5"/>
    <p:sldId id="475" r:id="rId6"/>
    <p:sldId id="476" r:id="rId7"/>
    <p:sldId id="477" r:id="rId8"/>
    <p:sldId id="478" r:id="rId9"/>
    <p:sldId id="479" r:id="rId10"/>
    <p:sldId id="420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89636" autoAdjust="0"/>
  </p:normalViewPr>
  <p:slideViewPr>
    <p:cSldViewPr>
      <p:cViewPr>
        <p:scale>
          <a:sx n="50" d="100"/>
          <a:sy n="50" d="100"/>
        </p:scale>
        <p:origin x="1116" y="168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gif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jpg"/><Relationship Id="rId4" Type="http://schemas.openxmlformats.org/officeDocument/2006/relationships/image" Target="../media/image20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&lt;strong&gt;Cartoon School Supplies&lt;/strong&gt; Stationery Material, Png Element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227" y="2448322"/>
            <a:ext cx="5688632" cy="4406618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936304" y="2354187"/>
            <a:ext cx="10657184" cy="153429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MASALALAR YECHISH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>
              <a:spcBef>
                <a:spcPts val="245"/>
              </a:spcBef>
            </a:pPr>
            <a:endParaRPr lang="en-US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ru-RU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84684" y="2697120"/>
            <a:ext cx="648072" cy="146626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03875" y="4841595"/>
            <a:ext cx="648072" cy="13131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Блог учителя начальных классов Сегодняевой Людмилы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1086" y="2749447"/>
            <a:ext cx="3082988" cy="3399078"/>
          </a:xfrm>
          <a:prstGeom prst="rect">
            <a:avLst/>
          </a:prstGeom>
        </p:spPr>
      </p:pic>
      <p:sp>
        <p:nvSpPr>
          <p:cNvPr id="4" name="Выноска-облако 3"/>
          <p:cNvSpPr/>
          <p:nvPr/>
        </p:nvSpPr>
        <p:spPr>
          <a:xfrm>
            <a:off x="4096544" y="1224186"/>
            <a:ext cx="8424936" cy="4320480"/>
          </a:xfrm>
          <a:prstGeom prst="cloudCallout">
            <a:avLst>
              <a:gd name="adj1" fmla="val -58439"/>
              <a:gd name="adj2" fmla="val 25969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384576" y="2232298"/>
            <a:ext cx="78009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mtClean="0">
                <a:latin typeface="Arial" panose="020B0604020202020204" pitchFamily="34" charset="0"/>
                <a:cs typeface="Arial" panose="020B0604020202020204" pitchFamily="34" charset="0"/>
              </a:rPr>
              <a:t>43-betidagi 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154 - , 155 - , 156 -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&lt;strong&gt;Spring flowers&lt;/strong&gt; &lt;strong&gt;clip art&lt;/strong&gt; free &lt;strong&gt;clipart&lt;/strong&gt; collection - ClipartBar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024" y="5472658"/>
            <a:ext cx="3157290" cy="14191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45677" y="324185"/>
            <a:ext cx="4359380" cy="1354217"/>
          </a:xfrm>
        </p:spPr>
        <p:txBody>
          <a:bodyPr/>
          <a:lstStyle/>
          <a:p>
            <a:r>
              <a:rPr lang="en-US" sz="4400" b="1" dirty="0" err="1" smtClean="0"/>
              <a:t>Mustahkamlash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2016274"/>
            <a:ext cx="11809393" cy="4431983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1) </a:t>
            </a:r>
            <a:r>
              <a:rPr lang="en-US" sz="3600" b="1" dirty="0" err="1" smtClean="0">
                <a:solidFill>
                  <a:schemeClr val="tx1"/>
                </a:solidFill>
              </a:rPr>
              <a:t>Aralash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sonlar</a:t>
            </a:r>
            <a:r>
              <a:rPr lang="en-US" sz="3600" b="1" dirty="0" smtClean="0">
                <a:solidFill>
                  <a:schemeClr val="tx1"/>
                </a:solidFill>
              </a:rPr>
              <a:t> deb </a:t>
            </a:r>
            <a:r>
              <a:rPr lang="en-US" sz="3600" b="1" dirty="0" err="1" smtClean="0">
                <a:solidFill>
                  <a:schemeClr val="tx1"/>
                </a:solidFill>
              </a:rPr>
              <a:t>qanday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sonlarga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aytiladi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va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misol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keltirib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izohlang</a:t>
            </a:r>
            <a:r>
              <a:rPr lang="en-US" sz="3600" b="1" dirty="0" smtClean="0">
                <a:solidFill>
                  <a:schemeClr val="tx1"/>
                </a:solidFill>
              </a:rPr>
              <a:t>.</a:t>
            </a:r>
          </a:p>
          <a:p>
            <a:endParaRPr lang="en-US" sz="3600" b="1" dirty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/>
                </a:solidFill>
              </a:rPr>
              <a:t>2) </a:t>
            </a:r>
            <a:r>
              <a:rPr lang="en-US" sz="3600" b="1" dirty="0" err="1" smtClean="0">
                <a:solidFill>
                  <a:schemeClr val="tx1"/>
                </a:solidFill>
              </a:rPr>
              <a:t>Noto‘g‘ri</a:t>
            </a:r>
            <a:r>
              <a:rPr lang="en-US" sz="3600" b="1" dirty="0" smtClean="0">
                <a:solidFill>
                  <a:schemeClr val="tx1"/>
                </a:solidFill>
              </a:rPr>
              <a:t> kasrni </a:t>
            </a:r>
            <a:r>
              <a:rPr lang="en-US" sz="3600" b="1" dirty="0" err="1" smtClean="0">
                <a:solidFill>
                  <a:schemeClr val="tx1"/>
                </a:solidFill>
              </a:rPr>
              <a:t>aralash</a:t>
            </a:r>
            <a:r>
              <a:rPr lang="en-US" sz="3600" b="1" dirty="0" smtClean="0">
                <a:solidFill>
                  <a:schemeClr val="tx1"/>
                </a:solidFill>
              </a:rPr>
              <a:t> son </a:t>
            </a:r>
            <a:r>
              <a:rPr lang="en-US" sz="3600" b="1" dirty="0" err="1" smtClean="0">
                <a:solidFill>
                  <a:schemeClr val="tx1"/>
                </a:solidFill>
              </a:rPr>
              <a:t>ko‘rinishida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qanday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ifodalanadi</a:t>
            </a:r>
            <a:r>
              <a:rPr lang="en-US" sz="3600" b="1" dirty="0" smtClean="0">
                <a:solidFill>
                  <a:schemeClr val="tx1"/>
                </a:solidFill>
              </a:rPr>
              <a:t>?</a:t>
            </a:r>
          </a:p>
          <a:p>
            <a:endParaRPr lang="en-US" sz="3600" b="1" dirty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/>
                </a:solidFill>
              </a:rPr>
              <a:t>3) </a:t>
            </a:r>
            <a:r>
              <a:rPr lang="en-US" sz="3600" b="1" dirty="0" err="1" smtClean="0">
                <a:solidFill>
                  <a:schemeClr val="tx1"/>
                </a:solidFill>
              </a:rPr>
              <a:t>Aralash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sonni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noto‘g‘ri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kasr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ko‘rinishida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ifodalash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algoritmi</a:t>
            </a:r>
            <a:r>
              <a:rPr lang="en-US" sz="3600" b="1" dirty="0" smtClean="0">
                <a:solidFill>
                  <a:schemeClr val="tx1"/>
                </a:solidFill>
              </a:rPr>
              <a:t>. 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14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1972309" y="2577559"/>
                <a:ext cx="2993154" cy="1603965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972309" y="2577559"/>
                <a:ext cx="2993154" cy="1603965"/>
              </a:xfrm>
              <a:blipFill>
                <a:blip r:embed="rId2"/>
                <a:stretch>
                  <a:fillRect l="-7332" t="-11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960640" y="432098"/>
            <a:ext cx="3732716" cy="677108"/>
          </a:xfrm>
        </p:spPr>
        <p:txBody>
          <a:bodyPr/>
          <a:lstStyle/>
          <a:p>
            <a:r>
              <a:rPr lang="en-US" sz="4400" b="1" dirty="0" smtClean="0"/>
              <a:t>146 -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1407173" y="1440210"/>
            <a:ext cx="9530131" cy="1107996"/>
          </a:xfrm>
        </p:spPr>
        <p:txBody>
          <a:bodyPr/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Sonni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noto‘g‘ri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kasr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ko‘rinishida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ifodalang</a:t>
            </a:r>
            <a:r>
              <a:rPr lang="en-US" sz="3600" b="1" dirty="0" smtClean="0">
                <a:solidFill>
                  <a:srgbClr val="002060"/>
                </a:solidFill>
              </a:rPr>
              <a:t>:</a:t>
            </a:r>
            <a:endParaRPr lang="ru-RU" sz="36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3"/>
              <p:cNvSpPr txBox="1">
                <a:spLocks/>
              </p:cNvSpPr>
              <p:nvPr/>
            </p:nvSpPr>
            <p:spPr>
              <a:xfrm>
                <a:off x="907294" y="2481091"/>
                <a:ext cx="999759" cy="89845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rgbClr val="FF0000"/>
                    </a:solidFill>
                  </a:rPr>
                  <a:t>a) 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1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294" y="2481091"/>
                <a:ext cx="999759" cy="898451"/>
              </a:xfrm>
              <a:prstGeom prst="rect">
                <a:avLst/>
              </a:prstGeom>
              <a:blipFill>
                <a:blip r:embed="rId3"/>
                <a:stretch>
                  <a:fillRect l="-21951" b="-40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3"/>
              <p:cNvSpPr txBox="1">
                <a:spLocks/>
              </p:cNvSpPr>
              <p:nvPr/>
            </p:nvSpPr>
            <p:spPr>
              <a:xfrm>
                <a:off x="928193" y="4006627"/>
                <a:ext cx="2088232" cy="89832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rgbClr val="FF0000"/>
                    </a:solidFill>
                  </a:rPr>
                  <a:t>g) 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112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𝟒𝟓𝟏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𝟏𝟎𝟎𝟏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193" y="4006627"/>
                <a:ext cx="2088232" cy="898323"/>
              </a:xfrm>
              <a:prstGeom prst="rect">
                <a:avLst/>
              </a:prstGeom>
              <a:blipFill>
                <a:blip r:embed="rId4"/>
                <a:stretch>
                  <a:fillRect l="-10204" b="-33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Объект 3"/>
              <p:cNvSpPr txBox="1">
                <a:spLocks/>
              </p:cNvSpPr>
              <p:nvPr/>
            </p:nvSpPr>
            <p:spPr>
              <a:xfrm>
                <a:off x="907294" y="5532035"/>
                <a:ext cx="2109130" cy="88915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>
                    <a:solidFill>
                      <a:srgbClr val="FF0000"/>
                    </a:solidFill>
                  </a:rPr>
                  <a:t>f</a:t>
                </a:r>
                <a:r>
                  <a:rPr lang="en-US" sz="2800" b="1" kern="0" dirty="0" smtClean="0">
                    <a:solidFill>
                      <a:srgbClr val="FF0000"/>
                    </a:solidFill>
                  </a:rPr>
                  <a:t>) 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12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𝟐𝟏𝟖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𝟒𝟗𝟒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294" y="5532035"/>
                <a:ext cx="2109130" cy="889154"/>
              </a:xfrm>
              <a:prstGeom prst="rect">
                <a:avLst/>
              </a:prstGeom>
              <a:blipFill>
                <a:blip r:embed="rId5"/>
                <a:stretch>
                  <a:fillRect l="-10405" b="-34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Заголовок 1"/>
              <p:cNvSpPr txBox="1">
                <a:spLocks/>
              </p:cNvSpPr>
              <p:nvPr/>
            </p:nvSpPr>
            <p:spPr>
              <a:xfrm>
                <a:off x="3016424" y="4052600"/>
                <a:ext cx="5900178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𝟏𝟎𝟎𝟏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𝟒𝟓𝟏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𝟏𝟎𝟎𝟏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𝟏𝟏𝟐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𝟒𝟓𝟏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𝟏𝟎𝟎𝟏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=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424" y="4052600"/>
                <a:ext cx="5900178" cy="808491"/>
              </a:xfrm>
              <a:prstGeom prst="rect">
                <a:avLst/>
              </a:prstGeom>
              <a:blipFill>
                <a:blip r:embed="rId6"/>
                <a:stretch>
                  <a:fillRect l="-3719" t="-2273" r="-3719" b="-17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716548" y="3995716"/>
                <a:ext cx="1449115" cy="8182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𝟏𝟏𝟐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𝟓𝟔𝟑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𝟏𝟎𝟎𝟏</m:t>
                          </m:r>
                        </m:den>
                      </m:f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6548" y="3995716"/>
                <a:ext cx="1449115" cy="81823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2654145" y="5541193"/>
                <a:ext cx="6624736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𝟒𝟗𝟒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𝟒𝟗𝟒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𝟓𝟗𝟐𝟖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𝟒𝟗𝟒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=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145" y="5541193"/>
                <a:ext cx="6624736" cy="808491"/>
              </a:xfrm>
              <a:prstGeom prst="rect">
                <a:avLst/>
              </a:prstGeom>
              <a:blipFill>
                <a:blip r:embed="rId8"/>
                <a:stretch>
                  <a:fillRect l="-3220" t="-2256" b="-165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752393" y="5497334"/>
                <a:ext cx="940963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𝟔𝟏𝟒𝟔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𝟒𝟗𝟒</m:t>
                          </m:r>
                        </m:den>
                      </m:f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2393" y="5497334"/>
                <a:ext cx="940963" cy="8094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266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9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648544" y="5832698"/>
                <a:ext cx="4461448" cy="805862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48544" y="5832698"/>
                <a:ext cx="4461448" cy="805862"/>
              </a:xfrm>
              <a:blipFill>
                <a:blip r:embed="rId2"/>
                <a:stretch>
                  <a:fillRect l="-4781" t="-2273" b="-17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88632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147-misol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633629" y="1415350"/>
            <a:ext cx="11665377" cy="1107996"/>
          </a:xfrm>
        </p:spPr>
        <p:txBody>
          <a:bodyPr/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Qo‘shishni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bajaring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natijasini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aralash</a:t>
            </a:r>
            <a:r>
              <a:rPr lang="en-US" sz="3600" b="1" dirty="0" smtClean="0">
                <a:solidFill>
                  <a:srgbClr val="002060"/>
                </a:solidFill>
              </a:rPr>
              <a:t> son </a:t>
            </a:r>
            <a:r>
              <a:rPr lang="en-US" sz="3600" b="1" dirty="0" err="1" smtClean="0">
                <a:solidFill>
                  <a:srgbClr val="002060"/>
                </a:solidFill>
              </a:rPr>
              <a:t>ko‘rinishida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ifodalang</a:t>
            </a:r>
            <a:r>
              <a:rPr lang="en-US" sz="3600" b="1" dirty="0" smtClean="0">
                <a:solidFill>
                  <a:srgbClr val="002060"/>
                </a:solidFill>
              </a:rPr>
              <a:t>:</a:t>
            </a:r>
            <a:endParaRPr lang="ru-RU" sz="36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648544" y="2625643"/>
                <a:ext cx="3577002" cy="79810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544" y="2625643"/>
                <a:ext cx="3577002" cy="798104"/>
              </a:xfrm>
              <a:prstGeom prst="rect">
                <a:avLst/>
              </a:prstGeom>
              <a:blipFill>
                <a:blip r:embed="rId3"/>
                <a:stretch>
                  <a:fillRect l="-5963" t="-3053" b="-17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3664496" y="4037937"/>
                <a:ext cx="417646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496" y="4037937"/>
                <a:ext cx="4176464" cy="800219"/>
              </a:xfrm>
              <a:prstGeom prst="rect">
                <a:avLst/>
              </a:prstGeom>
              <a:blipFill>
                <a:blip r:embed="rId4"/>
                <a:stretch>
                  <a:fillRect l="-5109" t="-3030" b="-174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5792324" y="2557295"/>
                <a:ext cx="4064860" cy="79810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e)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2324" y="2557295"/>
                <a:ext cx="4064860" cy="798104"/>
              </a:xfrm>
              <a:prstGeom prst="rect">
                <a:avLst/>
              </a:prstGeom>
              <a:blipFill>
                <a:blip r:embed="rId5"/>
                <a:stretch>
                  <a:fillRect l="-5247" t="-3077" b="-18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5824736" y="5688682"/>
                <a:ext cx="5184576" cy="80637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FF0000"/>
                    </a:solidFill>
                  </a:rPr>
                  <a:t>f)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4736" y="5688682"/>
                <a:ext cx="5184576" cy="806375"/>
              </a:xfrm>
              <a:prstGeom prst="rect">
                <a:avLst/>
              </a:prstGeom>
              <a:blipFill>
                <a:blip r:embed="rId6"/>
                <a:stretch>
                  <a:fillRect l="-4235" t="-2273"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148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136" y="2444381"/>
            <a:ext cx="3096344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a) 2 </a:t>
            </a:r>
            <a:r>
              <a:rPr lang="en-US" sz="2800" dirty="0" err="1" smtClean="0">
                <a:solidFill>
                  <a:schemeClr val="tx1"/>
                </a:solidFill>
              </a:rPr>
              <a:t>soat</a:t>
            </a:r>
            <a:r>
              <a:rPr lang="en-US" sz="2800" dirty="0" smtClean="0">
                <a:solidFill>
                  <a:schemeClr val="tx1"/>
                </a:solidFill>
              </a:rPr>
              <a:t> 34 </a:t>
            </a:r>
            <a:r>
              <a:rPr lang="en-US" sz="2800" dirty="0" err="1" smtClean="0">
                <a:solidFill>
                  <a:schemeClr val="tx1"/>
                </a:solidFill>
              </a:rPr>
              <a:t>minut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88632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148 -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312568" y="1512218"/>
            <a:ext cx="5544616" cy="1354217"/>
          </a:xfrm>
        </p:spPr>
        <p:txBody>
          <a:bodyPr/>
          <a:lstStyle/>
          <a:p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</a:rPr>
              <a:t>Soatlarda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</a:rPr>
              <a:t>ifodalang</a:t>
            </a:r>
            <a:endParaRPr lang="ru-RU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4136" y="4102535"/>
            <a:ext cx="309634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</a:t>
            </a:r>
            <a:r>
              <a:rPr lang="en-US" sz="2800" kern="0" dirty="0" smtClean="0">
                <a:solidFill>
                  <a:schemeClr val="tx1"/>
                </a:solidFill>
              </a:rPr>
              <a:t>) </a:t>
            </a:r>
            <a:r>
              <a:rPr lang="en-US" sz="2800" kern="0" dirty="0" smtClean="0">
                <a:solidFill>
                  <a:schemeClr val="tx1"/>
                </a:solidFill>
              </a:rPr>
              <a:t>4 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r>
              <a:rPr lang="en-US" sz="2800" kern="0" dirty="0" smtClean="0">
                <a:solidFill>
                  <a:schemeClr val="tx1"/>
                </a:solidFill>
              </a:rPr>
              <a:t> 43 </a:t>
            </a:r>
            <a:r>
              <a:rPr lang="en-US" sz="2800" kern="0" dirty="0" err="1" smtClean="0">
                <a:solidFill>
                  <a:schemeClr val="tx1"/>
                </a:solidFill>
              </a:rPr>
              <a:t>minut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4136" y="5760689"/>
            <a:ext cx="309634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</a:t>
            </a:r>
            <a:r>
              <a:rPr lang="en-US" sz="2800" kern="0" dirty="0" smtClean="0">
                <a:solidFill>
                  <a:schemeClr val="tx1"/>
                </a:solidFill>
              </a:rPr>
              <a:t>) </a:t>
            </a:r>
            <a:r>
              <a:rPr lang="en-US" sz="2800" kern="0" dirty="0" smtClean="0">
                <a:solidFill>
                  <a:schemeClr val="tx1"/>
                </a:solidFill>
              </a:rPr>
              <a:t>6 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r>
              <a:rPr lang="en-US" sz="2800" kern="0" dirty="0" smtClean="0">
                <a:solidFill>
                  <a:schemeClr val="tx1"/>
                </a:solidFill>
              </a:rPr>
              <a:t> 14 </a:t>
            </a:r>
            <a:r>
              <a:rPr lang="en-US" sz="2800" kern="0" dirty="0" err="1" smtClean="0">
                <a:solidFill>
                  <a:schemeClr val="tx1"/>
                </a:solidFill>
              </a:rPr>
              <a:t>minut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3507722" y="2238208"/>
                <a:ext cx="210986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b="0" kern="0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= 2</a:t>
                </a:r>
                <a:r>
                  <a:rPr lang="en-US" sz="3600" kern="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  <m:r>
                      <a:rPr lang="en-US" sz="3600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rgbClr val="C00000"/>
                    </a:solidFill>
                  </a:rPr>
                  <a:t>soat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722" y="2238208"/>
                <a:ext cx="2109860" cy="800219"/>
              </a:xfrm>
              <a:prstGeom prst="rect">
                <a:avLst/>
              </a:prstGeom>
              <a:blipFill>
                <a:blip r:embed="rId2"/>
                <a:stretch>
                  <a:fillRect l="-5476" r="-2594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3496286" y="3887090"/>
                <a:ext cx="210986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b="0" kern="0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= 4</a:t>
                </a:r>
                <a:r>
                  <a:rPr lang="en-US" sz="3600" kern="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  <m:r>
                      <a:rPr lang="en-US" sz="3600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rgbClr val="C00000"/>
                    </a:solidFill>
                  </a:rPr>
                  <a:t>soat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6286" y="3887090"/>
                <a:ext cx="2109860" cy="800219"/>
              </a:xfrm>
              <a:prstGeom prst="rect">
                <a:avLst/>
              </a:prstGeom>
              <a:blipFill>
                <a:blip r:embed="rId3"/>
                <a:stretch>
                  <a:fillRect l="-5780" r="-2601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3507722" y="5545244"/>
                <a:ext cx="210986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b="0" kern="0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= 6</a:t>
                </a:r>
                <a:r>
                  <a:rPr lang="en-US" sz="3600" kern="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  <m:r>
                      <a:rPr lang="en-US" sz="3600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rgbClr val="C00000"/>
                    </a:solidFill>
                  </a:rPr>
                  <a:t>soat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722" y="5545244"/>
                <a:ext cx="2109860" cy="800219"/>
              </a:xfrm>
              <a:prstGeom prst="rect">
                <a:avLst/>
              </a:prstGeom>
              <a:blipFill>
                <a:blip r:embed="rId4"/>
                <a:stretch>
                  <a:fillRect l="-5476" r="-2594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Рисунок 9" descr="الالتزام بالوقت - حياة و ناس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760" y="2659824"/>
            <a:ext cx="4732784" cy="261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71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856184" y="4863711"/>
                <a:ext cx="4752528" cy="806375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1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kunda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= 12 : 7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=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56184" y="4863711"/>
                <a:ext cx="4752528" cy="806375"/>
              </a:xfrm>
              <a:blipFill>
                <a:blip r:embed="rId2"/>
                <a:stretch>
                  <a:fillRect l="-4487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744616" y="456390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149 -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604115" y="1420754"/>
            <a:ext cx="11701341" cy="1477328"/>
          </a:xfrm>
        </p:spPr>
        <p:txBody>
          <a:bodyPr/>
          <a:lstStyle/>
          <a:p>
            <a:pPr algn="just"/>
            <a:r>
              <a:rPr lang="en-US" sz="3200" b="1" dirty="0" err="1" smtClean="0">
                <a:solidFill>
                  <a:srgbClr val="002060"/>
                </a:solidFill>
              </a:rPr>
              <a:t>Oila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haftada</a:t>
            </a:r>
            <a:r>
              <a:rPr lang="en-US" sz="3200" b="1" dirty="0" smtClean="0">
                <a:solidFill>
                  <a:srgbClr val="002060"/>
                </a:solidFill>
              </a:rPr>
              <a:t> 12 kg </a:t>
            </a:r>
            <a:r>
              <a:rPr lang="en-US" sz="3200" b="1" dirty="0" err="1" smtClean="0">
                <a:solidFill>
                  <a:srgbClr val="002060"/>
                </a:solidFill>
              </a:rPr>
              <a:t>kartoshka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iste’mol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qildi</a:t>
            </a:r>
            <a:r>
              <a:rPr lang="en-US" sz="3200" b="1" dirty="0" smtClean="0">
                <a:solidFill>
                  <a:srgbClr val="002060"/>
                </a:solidFill>
              </a:rPr>
              <a:t>.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Oila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kunda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o‘rtacha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necha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kilogramm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kartoshka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iste’mol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qilganini</a:t>
            </a:r>
            <a:r>
              <a:rPr lang="en-US" sz="3200" b="1" dirty="0" smtClean="0">
                <a:solidFill>
                  <a:srgbClr val="002060"/>
                </a:solidFill>
              </a:rPr>
              <a:t> toping. </a:t>
            </a:r>
            <a:r>
              <a:rPr lang="en-US" sz="3200" b="1" dirty="0" err="1" smtClean="0">
                <a:solidFill>
                  <a:srgbClr val="002060"/>
                </a:solidFill>
              </a:rPr>
              <a:t>Javobni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aralash</a:t>
            </a:r>
            <a:r>
              <a:rPr lang="en-US" sz="3200" b="1" dirty="0" smtClean="0">
                <a:solidFill>
                  <a:srgbClr val="002060"/>
                </a:solidFill>
              </a:rPr>
              <a:t> son </a:t>
            </a:r>
            <a:r>
              <a:rPr lang="en-US" sz="3200" b="1" dirty="0" err="1" smtClean="0">
                <a:solidFill>
                  <a:srgbClr val="002060"/>
                </a:solidFill>
              </a:rPr>
              <a:t>ko‘rinishida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ifodalang</a:t>
            </a:r>
            <a:r>
              <a:rPr lang="en-US" sz="3200" b="1" dirty="0" smtClean="0">
                <a:solidFill>
                  <a:srgbClr val="002060"/>
                </a:solidFill>
              </a:rPr>
              <a:t>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56515" y="3680842"/>
            <a:ext cx="277234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 </a:t>
            </a:r>
            <a:r>
              <a:rPr lang="en-US" sz="2800" kern="0" dirty="0" err="1" smtClean="0">
                <a:solidFill>
                  <a:schemeClr val="tx1"/>
                </a:solidFill>
              </a:rPr>
              <a:t>hafta</a:t>
            </a:r>
            <a:r>
              <a:rPr lang="en-US" sz="2800" kern="0" dirty="0" smtClean="0">
                <a:solidFill>
                  <a:schemeClr val="tx1"/>
                </a:solidFill>
              </a:rPr>
              <a:t> = </a:t>
            </a:r>
            <a:r>
              <a:rPr lang="en-US" sz="2800" kern="0" dirty="0" smtClean="0">
                <a:solidFill>
                  <a:srgbClr val="FF0000"/>
                </a:solidFill>
              </a:rPr>
              <a:t>7 kun</a:t>
            </a:r>
            <a:endParaRPr lang="ru-RU" sz="2800" kern="0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Young boy thinking on a white background Vector | Premium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888" y="3192358"/>
            <a:ext cx="1778604" cy="247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91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960640" y="431936"/>
            <a:ext cx="3657460" cy="677108"/>
          </a:xfrm>
        </p:spPr>
        <p:txBody>
          <a:bodyPr/>
          <a:lstStyle/>
          <a:p>
            <a:r>
              <a:rPr lang="en-US" sz="4400" b="1" dirty="0" smtClean="0"/>
              <a:t>151 - masala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759993" y="6060737"/>
                <a:ext cx="2804696" cy="79496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𝐝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93" y="6060737"/>
                <a:ext cx="2804696" cy="794961"/>
              </a:xfrm>
              <a:prstGeom prst="rect">
                <a:avLst/>
              </a:prstGeom>
              <a:blipFill>
                <a:blip r:embed="rId2"/>
                <a:stretch>
                  <a:fillRect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5586042" y="6063747"/>
                <a:ext cx="2804696" cy="79496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6042" y="6063747"/>
                <a:ext cx="2804696" cy="794961"/>
              </a:xfrm>
              <a:prstGeom prst="rect">
                <a:avLst/>
              </a:prstGeom>
              <a:blipFill>
                <a:blip r:embed="rId3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557597" y="3478157"/>
                <a:ext cx="2804696" cy="79496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𝐚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597" y="3478157"/>
                <a:ext cx="2804696" cy="794961"/>
              </a:xfrm>
              <a:prstGeom prst="rect">
                <a:avLst/>
              </a:prstGeom>
              <a:blipFill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5657384" y="3700002"/>
                <a:ext cx="3101360" cy="79496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𝐛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=3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7384" y="3700002"/>
                <a:ext cx="3101360" cy="794961"/>
              </a:xfrm>
              <a:prstGeom prst="rect">
                <a:avLst/>
              </a:prstGeom>
              <a:blipFill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Объект 2"/>
          <p:cNvSpPr>
            <a:spLocks noGrp="1"/>
          </p:cNvSpPr>
          <p:nvPr>
            <p:ph sz="half" idx="2"/>
          </p:nvPr>
        </p:nvSpPr>
        <p:spPr>
          <a:xfrm>
            <a:off x="557597" y="1314684"/>
            <a:ext cx="11809312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Rasmdan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foydalanib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noto‘g‘ri</a:t>
            </a:r>
            <a:r>
              <a:rPr lang="en-US" sz="2800" b="1" dirty="0" smtClean="0">
                <a:solidFill>
                  <a:schemeClr val="tx1"/>
                </a:solidFill>
              </a:rPr>
              <a:t> kasrni </a:t>
            </a:r>
            <a:r>
              <a:rPr lang="en-US" sz="2800" b="1" dirty="0" err="1" smtClean="0">
                <a:solidFill>
                  <a:schemeClr val="tx1"/>
                </a:solidFill>
              </a:rPr>
              <a:t>aralash</a:t>
            </a:r>
            <a:r>
              <a:rPr lang="en-US" sz="2800" b="1" dirty="0" smtClean="0">
                <a:solidFill>
                  <a:schemeClr val="tx1"/>
                </a:solidFill>
              </a:rPr>
              <a:t> son </a:t>
            </a:r>
            <a:r>
              <a:rPr lang="en-US" sz="2800" b="1" dirty="0" err="1" smtClean="0">
                <a:solidFill>
                  <a:schemeClr val="tx1"/>
                </a:solidFill>
              </a:rPr>
              <a:t>ko‘rinishida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yozing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Блок-схема: узел 11"/>
          <p:cNvSpPr/>
          <p:nvPr/>
        </p:nvSpPr>
        <p:spPr>
          <a:xfrm>
            <a:off x="557597" y="2209923"/>
            <a:ext cx="864096" cy="961256"/>
          </a:xfrm>
          <a:prstGeom prst="flowChartConnector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1527897" y="2224427"/>
            <a:ext cx="864096" cy="961256"/>
          </a:xfrm>
          <a:prstGeom prst="flowChartConnector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2498197" y="2187544"/>
            <a:ext cx="864096" cy="961256"/>
          </a:xfrm>
          <a:prstGeom prst="flowChartConnector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Круговая 14"/>
          <p:cNvSpPr/>
          <p:nvPr/>
        </p:nvSpPr>
        <p:spPr>
          <a:xfrm>
            <a:off x="3468497" y="2205209"/>
            <a:ext cx="912960" cy="952332"/>
          </a:xfrm>
          <a:prstGeom prst="pie">
            <a:avLst>
              <a:gd name="adj1" fmla="val 5400000"/>
              <a:gd name="adj2" fmla="val 16200000"/>
            </a:avLst>
          </a:prstGeom>
          <a:solidFill>
            <a:srgbClr val="FFFF00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16"/>
          <p:cNvCxnSpPr>
            <a:stCxn id="12" idx="0"/>
            <a:endCxn id="12" idx="4"/>
          </p:cNvCxnSpPr>
          <p:nvPr/>
        </p:nvCxnSpPr>
        <p:spPr>
          <a:xfrm>
            <a:off x="989645" y="2209923"/>
            <a:ext cx="0" cy="96125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959945" y="2224427"/>
            <a:ext cx="0" cy="96125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4" idx="0"/>
          </p:cNvCxnSpPr>
          <p:nvPr/>
        </p:nvCxnSpPr>
        <p:spPr>
          <a:xfrm>
            <a:off x="2930245" y="2187544"/>
            <a:ext cx="0" cy="9523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5722421" y="4865491"/>
            <a:ext cx="83132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5722421" y="4865491"/>
            <a:ext cx="831320" cy="9144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23" idx="0"/>
            <a:endCxn id="23" idx="2"/>
          </p:cNvCxnSpPr>
          <p:nvPr/>
        </p:nvCxnSpPr>
        <p:spPr>
          <a:xfrm>
            <a:off x="6138081" y="4865491"/>
            <a:ext cx="0" cy="9144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23" idx="3"/>
            <a:endCxn id="23" idx="1"/>
          </p:cNvCxnSpPr>
          <p:nvPr/>
        </p:nvCxnSpPr>
        <p:spPr>
          <a:xfrm flipH="1">
            <a:off x="5722421" y="5322691"/>
            <a:ext cx="8313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722421" y="4865491"/>
            <a:ext cx="831320" cy="9144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6769765" y="4868414"/>
            <a:ext cx="83132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H="1">
            <a:off x="6769765" y="4868414"/>
            <a:ext cx="831320" cy="9144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42" idx="0"/>
            <a:endCxn id="42" idx="2"/>
          </p:cNvCxnSpPr>
          <p:nvPr/>
        </p:nvCxnSpPr>
        <p:spPr>
          <a:xfrm>
            <a:off x="7185425" y="4868414"/>
            <a:ext cx="0" cy="9144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42" idx="3"/>
            <a:endCxn id="42" idx="1"/>
          </p:cNvCxnSpPr>
          <p:nvPr/>
        </p:nvCxnSpPr>
        <p:spPr>
          <a:xfrm flipH="1">
            <a:off x="6769765" y="5325614"/>
            <a:ext cx="8313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6769765" y="4868414"/>
            <a:ext cx="831320" cy="9144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7740781" y="4876133"/>
            <a:ext cx="426478" cy="4572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/>
          <p:cNvCxnSpPr>
            <a:endCxn id="53" idx="4"/>
          </p:cNvCxnSpPr>
          <p:nvPr/>
        </p:nvCxnSpPr>
        <p:spPr>
          <a:xfrm>
            <a:off x="7740781" y="4876133"/>
            <a:ext cx="419504" cy="45720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ый треугольник 52"/>
          <p:cNvSpPr/>
          <p:nvPr/>
        </p:nvSpPr>
        <p:spPr>
          <a:xfrm rot="5400000">
            <a:off x="8144923" y="4891495"/>
            <a:ext cx="457201" cy="426478"/>
          </a:xfrm>
          <a:prstGeom prst="rtTriangle">
            <a:avLst/>
          </a:prstGeom>
          <a:solidFill>
            <a:schemeClr val="accent6">
              <a:lumMod val="7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653789" y="4399668"/>
            <a:ext cx="634444" cy="148043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7" name="Прямая соединительная линия 56"/>
          <p:cNvCxnSpPr>
            <a:stCxn id="55" idx="0"/>
            <a:endCxn id="55" idx="4"/>
          </p:cNvCxnSpPr>
          <p:nvPr/>
        </p:nvCxnSpPr>
        <p:spPr>
          <a:xfrm>
            <a:off x="971011" y="4399668"/>
            <a:ext cx="0" cy="14804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55" idx="6"/>
            <a:endCxn id="55" idx="2"/>
          </p:cNvCxnSpPr>
          <p:nvPr/>
        </p:nvCxnSpPr>
        <p:spPr>
          <a:xfrm flipH="1">
            <a:off x="653789" y="5139888"/>
            <a:ext cx="63444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Овал 61"/>
          <p:cNvSpPr/>
          <p:nvPr/>
        </p:nvSpPr>
        <p:spPr>
          <a:xfrm>
            <a:off x="1421693" y="4424796"/>
            <a:ext cx="634444" cy="145531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3" name="Прямая соединительная линия 62"/>
          <p:cNvCxnSpPr>
            <a:stCxn id="62" idx="0"/>
            <a:endCxn id="62" idx="4"/>
          </p:cNvCxnSpPr>
          <p:nvPr/>
        </p:nvCxnSpPr>
        <p:spPr>
          <a:xfrm>
            <a:off x="1738915" y="4424796"/>
            <a:ext cx="0" cy="145531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>
            <a:stCxn id="62" idx="6"/>
            <a:endCxn id="62" idx="2"/>
          </p:cNvCxnSpPr>
          <p:nvPr/>
        </p:nvCxnSpPr>
        <p:spPr>
          <a:xfrm flipH="1">
            <a:off x="1421693" y="5152452"/>
            <a:ext cx="63444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Овал 64"/>
          <p:cNvSpPr/>
          <p:nvPr/>
        </p:nvSpPr>
        <p:spPr>
          <a:xfrm>
            <a:off x="2162341" y="4431448"/>
            <a:ext cx="634444" cy="144866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>
            <a:stCxn id="65" idx="0"/>
            <a:endCxn id="65" idx="4"/>
          </p:cNvCxnSpPr>
          <p:nvPr/>
        </p:nvCxnSpPr>
        <p:spPr>
          <a:xfrm>
            <a:off x="2479563" y="4431448"/>
            <a:ext cx="0" cy="144866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stCxn id="65" idx="6"/>
            <a:endCxn id="65" idx="2"/>
          </p:cNvCxnSpPr>
          <p:nvPr/>
        </p:nvCxnSpPr>
        <p:spPr>
          <a:xfrm flipH="1">
            <a:off x="2162341" y="5155778"/>
            <a:ext cx="63444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Овал 67"/>
          <p:cNvSpPr/>
          <p:nvPr/>
        </p:nvSpPr>
        <p:spPr>
          <a:xfrm>
            <a:off x="2930245" y="4424797"/>
            <a:ext cx="634444" cy="145531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9" name="Прямая соединительная линия 68"/>
          <p:cNvCxnSpPr>
            <a:stCxn id="68" idx="0"/>
            <a:endCxn id="68" idx="4"/>
          </p:cNvCxnSpPr>
          <p:nvPr/>
        </p:nvCxnSpPr>
        <p:spPr>
          <a:xfrm>
            <a:off x="3247467" y="4424797"/>
            <a:ext cx="0" cy="145531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stCxn id="68" idx="6"/>
            <a:endCxn id="68" idx="2"/>
          </p:cNvCxnSpPr>
          <p:nvPr/>
        </p:nvCxnSpPr>
        <p:spPr>
          <a:xfrm flipH="1">
            <a:off x="2930245" y="5152453"/>
            <a:ext cx="63444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Овал 70"/>
          <p:cNvSpPr/>
          <p:nvPr/>
        </p:nvSpPr>
        <p:spPr>
          <a:xfrm>
            <a:off x="3698149" y="4431449"/>
            <a:ext cx="634444" cy="144866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2" name="Прямая соединительная линия 71"/>
          <p:cNvCxnSpPr>
            <a:stCxn id="71" idx="0"/>
            <a:endCxn id="71" idx="4"/>
          </p:cNvCxnSpPr>
          <p:nvPr/>
        </p:nvCxnSpPr>
        <p:spPr>
          <a:xfrm>
            <a:off x="4015371" y="4431449"/>
            <a:ext cx="0" cy="144866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stCxn id="71" idx="6"/>
            <a:endCxn id="71" idx="2"/>
          </p:cNvCxnSpPr>
          <p:nvPr/>
        </p:nvCxnSpPr>
        <p:spPr>
          <a:xfrm flipH="1">
            <a:off x="3698149" y="5155779"/>
            <a:ext cx="63444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Круговая 73"/>
          <p:cNvSpPr/>
          <p:nvPr/>
        </p:nvSpPr>
        <p:spPr>
          <a:xfrm>
            <a:off x="4466053" y="4437405"/>
            <a:ext cx="634444" cy="1469562"/>
          </a:xfrm>
          <a:prstGeom prst="pie">
            <a:avLst>
              <a:gd name="adj1" fmla="val 10660368"/>
              <a:gd name="adj2" fmla="val 16200000"/>
            </a:avLst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7" name="Равнобедренный треугольник 86"/>
          <p:cNvSpPr/>
          <p:nvPr/>
        </p:nvSpPr>
        <p:spPr>
          <a:xfrm>
            <a:off x="5561759" y="2026513"/>
            <a:ext cx="1426631" cy="1431594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9" name="Прямая соединительная линия 88"/>
          <p:cNvCxnSpPr>
            <a:stCxn id="87" idx="0"/>
          </p:cNvCxnSpPr>
          <p:nvPr/>
        </p:nvCxnSpPr>
        <p:spPr>
          <a:xfrm flipH="1">
            <a:off x="6267367" y="2026513"/>
            <a:ext cx="7708" cy="96393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>
            <a:endCxn id="87" idx="4"/>
          </p:cNvCxnSpPr>
          <p:nvPr/>
        </p:nvCxnSpPr>
        <p:spPr>
          <a:xfrm>
            <a:off x="6267366" y="2990450"/>
            <a:ext cx="721024" cy="46765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>
            <a:endCxn id="87" idx="2"/>
          </p:cNvCxnSpPr>
          <p:nvPr/>
        </p:nvCxnSpPr>
        <p:spPr>
          <a:xfrm flipH="1">
            <a:off x="5561759" y="2990450"/>
            <a:ext cx="705607" cy="46765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Равнобедренный треугольник 106"/>
          <p:cNvSpPr/>
          <p:nvPr/>
        </p:nvSpPr>
        <p:spPr>
          <a:xfrm>
            <a:off x="7124899" y="2046560"/>
            <a:ext cx="1426631" cy="1431594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8" name="Прямая соединительная линия 107"/>
          <p:cNvCxnSpPr>
            <a:stCxn id="107" idx="0"/>
          </p:cNvCxnSpPr>
          <p:nvPr/>
        </p:nvCxnSpPr>
        <p:spPr>
          <a:xfrm flipH="1">
            <a:off x="7830507" y="2046560"/>
            <a:ext cx="7708" cy="96393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>
            <a:endCxn id="107" idx="4"/>
          </p:cNvCxnSpPr>
          <p:nvPr/>
        </p:nvCxnSpPr>
        <p:spPr>
          <a:xfrm>
            <a:off x="7830506" y="3010497"/>
            <a:ext cx="721024" cy="46765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>
            <a:endCxn id="107" idx="2"/>
          </p:cNvCxnSpPr>
          <p:nvPr/>
        </p:nvCxnSpPr>
        <p:spPr>
          <a:xfrm flipH="1">
            <a:off x="7124899" y="3010497"/>
            <a:ext cx="705607" cy="46765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Равнобедренный треугольник 110"/>
          <p:cNvSpPr/>
          <p:nvPr/>
        </p:nvSpPr>
        <p:spPr>
          <a:xfrm>
            <a:off x="8721854" y="2046560"/>
            <a:ext cx="1426631" cy="1431594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2" name="Прямая соединительная линия 111"/>
          <p:cNvCxnSpPr>
            <a:stCxn id="111" idx="0"/>
          </p:cNvCxnSpPr>
          <p:nvPr/>
        </p:nvCxnSpPr>
        <p:spPr>
          <a:xfrm flipH="1">
            <a:off x="9427462" y="2046560"/>
            <a:ext cx="7708" cy="96393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>
            <a:endCxn id="111" idx="4"/>
          </p:cNvCxnSpPr>
          <p:nvPr/>
        </p:nvCxnSpPr>
        <p:spPr>
          <a:xfrm>
            <a:off x="9427461" y="3010497"/>
            <a:ext cx="721024" cy="46765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>
            <a:endCxn id="111" idx="2"/>
          </p:cNvCxnSpPr>
          <p:nvPr/>
        </p:nvCxnSpPr>
        <p:spPr>
          <a:xfrm flipH="1">
            <a:off x="8721854" y="3010497"/>
            <a:ext cx="705607" cy="46765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Равнобедренный треугольник 114"/>
          <p:cNvSpPr/>
          <p:nvPr/>
        </p:nvSpPr>
        <p:spPr>
          <a:xfrm>
            <a:off x="10300411" y="3040946"/>
            <a:ext cx="1411215" cy="437208"/>
          </a:xfrm>
          <a:prstGeom prst="triangle">
            <a:avLst>
              <a:gd name="adj" fmla="val 48061"/>
            </a:avLst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Равнобедренный треугольник 115"/>
          <p:cNvSpPr/>
          <p:nvPr/>
        </p:nvSpPr>
        <p:spPr>
          <a:xfrm rot="6983445">
            <a:off x="10034184" y="2638755"/>
            <a:ext cx="1627279" cy="419805"/>
          </a:xfrm>
          <a:prstGeom prst="triangle">
            <a:avLst>
              <a:gd name="adj" fmla="val 57763"/>
            </a:avLst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69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 build="p"/>
      <p:bldP spid="12" grpId="0" animBg="1"/>
      <p:bldP spid="13" grpId="0" animBg="1"/>
      <p:bldP spid="14" grpId="0" animBg="1"/>
      <p:bldP spid="15" grpId="0" animBg="1"/>
      <p:bldP spid="23" grpId="0" animBg="1"/>
      <p:bldP spid="42" grpId="0" animBg="1"/>
      <p:bldP spid="48" grpId="0" animBg="1"/>
      <p:bldP spid="53" grpId="0" animBg="1"/>
      <p:bldP spid="55" grpId="0" animBg="1"/>
      <p:bldP spid="62" grpId="0" animBg="1"/>
      <p:bldP spid="65" grpId="0" animBg="1"/>
      <p:bldP spid="68" grpId="0" animBg="1"/>
      <p:bldP spid="71" grpId="0" animBg="1"/>
      <p:bldP spid="74" grpId="0" animBg="1"/>
      <p:bldP spid="87" grpId="0" animBg="1"/>
      <p:bldP spid="107" grpId="0" animBg="1"/>
      <p:bldP spid="111" grpId="0" animBg="1"/>
      <p:bldP spid="115" grpId="0" animBg="1"/>
      <p:bldP spid="1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342" y="2856366"/>
            <a:ext cx="3384376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1 km = 100 000 cm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88632" y="442946"/>
            <a:ext cx="3729468" cy="677108"/>
          </a:xfrm>
        </p:spPr>
        <p:txBody>
          <a:bodyPr/>
          <a:lstStyle/>
          <a:p>
            <a:r>
              <a:rPr lang="en-US" sz="4400" b="1" dirty="0" smtClean="0"/>
              <a:t>152 - masala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352128" y="1332010"/>
                <a:ext cx="11665377" cy="1231106"/>
              </a:xfrm>
            </p:spPr>
            <p:txBody>
              <a:bodyPr/>
              <a:lstStyle/>
              <a:p>
                <a:r>
                  <a:rPr lang="en-US" sz="2800" b="1" dirty="0" err="1" smtClean="0">
                    <a:solidFill>
                      <a:schemeClr val="tx1"/>
                    </a:solidFill>
                  </a:rPr>
                  <a:t>Olim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:  “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Bo‘yim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𝟔𝟎𝟎𝟎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km,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vaznim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esa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tonna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”, - deb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aytdi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. U</a:t>
                </a:r>
              </a:p>
              <a:p>
                <a:r>
                  <a:rPr lang="en-US" sz="2800" b="1" dirty="0" err="1" smtClean="0">
                    <a:solidFill>
                      <a:schemeClr val="tx1"/>
                    </a:solidFill>
                  </a:rPr>
                  <a:t>adashmayaptimi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352128" y="1332010"/>
                <a:ext cx="11665377" cy="1231106"/>
              </a:xfrm>
              <a:blipFill rotWithShape="1">
                <a:blip r:embed="rId2"/>
                <a:stretch>
                  <a:fillRect l="-1882" b="-169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Заголовок 1"/>
          <p:cNvSpPr txBox="1">
            <a:spLocks/>
          </p:cNvSpPr>
          <p:nvPr/>
        </p:nvSpPr>
        <p:spPr>
          <a:xfrm>
            <a:off x="4492628" y="2856365"/>
            <a:ext cx="338437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9 km = 900 000 cm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526287" y="3574460"/>
                <a:ext cx="8394793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𝟔𝟎𝟎𝟎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km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𝟗𝟎𝟎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𝟎𝟎𝟎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𝟔𝟎𝟎𝟎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>
                    <a:solidFill>
                      <a:schemeClr val="tx1"/>
                    </a:solidFill>
                  </a:rPr>
                  <a:t>c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m (900 000 : 6000) = 150 cm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287" y="3574460"/>
                <a:ext cx="8394793" cy="800219"/>
              </a:xfrm>
              <a:prstGeom prst="rect">
                <a:avLst/>
              </a:prstGeom>
              <a:blipFill>
                <a:blip r:embed="rId3"/>
                <a:stretch>
                  <a:fillRect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1"/>
          <p:cNvSpPr txBox="1">
            <a:spLocks/>
          </p:cNvSpPr>
          <p:nvPr/>
        </p:nvSpPr>
        <p:spPr>
          <a:xfrm>
            <a:off x="526287" y="4841089"/>
            <a:ext cx="227411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 t = 1000 kg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492628" y="4841088"/>
            <a:ext cx="327632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 t = 2000 kg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526287" y="5639478"/>
                <a:ext cx="8394793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𝟐𝟎𝟎𝟎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kg (2000 : 50) = 40 kg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287" y="5639478"/>
                <a:ext cx="8394793" cy="800219"/>
              </a:xfrm>
              <a:prstGeom prst="rect">
                <a:avLst/>
              </a:prstGeom>
              <a:blipFill>
                <a:blip r:embed="rId4"/>
                <a:stretch>
                  <a:fillRect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Рисунок 9" descr="МОЙ ДРУГ &lt;strong&gt;НЕЗНАЙКА&lt;/strong&gt; (мероприятие для начальной школы» по ...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128" y="2160290"/>
            <a:ext cx="2088232" cy="25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8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1533743" y="5758822"/>
                <a:ext cx="3577002" cy="832472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33743" y="5758822"/>
                <a:ext cx="3577002" cy="832472"/>
              </a:xfrm>
              <a:blipFill>
                <a:blip r:embed="rId2"/>
                <a:stretch>
                  <a:fillRect l="-6143" t="-2206" b="-139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84576" y="442946"/>
            <a:ext cx="3258462" cy="677108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153-masala</a:t>
            </a:r>
            <a:endParaRPr lang="ru-RU" sz="44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352128" y="1440210"/>
                <a:ext cx="11809393" cy="800219"/>
              </a:xfrm>
            </p:spPr>
            <p:txBody>
              <a:bodyPr/>
              <a:lstStyle/>
              <a:p>
                <a:r>
                  <a:rPr lang="en-US" sz="2800" b="1" dirty="0" err="1" smtClean="0">
                    <a:solidFill>
                      <a:schemeClr val="tx1"/>
                    </a:solidFill>
                  </a:rPr>
                  <a:t>Rasmdan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foydalanib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aralash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sonni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noto‘g‘ri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kasrga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aylantiring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: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352128" y="1440210"/>
                <a:ext cx="11809393" cy="800219"/>
              </a:xfrm>
              <a:blipFill rotWithShape="1">
                <a:blip r:embed="rId3"/>
                <a:stretch>
                  <a:fillRect l="-1859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 стрелкой 5"/>
          <p:cNvCxnSpPr/>
          <p:nvPr/>
        </p:nvCxnSpPr>
        <p:spPr>
          <a:xfrm>
            <a:off x="640160" y="4320530"/>
            <a:ext cx="648072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4016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36024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00020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72028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08032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80040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44036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16044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52048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4056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88052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60060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96064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68072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320680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328792" y="4176514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Дуга 74"/>
          <p:cNvSpPr/>
          <p:nvPr/>
        </p:nvSpPr>
        <p:spPr>
          <a:xfrm rot="19845585">
            <a:off x="497557" y="3735463"/>
            <a:ext cx="2054136" cy="1981386"/>
          </a:xfrm>
          <a:prstGeom prst="arc">
            <a:avLst>
              <a:gd name="adj1" fmla="val 14553943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447639" y="446454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6136271" y="4440665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261583" y="4440665"/>
            <a:ext cx="3407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4048039" y="4423678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Дуга 79"/>
          <p:cNvSpPr/>
          <p:nvPr/>
        </p:nvSpPr>
        <p:spPr>
          <a:xfrm rot="19845585">
            <a:off x="2295176" y="3769866"/>
            <a:ext cx="2054136" cy="1981386"/>
          </a:xfrm>
          <a:prstGeom prst="arc">
            <a:avLst>
              <a:gd name="adj1" fmla="val 14553943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Дуга 80"/>
          <p:cNvSpPr/>
          <p:nvPr/>
        </p:nvSpPr>
        <p:spPr>
          <a:xfrm rot="20433977">
            <a:off x="4147083" y="3946909"/>
            <a:ext cx="1368845" cy="1627298"/>
          </a:xfrm>
          <a:prstGeom prst="arc">
            <a:avLst>
              <a:gd name="adj1" fmla="val 14553943"/>
              <a:gd name="adj2" fmla="val 19834837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352128" y="3590975"/>
            <a:ext cx="3850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6886447" y="3725302"/>
            <a:ext cx="4688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Прямоугольник 83"/>
              <p:cNvSpPr/>
              <p:nvPr/>
            </p:nvSpPr>
            <p:spPr>
              <a:xfrm>
                <a:off x="4965454" y="4307746"/>
                <a:ext cx="710451" cy="9814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4" name="Прямоугольник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5454" y="4307746"/>
                <a:ext cx="710451" cy="981423"/>
              </a:xfrm>
              <a:prstGeom prst="rect">
                <a:avLst/>
              </a:prstGeom>
              <a:blipFill>
                <a:blip r:embed="rId4"/>
                <a:stretch>
                  <a:fillRect l="-22414" b="-4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150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75" grpId="0" animBg="1"/>
      <p:bldP spid="76" grpId="0"/>
      <p:bldP spid="77" grpId="0"/>
      <p:bldP spid="78" grpId="0"/>
      <p:bldP spid="79" grpId="0"/>
      <p:bldP spid="80" grpId="0" animBg="1"/>
      <p:bldP spid="81" grpId="0" animBg="1"/>
      <p:bldP spid="82" grpId="0"/>
      <p:bldP spid="83" grpId="0"/>
      <p:bldP spid="8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11474</TotalTime>
  <Words>241</Words>
  <Application>Microsoft Office PowerPoint</Application>
  <PresentationFormat>Произвольный</PresentationFormat>
  <Paragraphs>67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= (1 ·7+5)/7 = 12/7</vt:lpstr>
      <vt:lpstr>b) 11/12 + 4/12 = 15/12 = 13/12</vt:lpstr>
      <vt:lpstr>a) 2 soat 34 minut </vt:lpstr>
      <vt:lpstr>1 kunda = 12 : 7 = 12/7 = 1 5/7</vt:lpstr>
      <vt:lpstr>Презентация PowerPoint</vt:lpstr>
      <vt:lpstr>1 km = 100 000 cm </vt:lpstr>
      <vt:lpstr>2 3/5 = (2 ·5 + 3)/5 = 13/5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899</cp:revision>
  <dcterms:created xsi:type="dcterms:W3CDTF">2020-04-09T07:32:19Z</dcterms:created>
  <dcterms:modified xsi:type="dcterms:W3CDTF">2020-12-21T09:08:43Z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