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480" r:id="rId3"/>
    <p:sldId id="481" r:id="rId4"/>
    <p:sldId id="482" r:id="rId5"/>
    <p:sldId id="483" r:id="rId6"/>
    <p:sldId id="484" r:id="rId7"/>
    <p:sldId id="487" r:id="rId8"/>
    <p:sldId id="485" r:id="rId9"/>
    <p:sldId id="486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89636" autoAdjust="0"/>
  </p:normalViewPr>
  <p:slideViewPr>
    <p:cSldViewPr>
      <p:cViewPr varScale="1">
        <p:scale>
          <a:sx n="59" d="100"/>
          <a:sy n="59" d="100"/>
        </p:scale>
        <p:origin x="78" y="9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69.png"/><Relationship Id="rId7" Type="http://schemas.openxmlformats.org/officeDocument/2006/relationships/image" Target="../media/image7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0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2201902" y="2551627"/>
            <a:ext cx="9023433" cy="227295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ARALASH SONLARNI</a:t>
            </a:r>
            <a:r>
              <a:rPr lang="ru-RU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3"/>
            <a:chOff x="439458" y="322808"/>
            <a:chExt cx="4985770" cy="50881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5117" y="2719426"/>
            <a:ext cx="648072" cy="17622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117" y="4824586"/>
            <a:ext cx="648072" cy="17622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i.mycdn.me/i?r=AzEPZsRbOZEKgBhR0XGMT1RkQHgcvkTx5Fx4ZSOhPD41T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76" y="4211372"/>
            <a:ext cx="4661049" cy="29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85454" y="735613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t.depositphotos.com/1975215/4773/v/950/depositphotos_47732901-stock-illustration-school-frame-with-colored-penc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9" y="1318222"/>
            <a:ext cx="122413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2448" y="2002876"/>
            <a:ext cx="84490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46-betdagi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164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, 165 - , 167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misollarni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32068" y="1439797"/>
                <a:ext cx="8856984" cy="800219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sonlarni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yig‘indisini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toping. 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068" y="1439797"/>
                <a:ext cx="8856984" cy="800219"/>
              </a:xfrm>
              <a:blipFill>
                <a:blip r:embed="rId2"/>
                <a:stretch>
                  <a:fillRect l="-2478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37527" y="301991"/>
            <a:ext cx="7035682" cy="706172"/>
          </a:xfrm>
        </p:spPr>
        <p:txBody>
          <a:bodyPr/>
          <a:lstStyle/>
          <a:p>
            <a:r>
              <a:rPr lang="en-US" sz="4400" b="1" dirty="0" err="1" smtClean="0"/>
              <a:t>Aralash</a:t>
            </a:r>
            <a:r>
              <a:rPr lang="en-US" sz="4400" b="1" dirty="0" smtClean="0"/>
              <a:t> sonlarni </a:t>
            </a:r>
            <a:r>
              <a:rPr lang="en-US" sz="4400" b="1" dirty="0" err="1" smtClean="0"/>
              <a:t>qo‘shish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1794015" y="3445932"/>
                <a:ext cx="1822708" cy="79810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015" y="3445932"/>
                <a:ext cx="1822708" cy="798104"/>
              </a:xfrm>
              <a:prstGeom prst="rect">
                <a:avLst/>
              </a:prstGeom>
              <a:blipFill>
                <a:blip r:embed="rId3"/>
                <a:stretch>
                  <a:fillRect l="-11706" t="-3053" r="-14716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9121444" y="3330823"/>
                <a:ext cx="2235451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444" y="3330823"/>
                <a:ext cx="2235451" cy="800219"/>
              </a:xfrm>
              <a:prstGeom prst="rect">
                <a:avLst/>
              </a:prstGeom>
              <a:blipFill>
                <a:blip r:embed="rId4"/>
                <a:stretch>
                  <a:fillRect l="-5177" t="-3030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2822"/>
              </p:ext>
            </p:extLst>
          </p:nvPr>
        </p:nvGraphicFramePr>
        <p:xfrm>
          <a:off x="298473" y="2542825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xmlns="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31954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06689"/>
              </p:ext>
            </p:extLst>
          </p:nvPr>
        </p:nvGraphicFramePr>
        <p:xfrm>
          <a:off x="1432248" y="2542825"/>
          <a:ext cx="1023009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xmlns="" val="1428639447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31954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52039"/>
              </p:ext>
            </p:extLst>
          </p:nvPr>
        </p:nvGraphicFramePr>
        <p:xfrm>
          <a:off x="2541236" y="2542825"/>
          <a:ext cx="1041400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8119529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102534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40846704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236048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91098970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472829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27944"/>
              </p:ext>
            </p:extLst>
          </p:nvPr>
        </p:nvGraphicFramePr>
        <p:xfrm>
          <a:off x="5155773" y="2542825"/>
          <a:ext cx="1041400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8119529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102534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40846704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236048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91098970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47282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4794"/>
              </p:ext>
            </p:extLst>
          </p:nvPr>
        </p:nvGraphicFramePr>
        <p:xfrm>
          <a:off x="9935793" y="2542825"/>
          <a:ext cx="1041400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8119529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102534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40846704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236048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91098970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47282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05939"/>
              </p:ext>
            </p:extLst>
          </p:nvPr>
        </p:nvGraphicFramePr>
        <p:xfrm>
          <a:off x="7736409" y="2542825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xmlns="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31954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20493"/>
              </p:ext>
            </p:extLst>
          </p:nvPr>
        </p:nvGraphicFramePr>
        <p:xfrm>
          <a:off x="8836101" y="2542825"/>
          <a:ext cx="1023009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xmlns="" val="1428639447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31954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06580"/>
              </p:ext>
            </p:extLst>
          </p:nvPr>
        </p:nvGraphicFramePr>
        <p:xfrm>
          <a:off x="6636717" y="2542825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xmlns="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31954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41847"/>
              </p:ext>
            </p:extLst>
          </p:nvPr>
        </p:nvGraphicFramePr>
        <p:xfrm>
          <a:off x="4027563" y="2548140"/>
          <a:ext cx="1023009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xmlns="" val="1428639447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31954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605135" y="244802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/>
              <a:t>+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97173" y="2432421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smtClean="0"/>
              <a:t>=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6189" y="5269461"/>
            <a:ext cx="7056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qisqacha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ko‘rinishda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728480" y="5056720"/>
                <a:ext cx="432048" cy="914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480" y="5056720"/>
                <a:ext cx="432048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8882389" y="5084101"/>
                <a:ext cx="432048" cy="914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389" y="5084101"/>
                <a:ext cx="432048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949427" y="5084101"/>
                <a:ext cx="432048" cy="914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427" y="5084101"/>
                <a:ext cx="432048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уга 23"/>
          <p:cNvSpPr/>
          <p:nvPr/>
        </p:nvSpPr>
        <p:spPr>
          <a:xfrm>
            <a:off x="7578254" y="4507679"/>
            <a:ext cx="1147916" cy="1314832"/>
          </a:xfrm>
          <a:prstGeom prst="arc">
            <a:avLst>
              <a:gd name="adj1" fmla="val 11070836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8715094" y="4528148"/>
            <a:ext cx="1147916" cy="1387401"/>
          </a:xfrm>
          <a:prstGeom prst="arc">
            <a:avLst>
              <a:gd name="adj1" fmla="val 11070836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0800000">
            <a:off x="9045557" y="5315471"/>
            <a:ext cx="1147916" cy="1387401"/>
          </a:xfrm>
          <a:prstGeom prst="arc">
            <a:avLst>
              <a:gd name="adj1" fmla="val 11070836"/>
              <a:gd name="adj2" fmla="val 21317354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800000">
            <a:off x="7858297" y="5315471"/>
            <a:ext cx="1147916" cy="1387401"/>
          </a:xfrm>
          <a:prstGeom prst="arc">
            <a:avLst>
              <a:gd name="adj1" fmla="val 11070836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534333" y="600541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89052" y="520883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164427" y="521777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606937" y="51891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534333" y="518927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359588" y="518927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736409" y="456687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Заголовок 1"/>
              <p:cNvSpPr txBox="1">
                <a:spLocks/>
              </p:cNvSpPr>
              <p:nvPr/>
            </p:nvSpPr>
            <p:spPr>
              <a:xfrm>
                <a:off x="6299335" y="3379821"/>
                <a:ext cx="292969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35" y="3379821"/>
                <a:ext cx="2929695" cy="800219"/>
              </a:xfrm>
              <a:prstGeom prst="rect">
                <a:avLst/>
              </a:prstGeom>
              <a:blipFill>
                <a:blip r:embed="rId8"/>
                <a:stretch>
                  <a:fillRect l="-3950" t="-3030" r="-3950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Заголовок 1"/>
              <p:cNvSpPr txBox="1">
                <a:spLocks/>
              </p:cNvSpPr>
              <p:nvPr/>
            </p:nvSpPr>
            <p:spPr>
              <a:xfrm>
                <a:off x="3616724" y="3410851"/>
                <a:ext cx="279146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724" y="3410851"/>
                <a:ext cx="2791460" cy="800219"/>
              </a:xfrm>
              <a:prstGeom prst="rect">
                <a:avLst/>
              </a:prstGeom>
              <a:blipFill>
                <a:blip r:embed="rId9"/>
                <a:stretch>
                  <a:fillRect l="-4148" t="-3053" r="-8297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Заголовок 1"/>
              <p:cNvSpPr txBox="1">
                <a:spLocks/>
              </p:cNvSpPr>
              <p:nvPr/>
            </p:nvSpPr>
            <p:spPr>
              <a:xfrm>
                <a:off x="10570333" y="3374322"/>
                <a:ext cx="786562" cy="80041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333" y="3374322"/>
                <a:ext cx="786562" cy="800413"/>
              </a:xfrm>
              <a:prstGeom prst="rect">
                <a:avLst/>
              </a:prstGeom>
              <a:blipFill>
                <a:blip r:embed="rId10"/>
                <a:stretch>
                  <a:fillRect l="-27907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Заголовок 1"/>
          <p:cNvSpPr txBox="1">
            <a:spLocks/>
          </p:cNvSpPr>
          <p:nvPr/>
        </p:nvSpPr>
        <p:spPr>
          <a:xfrm flipH="1">
            <a:off x="10215965" y="3509901"/>
            <a:ext cx="50198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1"/>
                </a:solidFill>
              </a:rPr>
              <a:t>=</a:t>
            </a:r>
            <a:endParaRPr lang="ru-RU" sz="3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2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7" grpId="0"/>
      <p:bldP spid="18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56384" y="360090"/>
            <a:ext cx="8424936" cy="1354217"/>
          </a:xfrm>
        </p:spPr>
        <p:txBody>
          <a:bodyPr/>
          <a:lstStyle/>
          <a:p>
            <a:r>
              <a:rPr lang="en-US" sz="3200" b="1" dirty="0" smtClean="0"/>
              <a:t>  </a:t>
            </a:r>
            <a:r>
              <a:rPr lang="en-US" sz="4400" b="1" dirty="0" err="1" smtClean="0"/>
              <a:t>Noto‘g‘ri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ko‘rinishida</a:t>
            </a:r>
            <a:r>
              <a:rPr lang="en-US" sz="4400" b="1" dirty="0" smtClean="0"/>
              <a:t>  </a:t>
            </a:r>
            <a:endParaRPr lang="ru-RU" sz="4400" b="1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280120" y="1312729"/>
            <a:ext cx="12169352" cy="135421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Qo‘shishda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noto‘g‘ri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bo‘lishi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mumkin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Bunday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hollarda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noto‘g‘ri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butun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ajratiladi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butun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yig‘indisiga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qo‘shiladi</a:t>
            </a:r>
            <a:r>
              <a:rPr lang="en-US" sz="2800" b="1" dirty="0" smtClean="0">
                <a:solidFill>
                  <a:schemeClr val="tx1"/>
                </a:solidFill>
              </a:rPr>
              <a:t>.    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1577757" y="3571352"/>
                <a:ext cx="2157254" cy="79810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757" y="3571352"/>
                <a:ext cx="2157254" cy="798104"/>
              </a:xfrm>
              <a:prstGeom prst="rect">
                <a:avLst/>
              </a:prstGeom>
              <a:blipFill>
                <a:blip r:embed="rId2"/>
                <a:stretch>
                  <a:fillRect l="-5650" t="-3053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5618172" y="3525659"/>
                <a:ext cx="292969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172" y="3525659"/>
                <a:ext cx="2929695" cy="800219"/>
              </a:xfrm>
              <a:prstGeom prst="rect">
                <a:avLst/>
              </a:prstGeom>
              <a:blipFill>
                <a:blip r:embed="rId3"/>
                <a:stretch>
                  <a:fillRect l="-4167" t="-3030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3324303" y="3555834"/>
                <a:ext cx="2470070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3600" kern="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303" y="3555834"/>
                <a:ext cx="2470070" cy="808491"/>
              </a:xfrm>
              <a:prstGeom prst="rect">
                <a:avLst/>
              </a:prstGeom>
              <a:blipFill>
                <a:blip r:embed="rId4"/>
                <a:stretch>
                  <a:fillRect l="-4680" t="-2256" r="-3695" b="-17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7255040" y="3525659"/>
                <a:ext cx="1608211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1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040" y="3525659"/>
                <a:ext cx="1608211" cy="800219"/>
              </a:xfrm>
              <a:prstGeom prst="rect">
                <a:avLst/>
              </a:prstGeom>
              <a:blipFill>
                <a:blip r:embed="rId5"/>
                <a:stretch>
                  <a:fillRect l="-7197" t="-3030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Заголовок 1"/>
          <p:cNvSpPr txBox="1">
            <a:spLocks/>
          </p:cNvSpPr>
          <p:nvPr/>
        </p:nvSpPr>
        <p:spPr>
          <a:xfrm flipH="1">
            <a:off x="6954857" y="3665851"/>
            <a:ext cx="76676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1"/>
                </a:solidFill>
              </a:rPr>
              <a:t>=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9213517" y="3570294"/>
                <a:ext cx="98966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517" y="3570294"/>
                <a:ext cx="989668" cy="800219"/>
              </a:xfrm>
              <a:prstGeom prst="rect">
                <a:avLst/>
              </a:prstGeom>
              <a:blipFill>
                <a:blip r:embed="rId6"/>
                <a:stretch>
                  <a:fillRect l="-21472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аголовок 1"/>
          <p:cNvSpPr txBox="1">
            <a:spLocks/>
          </p:cNvSpPr>
          <p:nvPr/>
        </p:nvSpPr>
        <p:spPr>
          <a:xfrm flipH="1">
            <a:off x="8844120" y="3693404"/>
            <a:ext cx="43612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1"/>
                </a:solidFill>
              </a:rPr>
              <a:t>=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51560"/>
              </p:ext>
            </p:extLst>
          </p:nvPr>
        </p:nvGraphicFramePr>
        <p:xfrm>
          <a:off x="354819" y="5002176"/>
          <a:ext cx="1184174" cy="502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4174">
                  <a:extLst>
                    <a:ext uri="{9D8B030D-6E8A-4147-A177-3AD203B41FA5}">
                      <a16:colId xmlns:a16="http://schemas.microsoft.com/office/drawing/2014/main" xmlns="" val="77733685"/>
                    </a:ext>
                  </a:extLst>
                </a:gridCol>
              </a:tblGrid>
              <a:tr h="502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355357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28101"/>
              </p:ext>
            </p:extLst>
          </p:nvPr>
        </p:nvGraphicFramePr>
        <p:xfrm>
          <a:off x="6130105" y="4989631"/>
          <a:ext cx="1168889" cy="502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889">
                  <a:extLst>
                    <a:ext uri="{9D8B030D-6E8A-4147-A177-3AD203B41FA5}">
                      <a16:colId xmlns:a16="http://schemas.microsoft.com/office/drawing/2014/main" xmlns="" val="77733685"/>
                    </a:ext>
                  </a:extLst>
                </a:gridCol>
              </a:tblGrid>
              <a:tr h="502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355357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19081"/>
              </p:ext>
            </p:extLst>
          </p:nvPr>
        </p:nvGraphicFramePr>
        <p:xfrm>
          <a:off x="7384291" y="4989631"/>
          <a:ext cx="1168889" cy="502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889">
                  <a:extLst>
                    <a:ext uri="{9D8B030D-6E8A-4147-A177-3AD203B41FA5}">
                      <a16:colId xmlns:a16="http://schemas.microsoft.com/office/drawing/2014/main" xmlns="" val="77733685"/>
                    </a:ext>
                  </a:extLst>
                </a:gridCol>
              </a:tblGrid>
              <a:tr h="502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35535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14898"/>
              </p:ext>
            </p:extLst>
          </p:nvPr>
        </p:nvGraphicFramePr>
        <p:xfrm>
          <a:off x="3225964" y="4987700"/>
          <a:ext cx="1184174" cy="502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4174">
                  <a:extLst>
                    <a:ext uri="{9D8B030D-6E8A-4147-A177-3AD203B41FA5}">
                      <a16:colId xmlns:a16="http://schemas.microsoft.com/office/drawing/2014/main" xmlns="" val="77733685"/>
                    </a:ext>
                  </a:extLst>
                </a:gridCol>
              </a:tblGrid>
              <a:tr h="502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35535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41610"/>
              </p:ext>
            </p:extLst>
          </p:nvPr>
        </p:nvGraphicFramePr>
        <p:xfrm>
          <a:off x="1612188" y="4993365"/>
          <a:ext cx="1184176" cy="505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044">
                  <a:extLst>
                    <a:ext uri="{9D8B030D-6E8A-4147-A177-3AD203B41FA5}">
                      <a16:colId xmlns:a16="http://schemas.microsoft.com/office/drawing/2014/main" xmlns="" val="589769101"/>
                    </a:ext>
                  </a:extLst>
                </a:gridCol>
                <a:gridCol w="296044">
                  <a:extLst>
                    <a:ext uri="{9D8B030D-6E8A-4147-A177-3AD203B41FA5}">
                      <a16:colId xmlns:a16="http://schemas.microsoft.com/office/drawing/2014/main" xmlns="" val="3287380409"/>
                    </a:ext>
                  </a:extLst>
                </a:gridCol>
                <a:gridCol w="296044">
                  <a:extLst>
                    <a:ext uri="{9D8B030D-6E8A-4147-A177-3AD203B41FA5}">
                      <a16:colId xmlns:a16="http://schemas.microsoft.com/office/drawing/2014/main" xmlns="" val="3151499581"/>
                    </a:ext>
                  </a:extLst>
                </a:gridCol>
                <a:gridCol w="296044">
                  <a:extLst>
                    <a:ext uri="{9D8B030D-6E8A-4147-A177-3AD203B41FA5}">
                      <a16:colId xmlns:a16="http://schemas.microsoft.com/office/drawing/2014/main" xmlns="" val="2350153333"/>
                    </a:ext>
                  </a:extLst>
                </a:gridCol>
              </a:tblGrid>
              <a:tr h="5059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399855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70751"/>
              </p:ext>
            </p:extLst>
          </p:nvPr>
        </p:nvGraphicFramePr>
        <p:xfrm>
          <a:off x="9910857" y="4985769"/>
          <a:ext cx="1188948" cy="505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237">
                  <a:extLst>
                    <a:ext uri="{9D8B030D-6E8A-4147-A177-3AD203B41FA5}">
                      <a16:colId xmlns:a16="http://schemas.microsoft.com/office/drawing/2014/main" xmlns="" val="589769101"/>
                    </a:ext>
                  </a:extLst>
                </a:gridCol>
                <a:gridCol w="297237">
                  <a:extLst>
                    <a:ext uri="{9D8B030D-6E8A-4147-A177-3AD203B41FA5}">
                      <a16:colId xmlns:a16="http://schemas.microsoft.com/office/drawing/2014/main" xmlns="" val="3287380409"/>
                    </a:ext>
                  </a:extLst>
                </a:gridCol>
                <a:gridCol w="297237">
                  <a:extLst>
                    <a:ext uri="{9D8B030D-6E8A-4147-A177-3AD203B41FA5}">
                      <a16:colId xmlns:a16="http://schemas.microsoft.com/office/drawing/2014/main" xmlns="" val="3151499581"/>
                    </a:ext>
                  </a:extLst>
                </a:gridCol>
                <a:gridCol w="297237">
                  <a:extLst>
                    <a:ext uri="{9D8B030D-6E8A-4147-A177-3AD203B41FA5}">
                      <a16:colId xmlns:a16="http://schemas.microsoft.com/office/drawing/2014/main" xmlns="" val="2350153333"/>
                    </a:ext>
                  </a:extLst>
                </a:gridCol>
              </a:tblGrid>
              <a:tr h="50593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39985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24396"/>
              </p:ext>
            </p:extLst>
          </p:nvPr>
        </p:nvGraphicFramePr>
        <p:xfrm>
          <a:off x="8639894" y="4985769"/>
          <a:ext cx="1150644" cy="505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661">
                  <a:extLst>
                    <a:ext uri="{9D8B030D-6E8A-4147-A177-3AD203B41FA5}">
                      <a16:colId xmlns:a16="http://schemas.microsoft.com/office/drawing/2014/main" xmlns="" val="589769101"/>
                    </a:ext>
                  </a:extLst>
                </a:gridCol>
                <a:gridCol w="287661">
                  <a:extLst>
                    <a:ext uri="{9D8B030D-6E8A-4147-A177-3AD203B41FA5}">
                      <a16:colId xmlns:a16="http://schemas.microsoft.com/office/drawing/2014/main" xmlns="" val="3287380409"/>
                    </a:ext>
                  </a:extLst>
                </a:gridCol>
                <a:gridCol w="287661">
                  <a:extLst>
                    <a:ext uri="{9D8B030D-6E8A-4147-A177-3AD203B41FA5}">
                      <a16:colId xmlns:a16="http://schemas.microsoft.com/office/drawing/2014/main" xmlns="" val="3151499581"/>
                    </a:ext>
                  </a:extLst>
                </a:gridCol>
                <a:gridCol w="287661">
                  <a:extLst>
                    <a:ext uri="{9D8B030D-6E8A-4147-A177-3AD203B41FA5}">
                      <a16:colId xmlns:a16="http://schemas.microsoft.com/office/drawing/2014/main" xmlns="" val="2350153333"/>
                    </a:ext>
                  </a:extLst>
                </a:gridCol>
              </a:tblGrid>
              <a:tr h="5059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39985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04392"/>
              </p:ext>
            </p:extLst>
          </p:nvPr>
        </p:nvGraphicFramePr>
        <p:xfrm>
          <a:off x="4502271" y="4987700"/>
          <a:ext cx="1168888" cy="502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222">
                  <a:extLst>
                    <a:ext uri="{9D8B030D-6E8A-4147-A177-3AD203B41FA5}">
                      <a16:colId xmlns:a16="http://schemas.microsoft.com/office/drawing/2014/main" xmlns="" val="589769101"/>
                    </a:ext>
                  </a:extLst>
                </a:gridCol>
                <a:gridCol w="292222">
                  <a:extLst>
                    <a:ext uri="{9D8B030D-6E8A-4147-A177-3AD203B41FA5}">
                      <a16:colId xmlns:a16="http://schemas.microsoft.com/office/drawing/2014/main" xmlns="" val="3287380409"/>
                    </a:ext>
                  </a:extLst>
                </a:gridCol>
                <a:gridCol w="292222">
                  <a:extLst>
                    <a:ext uri="{9D8B030D-6E8A-4147-A177-3AD203B41FA5}">
                      <a16:colId xmlns:a16="http://schemas.microsoft.com/office/drawing/2014/main" xmlns="" val="3151499581"/>
                    </a:ext>
                  </a:extLst>
                </a:gridCol>
                <a:gridCol w="292222">
                  <a:extLst>
                    <a:ext uri="{9D8B030D-6E8A-4147-A177-3AD203B41FA5}">
                      <a16:colId xmlns:a16="http://schemas.microsoft.com/office/drawing/2014/main" xmlns="" val="2350153333"/>
                    </a:ext>
                  </a:extLst>
                </a:gridCol>
              </a:tblGrid>
              <a:tr h="502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39985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70827" y="4839153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35374" y="4884793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10" grpId="0"/>
      <p:bldP spid="11" grpId="0"/>
      <p:bldP spid="12" grpId="0"/>
      <p:bldP spid="13" grpId="0"/>
      <p:bldP spid="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56584" y="254363"/>
            <a:ext cx="3186454" cy="677108"/>
          </a:xfrm>
        </p:spPr>
        <p:txBody>
          <a:bodyPr/>
          <a:lstStyle/>
          <a:p>
            <a:r>
              <a:rPr lang="en-US" sz="4400" b="1" dirty="0" smtClean="0"/>
              <a:t>159 -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368202"/>
            <a:ext cx="11665377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Hisoblang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topganingizni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tushuntiring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439173" y="2448322"/>
                <a:ext cx="216024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a)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73" y="2448322"/>
                <a:ext cx="2160240" cy="800219"/>
              </a:xfrm>
              <a:prstGeom prst="rect">
                <a:avLst/>
              </a:prstGeom>
              <a:blipFill>
                <a:blip r:embed="rId2"/>
                <a:stretch>
                  <a:fillRect l="-5367" t="-3053" r="-8757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2543847" y="2445694"/>
                <a:ext cx="178375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47" y="2445694"/>
                <a:ext cx="1783758" cy="800219"/>
              </a:xfrm>
              <a:prstGeom prst="rect">
                <a:avLst/>
              </a:prstGeom>
              <a:blipFill>
                <a:blip r:embed="rId3"/>
                <a:stretch>
                  <a:fillRect l="-6485" t="-3053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561307" y="2445694"/>
                <a:ext cx="98966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07" y="2445694"/>
                <a:ext cx="989668" cy="800219"/>
              </a:xfrm>
              <a:prstGeom prst="rect">
                <a:avLst/>
              </a:prstGeom>
              <a:blipFill>
                <a:blip r:embed="rId4"/>
                <a:stretch>
                  <a:fillRect l="-21472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 txBox="1">
            <a:spLocks/>
          </p:cNvSpPr>
          <p:nvPr/>
        </p:nvSpPr>
        <p:spPr>
          <a:xfrm flipH="1">
            <a:off x="4227955" y="2568804"/>
            <a:ext cx="6667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1"/>
                </a:solidFill>
              </a:rPr>
              <a:t>=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525982" y="4536554"/>
                <a:ext cx="2128997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b)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82" y="4536554"/>
                <a:ext cx="2128997" cy="800219"/>
              </a:xfrm>
              <a:prstGeom prst="rect">
                <a:avLst/>
              </a:prstGeom>
              <a:blipFill>
                <a:blip r:embed="rId5"/>
                <a:stretch>
                  <a:fillRect l="-5429" t="-3053" r="-10857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2599413" y="4536554"/>
                <a:ext cx="178375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13" y="4536554"/>
                <a:ext cx="1783758" cy="800219"/>
              </a:xfrm>
              <a:prstGeom prst="rect">
                <a:avLst/>
              </a:prstGeom>
              <a:blipFill>
                <a:blip r:embed="rId6"/>
                <a:stretch>
                  <a:fillRect l="-6485" t="-3053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4674525" y="4536554"/>
                <a:ext cx="98966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25" y="4536554"/>
                <a:ext cx="989668" cy="800219"/>
              </a:xfrm>
              <a:prstGeom prst="rect">
                <a:avLst/>
              </a:prstGeom>
              <a:blipFill>
                <a:blip r:embed="rId7"/>
                <a:stretch>
                  <a:fillRect l="-22222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аголовок 1"/>
          <p:cNvSpPr txBox="1">
            <a:spLocks/>
          </p:cNvSpPr>
          <p:nvPr/>
        </p:nvSpPr>
        <p:spPr>
          <a:xfrm flipH="1">
            <a:off x="4316715" y="4728960"/>
            <a:ext cx="6667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1"/>
                </a:solidFill>
              </a:rPr>
              <a:t>=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5842329" y="2474604"/>
                <a:ext cx="216024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d) 1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329" y="2474604"/>
                <a:ext cx="2160240" cy="800219"/>
              </a:xfrm>
              <a:prstGeom prst="rect">
                <a:avLst/>
              </a:prstGeom>
              <a:blipFill>
                <a:blip r:embed="rId8"/>
                <a:stretch>
                  <a:fillRect l="-5352" t="-3053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7580348" y="2447734"/>
                <a:ext cx="178375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348" y="2447734"/>
                <a:ext cx="1783758" cy="800219"/>
              </a:xfrm>
              <a:prstGeom prst="rect">
                <a:avLst/>
              </a:prstGeom>
              <a:blipFill>
                <a:blip r:embed="rId9"/>
                <a:stretch>
                  <a:fillRect l="-1024" t="-3053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9813353" y="2447733"/>
                <a:ext cx="907067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353" y="2447733"/>
                <a:ext cx="907067" cy="800219"/>
              </a:xfrm>
              <a:prstGeom prst="rect">
                <a:avLst/>
              </a:prstGeom>
              <a:blipFill>
                <a:blip r:embed="rId10"/>
                <a:stretch>
                  <a:fillRect l="-24161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Заголовок 1"/>
          <p:cNvSpPr txBox="1">
            <a:spLocks/>
          </p:cNvSpPr>
          <p:nvPr/>
        </p:nvSpPr>
        <p:spPr>
          <a:xfrm flipH="1">
            <a:off x="9419672" y="2624372"/>
            <a:ext cx="4037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1"/>
                </a:solidFill>
              </a:rPr>
              <a:t>=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Заголовок 1"/>
              <p:cNvSpPr txBox="1">
                <a:spLocks/>
              </p:cNvSpPr>
              <p:nvPr/>
            </p:nvSpPr>
            <p:spPr>
              <a:xfrm>
                <a:off x="5897895" y="4501519"/>
                <a:ext cx="216024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e)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95" y="4501519"/>
                <a:ext cx="2160240" cy="800219"/>
              </a:xfrm>
              <a:prstGeom prst="rect">
                <a:avLst/>
              </a:prstGeom>
              <a:blipFill>
                <a:blip r:embed="rId11"/>
                <a:stretch>
                  <a:fillRect l="-5650" t="-3030" r="-8475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Заголовок 1"/>
              <p:cNvSpPr txBox="1">
                <a:spLocks/>
              </p:cNvSpPr>
              <p:nvPr/>
            </p:nvSpPr>
            <p:spPr>
              <a:xfrm>
                <a:off x="8002569" y="4498891"/>
                <a:ext cx="178375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69" y="4498891"/>
                <a:ext cx="1783758" cy="800219"/>
              </a:xfrm>
              <a:prstGeom prst="rect">
                <a:avLst/>
              </a:prstGeom>
              <a:blipFill>
                <a:blip r:embed="rId12"/>
                <a:stretch>
                  <a:fillRect l="-6849" t="-3053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Заголовок 1"/>
              <p:cNvSpPr txBox="1">
                <a:spLocks/>
              </p:cNvSpPr>
              <p:nvPr/>
            </p:nvSpPr>
            <p:spPr>
              <a:xfrm>
                <a:off x="10020029" y="4498891"/>
                <a:ext cx="98966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029" y="4498891"/>
                <a:ext cx="989668" cy="800219"/>
              </a:xfrm>
              <a:prstGeom prst="rect">
                <a:avLst/>
              </a:prstGeom>
              <a:blipFill>
                <a:blip r:embed="rId13"/>
                <a:stretch>
                  <a:fillRect l="-22222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Заголовок 1"/>
          <p:cNvSpPr txBox="1">
            <a:spLocks/>
          </p:cNvSpPr>
          <p:nvPr/>
        </p:nvSpPr>
        <p:spPr>
          <a:xfrm flipH="1">
            <a:off x="9686677" y="4622001"/>
            <a:ext cx="6667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1"/>
                </a:solidFill>
              </a:rPr>
              <a:t>=</a:t>
            </a:r>
            <a:endParaRPr lang="ru-RU" sz="3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76664" y="431936"/>
            <a:ext cx="3441436" cy="677108"/>
          </a:xfrm>
        </p:spPr>
        <p:txBody>
          <a:bodyPr/>
          <a:lstStyle/>
          <a:p>
            <a:r>
              <a:rPr lang="en-US" sz="4400" b="1" dirty="0" smtClean="0"/>
              <a:t>160 -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612299" y="1340101"/>
            <a:ext cx="3577002" cy="492443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Yig‘indini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toping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640160" y="2063601"/>
                <a:ext cx="3024336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a)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 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0" y="2063601"/>
                <a:ext cx="3024336" cy="797591"/>
              </a:xfrm>
              <a:prstGeom prst="rect">
                <a:avLst/>
              </a:prstGeom>
              <a:blipFill>
                <a:blip r:embed="rId2"/>
                <a:stretch>
                  <a:fillRect l="-3831" t="-3077" r="-4637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3376464" y="2062286"/>
                <a:ext cx="331236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464" y="2062286"/>
                <a:ext cx="3312368" cy="800219"/>
              </a:xfrm>
              <a:prstGeom prst="rect">
                <a:avLst/>
              </a:prstGeom>
              <a:blipFill>
                <a:blip r:embed="rId3"/>
                <a:stretch>
                  <a:fillRect l="-3683" t="-3030" r="-3315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6508926" y="1998136"/>
                <a:ext cx="3780773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 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26" y="1998136"/>
                <a:ext cx="3780773" cy="797591"/>
              </a:xfrm>
              <a:prstGeom prst="rect">
                <a:avLst/>
              </a:prstGeom>
              <a:blipFill>
                <a:blip r:embed="rId4"/>
                <a:stretch>
                  <a:fillRect l="-3226" t="-3053" r="-3065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10109793" y="2019579"/>
                <a:ext cx="959483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793" y="2019579"/>
                <a:ext cx="959483" cy="797591"/>
              </a:xfrm>
              <a:prstGeom prst="rect">
                <a:avLst/>
              </a:prstGeom>
              <a:blipFill>
                <a:blip r:embed="rId5"/>
                <a:stretch>
                  <a:fillRect l="-12025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640160" y="3789056"/>
                <a:ext cx="2736304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b)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0" y="3789056"/>
                <a:ext cx="2736304" cy="805862"/>
              </a:xfrm>
              <a:prstGeom prst="rect">
                <a:avLst/>
              </a:prstGeom>
              <a:blipFill>
                <a:blip r:embed="rId6"/>
                <a:stretch>
                  <a:fillRect l="-4232" t="-2273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2956115" y="3786428"/>
                <a:ext cx="3312368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15" y="3786428"/>
                <a:ext cx="3312368" cy="808491"/>
              </a:xfrm>
              <a:prstGeom prst="rect">
                <a:avLst/>
              </a:prstGeom>
              <a:blipFill>
                <a:blip r:embed="rId7"/>
                <a:stretch>
                  <a:fillRect l="-3683" t="-2256" b="-17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5666950" y="3761331"/>
                <a:ext cx="3391690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 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950" y="3761331"/>
                <a:ext cx="3391690" cy="808491"/>
              </a:xfrm>
              <a:prstGeom prst="rect">
                <a:avLst/>
              </a:prstGeom>
              <a:blipFill>
                <a:blip r:embed="rId8"/>
                <a:stretch>
                  <a:fillRect l="-719" t="-2256" r="-6835" b="-17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9084869" y="3746953"/>
                <a:ext cx="786562" cy="80041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869" y="3746953"/>
                <a:ext cx="786562" cy="800413"/>
              </a:xfrm>
              <a:prstGeom prst="rect">
                <a:avLst/>
              </a:prstGeom>
              <a:blipFill>
                <a:blip r:embed="rId9"/>
                <a:stretch>
                  <a:fillRect l="-27132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Заголовок 1"/>
              <p:cNvSpPr txBox="1">
                <a:spLocks/>
              </p:cNvSpPr>
              <p:nvPr/>
            </p:nvSpPr>
            <p:spPr>
              <a:xfrm>
                <a:off x="640160" y="5400650"/>
                <a:ext cx="2820188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d)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0" y="5400650"/>
                <a:ext cx="2820188" cy="797591"/>
              </a:xfrm>
              <a:prstGeom prst="rect">
                <a:avLst/>
              </a:prstGeom>
              <a:blipFill>
                <a:blip r:embed="rId10"/>
                <a:stretch>
                  <a:fillRect l="-4104" t="-3053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Заголовок 1"/>
              <p:cNvSpPr txBox="1">
                <a:spLocks/>
              </p:cNvSpPr>
              <p:nvPr/>
            </p:nvSpPr>
            <p:spPr>
              <a:xfrm>
                <a:off x="3088432" y="5423934"/>
                <a:ext cx="2952328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4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2" y="5423934"/>
                <a:ext cx="2952328" cy="800219"/>
              </a:xfrm>
              <a:prstGeom prst="rect">
                <a:avLst/>
              </a:prstGeom>
              <a:blipFill>
                <a:blip r:embed="rId11"/>
                <a:stretch>
                  <a:fillRect l="-4132" t="-3053" r="-2273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Заголовок 1"/>
              <p:cNvSpPr txBox="1">
                <a:spLocks/>
              </p:cNvSpPr>
              <p:nvPr/>
            </p:nvSpPr>
            <p:spPr>
              <a:xfrm>
                <a:off x="5896744" y="5382187"/>
                <a:ext cx="361515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4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 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744" y="5382187"/>
                <a:ext cx="3615154" cy="800219"/>
              </a:xfrm>
              <a:prstGeom prst="rect">
                <a:avLst/>
              </a:prstGeom>
              <a:blipFill>
                <a:blip r:embed="rId12"/>
                <a:stretch>
                  <a:fillRect l="-506" t="-3053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Заголовок 1"/>
              <p:cNvSpPr txBox="1">
                <a:spLocks/>
              </p:cNvSpPr>
              <p:nvPr/>
            </p:nvSpPr>
            <p:spPr>
              <a:xfrm>
                <a:off x="9244010" y="5324540"/>
                <a:ext cx="786562" cy="80041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010" y="5324540"/>
                <a:ext cx="786562" cy="800413"/>
              </a:xfrm>
              <a:prstGeom prst="rect">
                <a:avLst/>
              </a:prstGeom>
              <a:blipFill>
                <a:blip r:embed="rId13"/>
                <a:stretch>
                  <a:fillRect l="-27132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 txBox="1">
            <a:spLocks/>
          </p:cNvSpPr>
          <p:nvPr/>
        </p:nvSpPr>
        <p:spPr>
          <a:xfrm>
            <a:off x="6394545" y="2127107"/>
            <a:ext cx="136815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2"/>
                </a:solidFill>
              </a:rPr>
              <a:t> (</a:t>
            </a:r>
            <a:r>
              <a:rPr lang="en-US" sz="2800" kern="0" dirty="0" smtClean="0">
                <a:solidFill>
                  <a:schemeClr val="tx2"/>
                </a:solidFill>
              </a:rPr>
              <a:t>         </a:t>
            </a:r>
            <a:r>
              <a:rPr lang="en-US" sz="3600" kern="0" dirty="0" smtClean="0">
                <a:solidFill>
                  <a:schemeClr val="tx2"/>
                </a:solidFill>
              </a:rPr>
              <a:t>)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127170" y="2184082"/>
            <a:ext cx="226484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2"/>
                </a:solidFill>
              </a:rPr>
              <a:t>(   </a:t>
            </a:r>
            <a:r>
              <a:rPr lang="en-US" sz="2800" kern="0" dirty="0" smtClean="0">
                <a:solidFill>
                  <a:schemeClr val="tx2"/>
                </a:solidFill>
              </a:rPr>
              <a:t>          </a:t>
            </a:r>
            <a:r>
              <a:rPr lang="en-US" sz="3600" kern="0" dirty="0" smtClean="0">
                <a:solidFill>
                  <a:schemeClr val="tx2"/>
                </a:solidFill>
              </a:rPr>
              <a:t>)   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824850" y="5482624"/>
            <a:ext cx="136815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2"/>
                </a:solidFill>
              </a:rPr>
              <a:t> (</a:t>
            </a:r>
            <a:r>
              <a:rPr lang="en-US" sz="2800" kern="0" dirty="0" smtClean="0">
                <a:solidFill>
                  <a:schemeClr val="tx2"/>
                </a:solidFill>
              </a:rPr>
              <a:t>         </a:t>
            </a:r>
            <a:r>
              <a:rPr lang="en-US" sz="3600" kern="0" dirty="0" smtClean="0">
                <a:solidFill>
                  <a:schemeClr val="tx2"/>
                </a:solidFill>
              </a:rPr>
              <a:t>)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362795" y="3888577"/>
            <a:ext cx="15821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2"/>
                </a:solidFill>
              </a:rPr>
              <a:t>(   </a:t>
            </a:r>
            <a:r>
              <a:rPr lang="en-US" sz="2800" kern="0" dirty="0" smtClean="0">
                <a:solidFill>
                  <a:schemeClr val="tx2"/>
                </a:solidFill>
              </a:rPr>
              <a:t>       </a:t>
            </a:r>
            <a:r>
              <a:rPr lang="en-US" sz="3600" kern="0" dirty="0" smtClean="0">
                <a:solidFill>
                  <a:schemeClr val="tx2"/>
                </a:solidFill>
              </a:rPr>
              <a:t>)   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565824" y="5496606"/>
            <a:ext cx="166697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2"/>
                </a:solidFill>
              </a:rPr>
              <a:t>( </a:t>
            </a:r>
            <a:r>
              <a:rPr lang="en-US" sz="2800" kern="0" dirty="0" smtClean="0">
                <a:solidFill>
                  <a:schemeClr val="tx2"/>
                </a:solidFill>
              </a:rPr>
              <a:t>         </a:t>
            </a:r>
            <a:r>
              <a:rPr lang="en-US" sz="3600" kern="0" dirty="0" smtClean="0">
                <a:solidFill>
                  <a:schemeClr val="tx2"/>
                </a:solidFill>
              </a:rPr>
              <a:t>)    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597522" y="3865006"/>
            <a:ext cx="136815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2"/>
                </a:solidFill>
              </a:rPr>
              <a:t> (</a:t>
            </a:r>
            <a:r>
              <a:rPr lang="en-US" sz="2800" kern="0" dirty="0" smtClean="0">
                <a:solidFill>
                  <a:schemeClr val="tx2"/>
                </a:solidFill>
              </a:rPr>
              <a:t>         </a:t>
            </a:r>
            <a:r>
              <a:rPr lang="en-US" sz="3600" kern="0" dirty="0" smtClean="0">
                <a:solidFill>
                  <a:schemeClr val="tx2"/>
                </a:solidFill>
              </a:rPr>
              <a:t>)</a:t>
            </a:r>
            <a:endParaRPr lang="ru-RU" sz="3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928192" y="2795025"/>
                <a:ext cx="2257102" cy="1292854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 =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8192" y="2795025"/>
                <a:ext cx="2257102" cy="1292854"/>
              </a:xfrm>
              <a:blipFill>
                <a:blip r:embed="rId2"/>
                <a:stretch>
                  <a:fillRect l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6397" y="348208"/>
            <a:ext cx="3582212" cy="807680"/>
          </a:xfrm>
        </p:spPr>
        <p:txBody>
          <a:bodyPr/>
          <a:lstStyle/>
          <a:p>
            <a:r>
              <a:rPr lang="en-US" sz="4400" b="1" dirty="0" smtClean="0"/>
              <a:t>161 -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144" y="1512218"/>
            <a:ext cx="11665377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Yig‘indini</a:t>
            </a:r>
            <a:r>
              <a:rPr lang="en-US" sz="2800" b="1" dirty="0" smtClean="0">
                <a:solidFill>
                  <a:srgbClr val="002060"/>
                </a:solidFill>
              </a:rPr>
              <a:t> toping </a:t>
            </a:r>
            <a:r>
              <a:rPr lang="en-US" sz="2800" b="1" dirty="0" err="1" smtClean="0">
                <a:solidFill>
                  <a:srgbClr val="002060"/>
                </a:solidFill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natijani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aralash</a:t>
            </a:r>
            <a:r>
              <a:rPr lang="en-US" sz="2800" b="1" dirty="0" smtClean="0">
                <a:solidFill>
                  <a:srgbClr val="002060"/>
                </a:solidFill>
              </a:rPr>
              <a:t> son </a:t>
            </a:r>
            <a:r>
              <a:rPr lang="en-US" sz="2800" b="1" dirty="0" err="1" smtClean="0">
                <a:solidFill>
                  <a:srgbClr val="002060"/>
                </a:solidFill>
              </a:rPr>
              <a:t>ko‘rinishida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tasvirlang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endParaRPr lang="ru-RU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3066582" y="2795026"/>
                <a:ext cx="792088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582" y="2795026"/>
                <a:ext cx="792088" cy="800412"/>
              </a:xfrm>
              <a:prstGeom prst="rect">
                <a:avLst/>
              </a:prstGeom>
              <a:blipFill>
                <a:blip r:embed="rId3"/>
                <a:stretch>
                  <a:fillRect r="-28462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3887193" y="2795026"/>
                <a:ext cx="689947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93" y="2795026"/>
                <a:ext cx="689947" cy="800412"/>
              </a:xfrm>
              <a:prstGeom prst="rect">
                <a:avLst/>
              </a:prstGeom>
              <a:blipFill>
                <a:blip r:embed="rId4"/>
                <a:stretch>
                  <a:fillRect l="-3185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999691" y="5180608"/>
                <a:ext cx="1974349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d)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91" y="5180608"/>
                <a:ext cx="1974349" cy="800412"/>
              </a:xfrm>
              <a:prstGeom prst="rect">
                <a:avLst/>
              </a:prstGeom>
              <a:blipFill>
                <a:blip r:embed="rId5"/>
                <a:stretch>
                  <a:fillRect l="-11111" r="-9568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2974040" y="5180608"/>
                <a:ext cx="792088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40" y="5180608"/>
                <a:ext cx="792088" cy="800412"/>
              </a:xfrm>
              <a:prstGeom prst="rect">
                <a:avLst/>
              </a:prstGeom>
              <a:blipFill>
                <a:blip r:embed="rId6"/>
                <a:stretch>
                  <a:fillRect l="-769" r="-2308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3607084" y="5180194"/>
                <a:ext cx="555087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084" y="5180194"/>
                <a:ext cx="555087" cy="800412"/>
              </a:xfrm>
              <a:prstGeom prst="rect">
                <a:avLst/>
              </a:prstGeom>
              <a:blipFill>
                <a:blip r:embed="rId7"/>
                <a:stretch>
                  <a:fillRect l="-39560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5144549" y="2643861"/>
                <a:ext cx="2334389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49" y="2643861"/>
                <a:ext cx="2334389" cy="797591"/>
              </a:xfrm>
              <a:prstGeom prst="rect">
                <a:avLst/>
              </a:prstGeom>
              <a:blipFill>
                <a:blip r:embed="rId8"/>
                <a:stretch>
                  <a:fillRect l="-9399" r="-9922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7592820" y="2641231"/>
                <a:ext cx="792087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20" y="2641231"/>
                <a:ext cx="792087" cy="800412"/>
              </a:xfrm>
              <a:prstGeom prst="rect">
                <a:avLst/>
              </a:prstGeom>
              <a:blipFill>
                <a:blip r:embed="rId9"/>
                <a:stretch>
                  <a:fillRect l="-775" r="-28682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8435980" y="2643861"/>
                <a:ext cx="864097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980" y="2643861"/>
                <a:ext cx="864097" cy="797591"/>
              </a:xfrm>
              <a:prstGeom prst="rect">
                <a:avLst/>
              </a:prstGeom>
              <a:blipFill>
                <a:blip r:embed="rId10"/>
                <a:stretch>
                  <a:fillRect l="-25352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5144549" y="5092133"/>
                <a:ext cx="2736304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49" y="5092133"/>
                <a:ext cx="2736304" cy="797591"/>
              </a:xfrm>
              <a:prstGeom prst="rect">
                <a:avLst/>
              </a:prstGeom>
              <a:blipFill>
                <a:blip r:embed="rId11"/>
                <a:stretch>
                  <a:fillRect l="-8018" b="-12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7592820" y="5092133"/>
                <a:ext cx="1141681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20" y="5092133"/>
                <a:ext cx="1141681" cy="800412"/>
              </a:xfrm>
              <a:prstGeom prst="rect">
                <a:avLst/>
              </a:prstGeom>
              <a:blipFill>
                <a:blip r:embed="rId12"/>
                <a:stretch>
                  <a:fillRect l="-535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8442283" y="5089312"/>
                <a:ext cx="734714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283" y="5089312"/>
                <a:ext cx="734714" cy="797591"/>
              </a:xfrm>
              <a:prstGeom prst="rect">
                <a:avLst/>
              </a:prstGeom>
              <a:blipFill>
                <a:blip r:embed="rId13"/>
                <a:stretch>
                  <a:fillRect l="-30000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H="1">
            <a:off x="4691022" y="2308355"/>
            <a:ext cx="11031" cy="42732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avatars.mds.yandex.net/get-zen_doc/1773286/pub_5e5f43ea212e945ed0bbdc9f_5e5f4b3c23e45944a74eccac/scale_12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36" y="2049154"/>
            <a:ext cx="2845345" cy="27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812240" y="5703752"/>
                <a:ext cx="3344923" cy="1231299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 5 +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2240" y="5703752"/>
                <a:ext cx="3344923" cy="1231299"/>
              </a:xfrm>
              <a:blipFill>
                <a:blip r:embed="rId2"/>
                <a:stretch>
                  <a:fillRect l="-3461" r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32648" y="360090"/>
            <a:ext cx="3585452" cy="669308"/>
          </a:xfrm>
        </p:spPr>
        <p:txBody>
          <a:bodyPr/>
          <a:lstStyle/>
          <a:p>
            <a:r>
              <a:rPr lang="en-US" sz="4400" b="1" dirty="0" smtClean="0"/>
              <a:t>163-masala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98299" y="1458164"/>
            <a:ext cx="3456384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Yig‘indini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toping.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720553" y="2312689"/>
                <a:ext cx="244827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+ 7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53" y="2312689"/>
                <a:ext cx="2448272" cy="800219"/>
              </a:xfrm>
              <a:prstGeom prst="rect">
                <a:avLst/>
              </a:prstGeom>
              <a:blipFill>
                <a:blip r:embed="rId3"/>
                <a:stretch>
                  <a:fillRect l="-8706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5085782" y="2369426"/>
                <a:ext cx="93610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82" y="2369426"/>
                <a:ext cx="936104" cy="800219"/>
              </a:xfrm>
              <a:prstGeom prst="rect">
                <a:avLst/>
              </a:prstGeom>
              <a:blipFill>
                <a:blip r:embed="rId4"/>
                <a:stretch>
                  <a:fillRect l="-1233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701053" y="3523990"/>
                <a:ext cx="225711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+ 2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53" y="3523990"/>
                <a:ext cx="2257114" cy="800219"/>
              </a:xfrm>
              <a:prstGeom prst="rect">
                <a:avLst/>
              </a:prstGeom>
              <a:blipFill>
                <a:blip r:embed="rId5"/>
                <a:stretch>
                  <a:fillRect l="-9459" r="-5135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2684179" y="3554500"/>
                <a:ext cx="225612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 2 +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kern="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79" y="3554500"/>
                <a:ext cx="2256122" cy="800219"/>
              </a:xfrm>
              <a:prstGeom prst="rect">
                <a:avLst/>
              </a:prstGeom>
              <a:blipFill>
                <a:blip r:embed="rId6"/>
                <a:stretch>
                  <a:fillRect l="-811" r="-6486" b="-12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4783050" y="3585008"/>
                <a:ext cx="862476" cy="79893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50" y="3585008"/>
                <a:ext cx="862476" cy="798937"/>
              </a:xfrm>
              <a:prstGeom prst="rect">
                <a:avLst/>
              </a:prstGeom>
              <a:blipFill>
                <a:blip r:embed="rId7"/>
                <a:stretch>
                  <a:fillRect l="-2837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720552" y="4651110"/>
                <a:ext cx="258390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a) 10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52" y="4651110"/>
                <a:ext cx="2583903" cy="800219"/>
              </a:xfrm>
              <a:prstGeom prst="rect">
                <a:avLst/>
              </a:prstGeom>
              <a:blipFill>
                <a:blip r:embed="rId8"/>
                <a:stretch>
                  <a:fillRect l="-8255" r="-235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2958167" y="2357378"/>
                <a:ext cx="225612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7 +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kern="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167" y="2357378"/>
                <a:ext cx="2256122" cy="800219"/>
              </a:xfrm>
              <a:prstGeom prst="rect">
                <a:avLst/>
              </a:prstGeom>
              <a:blipFill>
                <a:blip r:embed="rId9"/>
                <a:stretch>
                  <a:fillRect l="-5135" r="-2162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5269638" y="4670493"/>
                <a:ext cx="93610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38" y="4670493"/>
                <a:ext cx="936104" cy="800219"/>
              </a:xfrm>
              <a:prstGeom prst="rect">
                <a:avLst/>
              </a:prstGeom>
              <a:blipFill>
                <a:blip r:embed="rId10"/>
                <a:stretch>
                  <a:fillRect l="-1948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652737" y="5703752"/>
                <a:ext cx="3159503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a)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37" y="5703752"/>
                <a:ext cx="3159503" cy="808491"/>
              </a:xfrm>
              <a:prstGeom prst="rect">
                <a:avLst/>
              </a:prstGeom>
              <a:blipFill>
                <a:blip r:embed="rId11"/>
                <a:stretch>
                  <a:fillRect l="-6757" r="-6178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3108722" y="4665601"/>
                <a:ext cx="2443268" cy="8100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10 +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kern="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22" y="4665601"/>
                <a:ext cx="2443268" cy="810005"/>
              </a:xfrm>
              <a:prstGeom prst="rect">
                <a:avLst/>
              </a:prstGeom>
              <a:blipFill>
                <a:blip r:embed="rId12"/>
                <a:stretch>
                  <a:fillRect l="-4988" r="-1995" b="-11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6977681" y="5712024"/>
                <a:ext cx="93610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81" y="5712024"/>
                <a:ext cx="936104" cy="800219"/>
              </a:xfrm>
              <a:prstGeom prst="rect">
                <a:avLst/>
              </a:prstGeom>
              <a:blipFill>
                <a:blip r:embed="rId13"/>
                <a:stretch>
                  <a:fillRect l="-2614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avatars.mds.yandex.net/get-zen_doc/1585197/pub_5ee21e60df721c0d7a24b91e_5ee2c8d04da18446d5b579ea/scale_12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421" y="1986128"/>
            <a:ext cx="2790769" cy="30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4547" y="3672458"/>
                <a:ext cx="3096344" cy="808683"/>
              </a:xfrm>
            </p:spPr>
            <p:txBody>
              <a:bodyPr/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Eni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:    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cm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547" y="3672458"/>
                <a:ext cx="3096344" cy="808683"/>
              </a:xfrm>
              <a:blipFill rotWithShape="0">
                <a:blip r:embed="rId2"/>
                <a:stretch>
                  <a:fillRect l="-4331" b="-12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9294" y="355392"/>
            <a:ext cx="3095722" cy="677108"/>
          </a:xfrm>
        </p:spPr>
        <p:txBody>
          <a:bodyPr/>
          <a:lstStyle/>
          <a:p>
            <a:r>
              <a:rPr lang="en-US" sz="4400" b="1" dirty="0" smtClean="0"/>
              <a:t>1- masala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96144" y="1440210"/>
                <a:ext cx="11809312" cy="1239570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To‘g‘ri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to‘rtburchakning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eni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cm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bo‘yi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esa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undan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cm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uzun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b="1" dirty="0" err="1" smtClean="0">
                    <a:solidFill>
                      <a:schemeClr val="tx1"/>
                    </a:solidFill>
                  </a:rPr>
                  <a:t>To‘g‘ri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to‘rtburchakning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bo‘yini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toping.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96144" y="1440210"/>
                <a:ext cx="11809312" cy="1239570"/>
              </a:xfrm>
              <a:blipFill>
                <a:blip r:embed="rId3"/>
                <a:stretch>
                  <a:fillRect l="-1806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 txBox="1">
            <a:spLocks/>
          </p:cNvSpPr>
          <p:nvPr/>
        </p:nvSpPr>
        <p:spPr>
          <a:xfrm>
            <a:off x="4827555" y="3490155"/>
            <a:ext cx="186127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200" kern="0" dirty="0" err="1" smtClean="0">
                <a:solidFill>
                  <a:srgbClr val="002060"/>
                </a:solidFill>
              </a:rPr>
              <a:t>Yechish</a:t>
            </a:r>
            <a:r>
              <a:rPr lang="en-US" sz="3200" kern="0" dirty="0" smtClean="0">
                <a:solidFill>
                  <a:srgbClr val="002060"/>
                </a:solidFill>
              </a:rPr>
              <a:t>:</a:t>
            </a:r>
            <a:endParaRPr lang="en-US" sz="3200" kern="0" dirty="0" smtClean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00600" y="3480955"/>
            <a:ext cx="25262" cy="2304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Заголовок 1"/>
              <p:cNvSpPr txBox="1">
                <a:spLocks/>
              </p:cNvSpPr>
              <p:nvPr/>
            </p:nvSpPr>
            <p:spPr>
              <a:xfrm>
                <a:off x="4799790" y="4792973"/>
                <a:ext cx="4644517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200" kern="0" dirty="0" smtClean="0">
                    <a:solidFill>
                      <a:srgbClr val="002060"/>
                    </a:solidFill>
                  </a:rPr>
                  <a:t>b = </a:t>
                </a:r>
                <a:r>
                  <a:rPr lang="ru-RU" sz="2800" kern="0" dirty="0" smtClean="0">
                    <a:solidFill>
                      <a:schemeClr val="tx1"/>
                    </a:solidFill>
                  </a:rPr>
                  <a:t>12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ru-RU" sz="2800" kern="0" dirty="0" smtClean="0">
                    <a:solidFill>
                      <a:schemeClr val="tx1"/>
                    </a:solidFill>
                  </a:rPr>
                  <a:t>7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 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90" y="4792973"/>
                <a:ext cx="4644517" cy="805862"/>
              </a:xfrm>
              <a:prstGeom prst="rect">
                <a:avLst/>
              </a:prstGeom>
              <a:blipFill>
                <a:blip r:embed="rId4"/>
                <a:stretch>
                  <a:fillRect l="-5249" t="-2273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Заголовок 1"/>
              <p:cNvSpPr txBox="1">
                <a:spLocks/>
              </p:cNvSpPr>
              <p:nvPr/>
            </p:nvSpPr>
            <p:spPr>
              <a:xfrm>
                <a:off x="7638605" y="4798616"/>
                <a:ext cx="907067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605" y="4798616"/>
                <a:ext cx="907067" cy="800219"/>
              </a:xfrm>
              <a:prstGeom prst="rect">
                <a:avLst/>
              </a:prstGeom>
              <a:blipFill>
                <a:blip r:embed="rId5"/>
                <a:stretch>
                  <a:fillRect l="-23490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Заголовок 1"/>
          <p:cNvSpPr txBox="1">
            <a:spLocks/>
          </p:cNvSpPr>
          <p:nvPr/>
        </p:nvSpPr>
        <p:spPr>
          <a:xfrm flipH="1">
            <a:off x="8397438" y="4936989"/>
            <a:ext cx="59755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1"/>
                </a:solidFill>
              </a:rPr>
              <a:t>=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 rot="10800000" flipH="1" flipV="1">
            <a:off x="8726978" y="4980460"/>
            <a:ext cx="257036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19 + 1 = 20 cm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1872719" y="4785882"/>
                <a:ext cx="2220492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C00000"/>
                    </a:solidFill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cm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uzun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19" y="4785882"/>
                <a:ext cx="2220492" cy="800412"/>
              </a:xfrm>
              <a:prstGeom prst="rect">
                <a:avLst/>
              </a:prstGeom>
              <a:blipFill>
                <a:blip r:embed="rId6"/>
                <a:stretch>
                  <a:fillRect l="-9615" r="-2473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1171638" y="5473819"/>
            <a:ext cx="701081" cy="62043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11" idx="3"/>
            <a:endCxn id="2" idx="3"/>
          </p:cNvCxnSpPr>
          <p:nvPr/>
        </p:nvCxnSpPr>
        <p:spPr>
          <a:xfrm flipH="1" flipV="1">
            <a:off x="3420891" y="4076800"/>
            <a:ext cx="672320" cy="1109288"/>
          </a:xfrm>
          <a:prstGeom prst="bentConnector3">
            <a:avLst>
              <a:gd name="adj1" fmla="val -34002"/>
            </a:avLst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495432" y="6223893"/>
            <a:ext cx="25448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200" kern="0" dirty="0" err="1" smtClean="0">
                <a:solidFill>
                  <a:schemeClr val="tx1"/>
                </a:solidFill>
              </a:rPr>
              <a:t>Bo‘yi</a:t>
            </a:r>
            <a:r>
              <a:rPr lang="en-US" sz="3200" kern="0" dirty="0" smtClean="0">
                <a:solidFill>
                  <a:schemeClr val="tx1"/>
                </a:solidFill>
              </a:rPr>
              <a:t>:  </a:t>
            </a:r>
            <a:r>
              <a:rPr lang="en-US" sz="3200" kern="0" dirty="0" smtClean="0">
                <a:solidFill>
                  <a:schemeClr val="tx1"/>
                </a:solidFill>
              </a:rPr>
              <a:t>b =?</a:t>
            </a:r>
          </a:p>
        </p:txBody>
      </p:sp>
    </p:spTree>
    <p:extLst>
      <p:ext uri="{BB962C8B-B14F-4D97-AF65-F5344CB8AC3E}">
        <p14:creationId xmlns:p14="http://schemas.microsoft.com/office/powerpoint/2010/main" val="38632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20" grpId="0"/>
      <p:bldP spid="21" grpId="0"/>
      <p:bldP spid="22" grpId="0"/>
      <p:bldP spid="23" grpId="0"/>
      <p:bldP spid="1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44616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2 - masala</a:t>
            </a:r>
            <a:endParaRPr lang="ru-RU" sz="4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96144" y="1440210"/>
                <a:ext cx="11593369" cy="1604478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Daryo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oqimining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tezligi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km/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soat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qayiqning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turg‘un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suvdagi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tezligi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km/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soat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Qayiqning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oqim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bo‘ylab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tezligini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toping.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96144" y="1440210"/>
                <a:ext cx="11593369" cy="1604478"/>
              </a:xfrm>
              <a:blipFill rotWithShape="0">
                <a:blip r:embed="rId2"/>
                <a:stretch>
                  <a:fillRect l="-1840" b="-3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62607" y="3235171"/>
                <a:ext cx="6407284" cy="808683"/>
              </a:xfrm>
            </p:spPr>
            <p:txBody>
              <a:bodyPr/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Daryo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oqimi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tezligi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km/soat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2607" y="3235171"/>
                <a:ext cx="6407284" cy="808683"/>
              </a:xfrm>
              <a:blipFill rotWithShape="0">
                <a:blip r:embed="rId3"/>
                <a:stretch>
                  <a:fillRect l="-1616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425670" y="4066777"/>
                <a:ext cx="6344222" cy="80868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Qayiqning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o‘z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tx1"/>
                    </a:solidFill>
                  </a:rPr>
                  <a:t>tezligi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:   </a:t>
                </a:r>
                <a:r>
                  <a:rPr lang="en-US" sz="2800" kern="0" dirty="0" smtClean="0">
                    <a:solidFill>
                      <a:srgbClr val="C00000"/>
                    </a:solidFill>
                  </a:rPr>
                  <a:t>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km/soat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0" y="4066777"/>
                <a:ext cx="6344222" cy="808683"/>
              </a:xfrm>
              <a:prstGeom prst="rect">
                <a:avLst/>
              </a:prstGeom>
              <a:blipFill rotWithShape="0">
                <a:blip r:embed="rId4"/>
                <a:stretch>
                  <a:fillRect l="-3458" b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 txBox="1">
            <a:spLocks/>
          </p:cNvSpPr>
          <p:nvPr/>
        </p:nvSpPr>
        <p:spPr>
          <a:xfrm>
            <a:off x="362608" y="4898383"/>
            <a:ext cx="56781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2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Oqim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bo‘ylab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tezligi</a:t>
            </a:r>
            <a:r>
              <a:rPr lang="en-US" sz="2800" kern="0" dirty="0" smtClean="0">
                <a:solidFill>
                  <a:schemeClr val="tx1"/>
                </a:solidFill>
              </a:rPr>
              <a:t>:    </a:t>
            </a:r>
            <a:r>
              <a:rPr lang="en-US" sz="3200" kern="0" dirty="0" smtClean="0">
                <a:solidFill>
                  <a:srgbClr val="C00000"/>
                </a:solidFill>
              </a:rPr>
              <a:t>?</a:t>
            </a:r>
            <a:endParaRPr lang="ru-RU" sz="3200" kern="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502628" y="5726955"/>
                <a:ext cx="4464496" cy="8063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200" kern="0" dirty="0" err="1" smtClean="0">
                    <a:solidFill>
                      <a:srgbClr val="002060"/>
                    </a:solidFill>
                  </a:rPr>
                  <a:t>Yechish</a:t>
                </a:r>
                <a:r>
                  <a:rPr lang="en-US" sz="3200" kern="0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sz="2800" kern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 </a:t>
                </a:r>
                <a:endParaRPr lang="ru-RU" sz="320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28" y="5726955"/>
                <a:ext cx="4464496" cy="806375"/>
              </a:xfrm>
              <a:prstGeom prst="rect">
                <a:avLst/>
              </a:prstGeom>
              <a:blipFill rotWithShape="0">
                <a:blip r:embed="rId5"/>
                <a:stretch>
                  <a:fillRect l="-5457" t="-2256" b="-17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4600600" y="5726955"/>
                <a:ext cx="1231654" cy="8004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17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00" y="5726955"/>
                <a:ext cx="1231654" cy="800412"/>
              </a:xfrm>
              <a:prstGeom prst="rect">
                <a:avLst/>
              </a:prstGeom>
              <a:blipFill>
                <a:blip r:embed="rId6"/>
                <a:stretch>
                  <a:fillRect l="-17822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5680721" y="5720992"/>
                <a:ext cx="3114445" cy="79810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17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18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21" y="5720992"/>
                <a:ext cx="3114445" cy="798104"/>
              </a:xfrm>
              <a:prstGeom prst="rect">
                <a:avLst/>
              </a:prstGeom>
              <a:blipFill>
                <a:blip r:embed="rId7"/>
                <a:stretch>
                  <a:fillRect l="-4892" t="-3053" b="-18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92" y="3283977"/>
            <a:ext cx="3039026" cy="23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11599</TotalTime>
  <Words>349</Words>
  <Application>Microsoft Office PowerPoint</Application>
  <PresentationFormat>Произвольный</PresentationFormat>
  <Paragraphs>123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MATEMATIKA</vt:lpstr>
      <vt:lpstr>2 2/5 va 11/5 sonlarni yig‘indisini toping. </vt:lpstr>
      <vt:lpstr>Презентация PowerPoint</vt:lpstr>
      <vt:lpstr>Презентация PowerPoint</vt:lpstr>
      <vt:lpstr>Презентация PowerPoint</vt:lpstr>
      <vt:lpstr>a)  3/8  +  7/8  =</vt:lpstr>
      <vt:lpstr> 5 + (1/13 + 4/13 + 3/13) =</vt:lpstr>
      <vt:lpstr> Eni:     12 5/8   cm</vt:lpstr>
      <vt:lpstr> Daryo oqimi tezligi:     2 5/7   km/soat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936</cp:revision>
  <dcterms:created xsi:type="dcterms:W3CDTF">2020-04-09T07:32:19Z</dcterms:created>
  <dcterms:modified xsi:type="dcterms:W3CDTF">2020-12-23T09:28:21Z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