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84" r:id="rId2"/>
    <p:sldId id="480" r:id="rId3"/>
    <p:sldId id="488" r:id="rId4"/>
    <p:sldId id="490" r:id="rId5"/>
    <p:sldId id="492" r:id="rId6"/>
    <p:sldId id="489" r:id="rId7"/>
    <p:sldId id="491" r:id="rId8"/>
    <p:sldId id="493" r:id="rId9"/>
    <p:sldId id="494" r:id="rId10"/>
    <p:sldId id="420" r:id="rId11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5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9" autoAdjust="0"/>
    <p:restoredTop sz="91099" autoAdjust="0"/>
  </p:normalViewPr>
  <p:slideViewPr>
    <p:cSldViewPr>
      <p:cViewPr>
        <p:scale>
          <a:sx n="57" d="100"/>
          <a:sy n="57" d="100"/>
        </p:scale>
        <p:origin x="836" y="32"/>
      </p:cViewPr>
      <p:guideLst>
        <p:guide orient="horz" pos="2880"/>
        <p:guide pos="2327"/>
        <p:guide orient="horz" pos="6391"/>
        <p:guide pos="47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pPr/>
              <a:t>23.12.2020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6805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1.png"/><Relationship Id="rId7" Type="http://schemas.openxmlformats.org/officeDocument/2006/relationships/image" Target="../media/image28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0.png"/><Relationship Id="rId13" Type="http://schemas.openxmlformats.org/officeDocument/2006/relationships/image" Target="../media/image240.png"/><Relationship Id="rId3" Type="http://schemas.openxmlformats.org/officeDocument/2006/relationships/image" Target="../media/image310.png"/><Relationship Id="rId12" Type="http://schemas.openxmlformats.org/officeDocument/2006/relationships/image" Target="../media/image230.png"/><Relationship Id="rId17" Type="http://schemas.openxmlformats.org/officeDocument/2006/relationships/image" Target="../media/image33.png"/><Relationship Id="rId2" Type="http://schemas.openxmlformats.org/officeDocument/2006/relationships/image" Target="../media/image130.png"/><Relationship Id="rId16" Type="http://schemas.openxmlformats.org/officeDocument/2006/relationships/image" Target="../media/image27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0.png"/><Relationship Id="rId11" Type="http://schemas.openxmlformats.org/officeDocument/2006/relationships/image" Target="../media/image220.png"/><Relationship Id="rId5" Type="http://schemas.openxmlformats.org/officeDocument/2006/relationships/image" Target="../media/image160.png"/><Relationship Id="rId15" Type="http://schemas.openxmlformats.org/officeDocument/2006/relationships/image" Target="../media/image32.png"/><Relationship Id="rId10" Type="http://schemas.openxmlformats.org/officeDocument/2006/relationships/image" Target="../media/image210.png"/><Relationship Id="rId4" Type="http://schemas.openxmlformats.org/officeDocument/2006/relationships/image" Target="../media/image150.png"/><Relationship Id="rId9" Type="http://schemas.openxmlformats.org/officeDocument/2006/relationships/image" Target="../media/image200.png"/><Relationship Id="rId14" Type="http://schemas.openxmlformats.org/officeDocument/2006/relationships/image" Target="../media/image25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0.png"/><Relationship Id="rId7" Type="http://schemas.openxmlformats.org/officeDocument/2006/relationships/image" Target="../media/image37.png"/><Relationship Id="rId2" Type="http://schemas.openxmlformats.org/officeDocument/2006/relationships/image" Target="../media/image32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6.png"/><Relationship Id="rId11" Type="http://schemas.openxmlformats.org/officeDocument/2006/relationships/image" Target="../media/image30.png"/><Relationship Id="rId5" Type="http://schemas.openxmlformats.org/officeDocument/2006/relationships/image" Target="../media/image35.png"/><Relationship Id="rId10" Type="http://schemas.openxmlformats.org/officeDocument/2006/relationships/image" Target="../media/image40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13" Type="http://schemas.openxmlformats.org/officeDocument/2006/relationships/image" Target="../media/image52.png"/><Relationship Id="rId18" Type="http://schemas.openxmlformats.org/officeDocument/2006/relationships/image" Target="../media/image57.png"/><Relationship Id="rId26" Type="http://schemas.openxmlformats.org/officeDocument/2006/relationships/image" Target="../media/image65.png"/><Relationship Id="rId3" Type="http://schemas.openxmlformats.org/officeDocument/2006/relationships/image" Target="../media/image42.png"/><Relationship Id="rId21" Type="http://schemas.openxmlformats.org/officeDocument/2006/relationships/image" Target="../media/image60.png"/><Relationship Id="rId34" Type="http://schemas.openxmlformats.org/officeDocument/2006/relationships/image" Target="../media/image73.png"/><Relationship Id="rId7" Type="http://schemas.openxmlformats.org/officeDocument/2006/relationships/image" Target="../media/image46.png"/><Relationship Id="rId12" Type="http://schemas.openxmlformats.org/officeDocument/2006/relationships/image" Target="../media/image51.png"/><Relationship Id="rId17" Type="http://schemas.openxmlformats.org/officeDocument/2006/relationships/image" Target="../media/image56.png"/><Relationship Id="rId25" Type="http://schemas.openxmlformats.org/officeDocument/2006/relationships/image" Target="../media/image64.png"/><Relationship Id="rId33" Type="http://schemas.openxmlformats.org/officeDocument/2006/relationships/image" Target="../media/image72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55.png"/><Relationship Id="rId20" Type="http://schemas.openxmlformats.org/officeDocument/2006/relationships/image" Target="../media/image59.png"/><Relationship Id="rId29" Type="http://schemas.openxmlformats.org/officeDocument/2006/relationships/image" Target="../media/image6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5.png"/><Relationship Id="rId11" Type="http://schemas.openxmlformats.org/officeDocument/2006/relationships/image" Target="../media/image50.png"/><Relationship Id="rId24" Type="http://schemas.openxmlformats.org/officeDocument/2006/relationships/image" Target="../media/image63.png"/><Relationship Id="rId32" Type="http://schemas.openxmlformats.org/officeDocument/2006/relationships/image" Target="../media/image71.png"/><Relationship Id="rId5" Type="http://schemas.openxmlformats.org/officeDocument/2006/relationships/image" Target="../media/image44.png"/><Relationship Id="rId15" Type="http://schemas.openxmlformats.org/officeDocument/2006/relationships/image" Target="../media/image54.png"/><Relationship Id="rId23" Type="http://schemas.openxmlformats.org/officeDocument/2006/relationships/image" Target="../media/image62.png"/><Relationship Id="rId28" Type="http://schemas.openxmlformats.org/officeDocument/2006/relationships/image" Target="../media/image67.png"/><Relationship Id="rId10" Type="http://schemas.openxmlformats.org/officeDocument/2006/relationships/image" Target="../media/image49.png"/><Relationship Id="rId19" Type="http://schemas.openxmlformats.org/officeDocument/2006/relationships/image" Target="../media/image58.png"/><Relationship Id="rId31" Type="http://schemas.openxmlformats.org/officeDocument/2006/relationships/image" Target="../media/image70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Relationship Id="rId14" Type="http://schemas.openxmlformats.org/officeDocument/2006/relationships/image" Target="../media/image53.png"/><Relationship Id="rId22" Type="http://schemas.openxmlformats.org/officeDocument/2006/relationships/image" Target="../media/image61.png"/><Relationship Id="rId27" Type="http://schemas.openxmlformats.org/officeDocument/2006/relationships/image" Target="../media/image66.png"/><Relationship Id="rId30" Type="http://schemas.openxmlformats.org/officeDocument/2006/relationships/image" Target="../media/image6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8.png"/><Relationship Id="rId5" Type="http://schemas.openxmlformats.org/officeDocument/2006/relationships/image" Target="../media/image77.png"/><Relationship Id="rId4" Type="http://schemas.openxmlformats.org/officeDocument/2006/relationships/image" Target="../media/image7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2015465" y="2346553"/>
            <a:ext cx="10498862" cy="1534295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>
              <a:spcBef>
                <a:spcPts val="245"/>
              </a:spcBef>
            </a:pPr>
            <a:r>
              <a:rPr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AVZU</a:t>
            </a:r>
            <a:r>
              <a:rPr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uz-Cyrl-UZ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888">
              <a:spcBef>
                <a:spcPts val="245"/>
              </a:spcBef>
            </a:pPr>
            <a:endParaRPr lang="en-US" sz="4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1010252"/>
            <a:chOff x="439458" y="322808"/>
            <a:chExt cx="4985770" cy="455014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838783" cy="438002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804387" y="2566010"/>
            <a:ext cx="648072" cy="176221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804387" y="4997931"/>
            <a:ext cx="666126" cy="17622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https://suntrino.ru/files/upload_158616367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0395" y="3447115"/>
            <a:ext cx="4229001" cy="3490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285454" y="684868"/>
            <a:ext cx="16962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en-US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00008" y="242864"/>
            <a:ext cx="120015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88332" y="3114685"/>
            <a:ext cx="96850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Aralash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qo‘shishga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12 ta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432068" y="1439797"/>
                <a:ext cx="8856984" cy="800219"/>
              </a:xfrm>
            </p:spPr>
            <p:txBody>
              <a:bodyPr/>
              <a:lstStyle/>
              <a:p>
                <a:r>
                  <a:rPr lang="en-US" sz="2800" dirty="0" smtClean="0">
                    <a:solidFill>
                      <a:schemeClr val="tx2"/>
                    </a:solidFill>
                  </a:rPr>
                  <a:t>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</a:rPr>
                  <a:t>va</a:t>
                </a:r>
                <a:r>
                  <a:rPr lang="en-US" sz="36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smtClean="0">
                    <a:solidFill>
                      <a:schemeClr val="tx2"/>
                    </a:solidFill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sonlarni </a:t>
                </a:r>
                <a:r>
                  <a:rPr lang="en-US" sz="2800" dirty="0" err="1" smtClean="0">
                    <a:solidFill>
                      <a:schemeClr val="tx1"/>
                    </a:solidFill>
                  </a:rPr>
                  <a:t>yig‘indisini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 toping. </a:t>
                </a:r>
                <a:endParaRPr lang="ru-RU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32068" y="1439797"/>
                <a:ext cx="8856984" cy="800219"/>
              </a:xfrm>
              <a:blipFill>
                <a:blip r:embed="rId2"/>
                <a:stretch>
                  <a:fillRect l="-2478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037527" y="301991"/>
            <a:ext cx="7035682" cy="706172"/>
          </a:xfrm>
        </p:spPr>
        <p:txBody>
          <a:bodyPr/>
          <a:lstStyle/>
          <a:p>
            <a:r>
              <a:rPr lang="en-US" sz="4400" b="1" dirty="0" err="1" smtClean="0"/>
              <a:t>Aralash</a:t>
            </a:r>
            <a:r>
              <a:rPr lang="en-US" sz="4400" b="1" dirty="0" smtClean="0"/>
              <a:t> sonlarni </a:t>
            </a:r>
            <a:r>
              <a:rPr lang="en-US" sz="4400" b="1" dirty="0" err="1" smtClean="0"/>
              <a:t>qo‘shish</a:t>
            </a:r>
            <a:endParaRPr lang="ru-RU"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"/>
              <p:cNvSpPr txBox="1">
                <a:spLocks/>
              </p:cNvSpPr>
              <p:nvPr/>
            </p:nvSpPr>
            <p:spPr>
              <a:xfrm>
                <a:off x="1794015" y="3445932"/>
                <a:ext cx="1822708" cy="79810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2</a:t>
                </a:r>
                <a:r>
                  <a:rPr lang="en-US" sz="2800" kern="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+ </a:t>
                </a:r>
                <a:r>
                  <a:rPr lang="en-US" sz="2800" kern="0" dirty="0">
                    <a:solidFill>
                      <a:schemeClr val="tx1"/>
                    </a:solidFill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4015" y="3445932"/>
                <a:ext cx="1822708" cy="798104"/>
              </a:xfrm>
              <a:prstGeom prst="rect">
                <a:avLst/>
              </a:prstGeom>
              <a:blipFill>
                <a:blip r:embed="rId3"/>
                <a:stretch>
                  <a:fillRect l="-11706" t="-3053" r="-14716" b="-183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9121444" y="3330823"/>
                <a:ext cx="2235451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3 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+</a:t>
                </a:r>
                <a:r>
                  <a:rPr lang="en-US" sz="2800" kern="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1444" y="3330823"/>
                <a:ext cx="2235451" cy="800219"/>
              </a:xfrm>
              <a:prstGeom prst="rect">
                <a:avLst/>
              </a:prstGeom>
              <a:blipFill>
                <a:blip r:embed="rId4"/>
                <a:stretch>
                  <a:fillRect l="-5177" t="-3030" b="-174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92822"/>
              </p:ext>
            </p:extLst>
          </p:nvPr>
        </p:nvGraphicFramePr>
        <p:xfrm>
          <a:off x="298473" y="2542825"/>
          <a:ext cx="1023009" cy="5182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3009">
                  <a:extLst>
                    <a:ext uri="{9D8B030D-6E8A-4147-A177-3AD203B41FA5}">
                      <a16:colId xmlns:a16="http://schemas.microsoft.com/office/drawing/2014/main" val="1428639447"/>
                    </a:ext>
                  </a:extLst>
                </a:gridCol>
              </a:tblGrid>
              <a:tr h="51827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A8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319541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106689"/>
              </p:ext>
            </p:extLst>
          </p:nvPr>
        </p:nvGraphicFramePr>
        <p:xfrm>
          <a:off x="1432248" y="2542825"/>
          <a:ext cx="1023009" cy="5182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3009">
                  <a:extLst>
                    <a:ext uri="{9D8B030D-6E8A-4147-A177-3AD203B41FA5}">
                      <a16:colId xmlns:a16="http://schemas.microsoft.com/office/drawing/2014/main" val="1428639447"/>
                    </a:ext>
                  </a:extLst>
                </a:gridCol>
              </a:tblGrid>
              <a:tr h="5182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A8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319541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552039"/>
              </p:ext>
            </p:extLst>
          </p:nvPr>
        </p:nvGraphicFramePr>
        <p:xfrm>
          <a:off x="2541236" y="2542825"/>
          <a:ext cx="1041400" cy="5182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81195293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10253462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08467046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23604899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891098970"/>
                    </a:ext>
                  </a:extLst>
                </a:gridCol>
              </a:tblGrid>
              <a:tr h="5182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A85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A85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472829"/>
                  </a:ext>
                </a:extLst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427944"/>
              </p:ext>
            </p:extLst>
          </p:nvPr>
        </p:nvGraphicFramePr>
        <p:xfrm>
          <a:off x="5155773" y="2542825"/>
          <a:ext cx="1041400" cy="5182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81195293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10253462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08467046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23604899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891098970"/>
                    </a:ext>
                  </a:extLst>
                </a:gridCol>
              </a:tblGrid>
              <a:tr h="5182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A85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472829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44794"/>
              </p:ext>
            </p:extLst>
          </p:nvPr>
        </p:nvGraphicFramePr>
        <p:xfrm>
          <a:off x="9935793" y="2542825"/>
          <a:ext cx="1041400" cy="5182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81195293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10253462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08467046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23604899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891098970"/>
                    </a:ext>
                  </a:extLst>
                </a:gridCol>
              </a:tblGrid>
              <a:tr h="5182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A85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A85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A85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472829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305939"/>
              </p:ext>
            </p:extLst>
          </p:nvPr>
        </p:nvGraphicFramePr>
        <p:xfrm>
          <a:off x="7736409" y="2542825"/>
          <a:ext cx="1023009" cy="5182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3009">
                  <a:extLst>
                    <a:ext uri="{9D8B030D-6E8A-4147-A177-3AD203B41FA5}">
                      <a16:colId xmlns:a16="http://schemas.microsoft.com/office/drawing/2014/main" val="1428639447"/>
                    </a:ext>
                  </a:extLst>
                </a:gridCol>
              </a:tblGrid>
              <a:tr h="51827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A8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319541"/>
                  </a:ext>
                </a:extLst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120493"/>
              </p:ext>
            </p:extLst>
          </p:nvPr>
        </p:nvGraphicFramePr>
        <p:xfrm>
          <a:off x="8836101" y="2542825"/>
          <a:ext cx="1023009" cy="5182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3009">
                  <a:extLst>
                    <a:ext uri="{9D8B030D-6E8A-4147-A177-3AD203B41FA5}">
                      <a16:colId xmlns:a16="http://schemas.microsoft.com/office/drawing/2014/main" val="1428639447"/>
                    </a:ext>
                  </a:extLst>
                </a:gridCol>
              </a:tblGrid>
              <a:tr h="5182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A8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319541"/>
                  </a:ext>
                </a:extLst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806580"/>
              </p:ext>
            </p:extLst>
          </p:nvPr>
        </p:nvGraphicFramePr>
        <p:xfrm>
          <a:off x="6636717" y="2542825"/>
          <a:ext cx="1023009" cy="5182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3009">
                  <a:extLst>
                    <a:ext uri="{9D8B030D-6E8A-4147-A177-3AD203B41FA5}">
                      <a16:colId xmlns:a16="http://schemas.microsoft.com/office/drawing/2014/main" val="1428639447"/>
                    </a:ext>
                  </a:extLst>
                </a:gridCol>
              </a:tblGrid>
              <a:tr h="51827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A8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319541"/>
                  </a:ext>
                </a:extLst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141847"/>
              </p:ext>
            </p:extLst>
          </p:nvPr>
        </p:nvGraphicFramePr>
        <p:xfrm>
          <a:off x="4027563" y="2548140"/>
          <a:ext cx="1023009" cy="5182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3009">
                  <a:extLst>
                    <a:ext uri="{9D8B030D-6E8A-4147-A177-3AD203B41FA5}">
                      <a16:colId xmlns:a16="http://schemas.microsoft.com/office/drawing/2014/main" val="1428639447"/>
                    </a:ext>
                  </a:extLst>
                </a:gridCol>
              </a:tblGrid>
              <a:tr h="5182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A8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319541"/>
                  </a:ext>
                </a:extLst>
              </a:tr>
            </a:tbl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3605135" y="244802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kern="0" dirty="0"/>
              <a:t>+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197173" y="2432421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kern="0" dirty="0" smtClean="0"/>
              <a:t>=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46189" y="5269461"/>
            <a:ext cx="70567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qisqacha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ko‘rinishda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7728480" y="5056720"/>
                <a:ext cx="432048" cy="91440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800" b="1" i="1" ker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8480" y="5056720"/>
                <a:ext cx="432048" cy="9144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8882389" y="5084101"/>
                <a:ext cx="432048" cy="91440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ker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800" b="1" i="1" ker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2389" y="5084101"/>
                <a:ext cx="432048" cy="9144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9949427" y="5084101"/>
                <a:ext cx="432048" cy="91440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800" b="1" i="1" ker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9427" y="5084101"/>
                <a:ext cx="432048" cy="9144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Дуга 23"/>
          <p:cNvSpPr/>
          <p:nvPr/>
        </p:nvSpPr>
        <p:spPr>
          <a:xfrm>
            <a:off x="7578254" y="4507679"/>
            <a:ext cx="1147916" cy="1314832"/>
          </a:xfrm>
          <a:prstGeom prst="arc">
            <a:avLst>
              <a:gd name="adj1" fmla="val 11070836"/>
              <a:gd name="adj2" fmla="val 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Дуга 24"/>
          <p:cNvSpPr/>
          <p:nvPr/>
        </p:nvSpPr>
        <p:spPr>
          <a:xfrm>
            <a:off x="8715094" y="4528148"/>
            <a:ext cx="1147916" cy="1387401"/>
          </a:xfrm>
          <a:prstGeom prst="arc">
            <a:avLst>
              <a:gd name="adj1" fmla="val 11070836"/>
              <a:gd name="adj2" fmla="val 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Дуга 25"/>
          <p:cNvSpPr/>
          <p:nvPr/>
        </p:nvSpPr>
        <p:spPr>
          <a:xfrm rot="10800000">
            <a:off x="9045557" y="5315471"/>
            <a:ext cx="1147916" cy="1387401"/>
          </a:xfrm>
          <a:prstGeom prst="arc">
            <a:avLst>
              <a:gd name="adj1" fmla="val 11070836"/>
              <a:gd name="adj2" fmla="val 21317354"/>
            </a:avLst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Дуга 26"/>
          <p:cNvSpPr/>
          <p:nvPr/>
        </p:nvSpPr>
        <p:spPr>
          <a:xfrm rot="10800000">
            <a:off x="7858297" y="5315471"/>
            <a:ext cx="1147916" cy="1387401"/>
          </a:xfrm>
          <a:prstGeom prst="arc">
            <a:avLst>
              <a:gd name="adj1" fmla="val 11070836"/>
              <a:gd name="adj2" fmla="val 0"/>
            </a:avLst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8534333" y="6005419"/>
            <a:ext cx="4251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9289052" y="5208834"/>
            <a:ext cx="4251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ru-RU" sz="32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8164427" y="5217779"/>
            <a:ext cx="4251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32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9606937" y="5189181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32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8534333" y="5189274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32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7359588" y="5189274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32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7736409" y="4566876"/>
            <a:ext cx="4251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32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Заголовок 1"/>
              <p:cNvSpPr txBox="1">
                <a:spLocks/>
              </p:cNvSpPr>
              <p:nvPr/>
            </p:nvSpPr>
            <p:spPr>
              <a:xfrm>
                <a:off x="6299335" y="3379821"/>
                <a:ext cx="2929695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2 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+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1 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+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9335" y="3379821"/>
                <a:ext cx="2929695" cy="800219"/>
              </a:xfrm>
              <a:prstGeom prst="rect">
                <a:avLst/>
              </a:prstGeom>
              <a:blipFill>
                <a:blip r:embed="rId8"/>
                <a:stretch>
                  <a:fillRect l="-3950" t="-3030" r="-3950" b="-174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Заголовок 1"/>
              <p:cNvSpPr txBox="1">
                <a:spLocks/>
              </p:cNvSpPr>
              <p:nvPr/>
            </p:nvSpPr>
            <p:spPr>
              <a:xfrm>
                <a:off x="3616724" y="3410851"/>
                <a:ext cx="2791460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2 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+</a:t>
                </a:r>
                <a:r>
                  <a:rPr lang="en-US" sz="2800" kern="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+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1 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+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6724" y="3410851"/>
                <a:ext cx="2791460" cy="800219"/>
              </a:xfrm>
              <a:prstGeom prst="rect">
                <a:avLst/>
              </a:prstGeom>
              <a:blipFill>
                <a:blip r:embed="rId9"/>
                <a:stretch>
                  <a:fillRect l="-4148" t="-3053" r="-8297" b="-17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Заголовок 1"/>
              <p:cNvSpPr txBox="1">
                <a:spLocks/>
              </p:cNvSpPr>
              <p:nvPr/>
            </p:nvSpPr>
            <p:spPr>
              <a:xfrm>
                <a:off x="10570333" y="3374322"/>
                <a:ext cx="786562" cy="800413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2"/>
                    </a:solidFill>
                  </a:rPr>
                  <a:t>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i="1" kern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70333" y="3374322"/>
                <a:ext cx="786562" cy="800413"/>
              </a:xfrm>
              <a:prstGeom prst="rect">
                <a:avLst/>
              </a:prstGeom>
              <a:blipFill>
                <a:blip r:embed="rId10"/>
                <a:stretch>
                  <a:fillRect l="-27907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Заголовок 1"/>
          <p:cNvSpPr txBox="1">
            <a:spLocks/>
          </p:cNvSpPr>
          <p:nvPr/>
        </p:nvSpPr>
        <p:spPr>
          <a:xfrm flipH="1">
            <a:off x="10215965" y="3509901"/>
            <a:ext cx="501982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600" kern="0" dirty="0" smtClean="0">
                <a:solidFill>
                  <a:schemeClr val="tx1"/>
                </a:solidFill>
              </a:rPr>
              <a:t>=</a:t>
            </a:r>
            <a:endParaRPr lang="ru-RU" sz="36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22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17" grpId="0"/>
      <p:bldP spid="18" grpId="0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304114" y="333833"/>
            <a:ext cx="4050550" cy="677108"/>
          </a:xfrm>
        </p:spPr>
        <p:txBody>
          <a:bodyPr/>
          <a:lstStyle/>
          <a:p>
            <a:r>
              <a:rPr lang="en-US" sz="4400" b="1" dirty="0" smtClean="0"/>
              <a:t>1-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52128" y="1368202"/>
            <a:ext cx="12169352" cy="861774"/>
          </a:xfrm>
        </p:spPr>
        <p:txBody>
          <a:bodyPr/>
          <a:lstStyle/>
          <a:p>
            <a:r>
              <a:rPr lang="en-US" sz="2800" b="1" dirty="0" err="1" smtClean="0">
                <a:solidFill>
                  <a:srgbClr val="002060"/>
                </a:solidFill>
              </a:rPr>
              <a:t>Rasmlarni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tegishli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shakllar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to‘ldiring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ular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yordamida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amallarni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bajaring</a:t>
            </a:r>
            <a:r>
              <a:rPr lang="en-US" sz="2800" b="1" dirty="0" smtClean="0">
                <a:solidFill>
                  <a:srgbClr val="002060"/>
                </a:solidFill>
              </a:rPr>
              <a:t>.</a:t>
            </a:r>
            <a:endParaRPr lang="ru-RU" sz="28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"/>
              <p:cNvSpPr txBox="1">
                <a:spLocks/>
              </p:cNvSpPr>
              <p:nvPr/>
            </p:nvSpPr>
            <p:spPr>
              <a:xfrm>
                <a:off x="1737335" y="3555920"/>
                <a:ext cx="648072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7335" y="3555920"/>
                <a:ext cx="648072" cy="797591"/>
              </a:xfrm>
              <a:prstGeom prst="rect">
                <a:avLst/>
              </a:prstGeom>
              <a:blipFill>
                <a:blip r:embed="rId2"/>
                <a:stretch>
                  <a:fillRect l="-33962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1"/>
              <p:cNvSpPr txBox="1">
                <a:spLocks/>
              </p:cNvSpPr>
              <p:nvPr/>
            </p:nvSpPr>
            <p:spPr>
              <a:xfrm>
                <a:off x="4545267" y="3555921"/>
                <a:ext cx="648072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5267" y="3555921"/>
                <a:ext cx="648072" cy="797591"/>
              </a:xfrm>
              <a:prstGeom prst="rect">
                <a:avLst/>
              </a:prstGeom>
              <a:blipFill>
                <a:blip r:embed="rId3"/>
                <a:stretch>
                  <a:fillRect l="-33962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Заголовок 1"/>
          <p:cNvSpPr txBox="1">
            <a:spLocks/>
          </p:cNvSpPr>
          <p:nvPr/>
        </p:nvSpPr>
        <p:spPr>
          <a:xfrm>
            <a:off x="3348675" y="3599925"/>
            <a:ext cx="544346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600" kern="0" dirty="0" smtClean="0">
                <a:solidFill>
                  <a:schemeClr val="tx1"/>
                </a:solidFill>
              </a:rPr>
              <a:t>+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5341529" y="3677460"/>
            <a:ext cx="504056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600" kern="0" dirty="0" smtClean="0">
                <a:solidFill>
                  <a:schemeClr val="tx1"/>
                </a:solidFill>
              </a:rPr>
              <a:t>=</a:t>
            </a:r>
            <a:endParaRPr lang="ru-RU" sz="36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Заголовок 1"/>
              <p:cNvSpPr txBox="1">
                <a:spLocks/>
              </p:cNvSpPr>
              <p:nvPr/>
            </p:nvSpPr>
            <p:spPr>
              <a:xfrm>
                <a:off x="5953629" y="3555407"/>
                <a:ext cx="735124" cy="79810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3629" y="3555407"/>
                <a:ext cx="735124" cy="798104"/>
              </a:xfrm>
              <a:prstGeom prst="rect">
                <a:avLst/>
              </a:prstGeom>
              <a:blipFill>
                <a:blip r:embed="rId4"/>
                <a:stretch>
                  <a:fillRect l="-30000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Блок-схема: узел 1"/>
          <p:cNvSpPr/>
          <p:nvPr/>
        </p:nvSpPr>
        <p:spPr>
          <a:xfrm>
            <a:off x="896541" y="2464779"/>
            <a:ext cx="790552" cy="889061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узел 9"/>
          <p:cNvSpPr/>
          <p:nvPr/>
        </p:nvSpPr>
        <p:spPr>
          <a:xfrm>
            <a:off x="1794867" y="2464780"/>
            <a:ext cx="790552" cy="889061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узел 10"/>
          <p:cNvSpPr/>
          <p:nvPr/>
        </p:nvSpPr>
        <p:spPr>
          <a:xfrm>
            <a:off x="3825511" y="2464779"/>
            <a:ext cx="790552" cy="889061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Круговая 11"/>
          <p:cNvSpPr/>
          <p:nvPr/>
        </p:nvSpPr>
        <p:spPr>
          <a:xfrm>
            <a:off x="2764561" y="2464780"/>
            <a:ext cx="812653" cy="889061"/>
          </a:xfrm>
          <a:prstGeom prst="pie">
            <a:avLst>
              <a:gd name="adj1" fmla="val 10538348"/>
              <a:gd name="adj2" fmla="val 16270278"/>
            </a:avLst>
          </a:prstGeom>
          <a:solidFill>
            <a:srgbClr val="FFFF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Круговая 14"/>
          <p:cNvSpPr/>
          <p:nvPr/>
        </p:nvSpPr>
        <p:spPr>
          <a:xfrm>
            <a:off x="4718364" y="2464779"/>
            <a:ext cx="812653" cy="889061"/>
          </a:xfrm>
          <a:prstGeom prst="pie">
            <a:avLst>
              <a:gd name="adj1" fmla="val 5490600"/>
              <a:gd name="adj2" fmla="val 16270278"/>
            </a:avLst>
          </a:prstGeom>
          <a:solidFill>
            <a:srgbClr val="FFFF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4718364" y="2925893"/>
            <a:ext cx="406326" cy="1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Заголовок 1"/>
          <p:cNvSpPr txBox="1">
            <a:spLocks/>
          </p:cNvSpPr>
          <p:nvPr/>
        </p:nvSpPr>
        <p:spPr>
          <a:xfrm>
            <a:off x="3408134" y="2618116"/>
            <a:ext cx="33816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600" kern="0" dirty="0" smtClean="0">
                <a:solidFill>
                  <a:schemeClr val="tx1"/>
                </a:solidFill>
              </a:rPr>
              <a:t>+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5304114" y="2648893"/>
            <a:ext cx="504056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600" kern="0" dirty="0" smtClean="0">
                <a:solidFill>
                  <a:schemeClr val="tx1"/>
                </a:solidFill>
              </a:rPr>
              <a:t>=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21" name="Блок-схема: узел 20"/>
          <p:cNvSpPr/>
          <p:nvPr/>
        </p:nvSpPr>
        <p:spPr>
          <a:xfrm>
            <a:off x="5683581" y="2464778"/>
            <a:ext cx="790552" cy="889061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Блок-схема: узел 21"/>
          <p:cNvSpPr/>
          <p:nvPr/>
        </p:nvSpPr>
        <p:spPr>
          <a:xfrm>
            <a:off x="6581907" y="2464779"/>
            <a:ext cx="790552" cy="889061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Блок-схема: узел 22"/>
          <p:cNvSpPr/>
          <p:nvPr/>
        </p:nvSpPr>
        <p:spPr>
          <a:xfrm>
            <a:off x="7480233" y="2464777"/>
            <a:ext cx="790552" cy="889061"/>
          </a:xfrm>
          <a:prstGeom prst="flowChartConnector">
            <a:avLst/>
          </a:prstGeom>
          <a:solidFill>
            <a:srgbClr val="FFFF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Круговая 24"/>
          <p:cNvSpPr/>
          <p:nvPr/>
        </p:nvSpPr>
        <p:spPr>
          <a:xfrm>
            <a:off x="8403741" y="2481360"/>
            <a:ext cx="812653" cy="889061"/>
          </a:xfrm>
          <a:prstGeom prst="pie">
            <a:avLst>
              <a:gd name="adj1" fmla="val 5383974"/>
              <a:gd name="adj2" fmla="val 47315"/>
            </a:avLst>
          </a:prstGeom>
          <a:solidFill>
            <a:srgbClr val="FFFF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V="1">
            <a:off x="8403741" y="2925891"/>
            <a:ext cx="406326" cy="1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25" idx="3"/>
          </p:cNvCxnSpPr>
          <p:nvPr/>
        </p:nvCxnSpPr>
        <p:spPr>
          <a:xfrm flipH="1">
            <a:off x="8810067" y="2481360"/>
            <a:ext cx="1" cy="44453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Блок-схема: узел 29"/>
          <p:cNvSpPr/>
          <p:nvPr/>
        </p:nvSpPr>
        <p:spPr>
          <a:xfrm>
            <a:off x="1057056" y="4660551"/>
            <a:ext cx="790552" cy="889061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Блок-схема: узел 30"/>
          <p:cNvSpPr/>
          <p:nvPr/>
        </p:nvSpPr>
        <p:spPr>
          <a:xfrm>
            <a:off x="1955382" y="4660552"/>
            <a:ext cx="790552" cy="889061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Блок-схема: узел 31"/>
          <p:cNvSpPr/>
          <p:nvPr/>
        </p:nvSpPr>
        <p:spPr>
          <a:xfrm>
            <a:off x="2836693" y="4677131"/>
            <a:ext cx="790552" cy="889061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Круговая 33"/>
          <p:cNvSpPr/>
          <p:nvPr/>
        </p:nvSpPr>
        <p:spPr>
          <a:xfrm>
            <a:off x="5479025" y="4635586"/>
            <a:ext cx="812653" cy="889061"/>
          </a:xfrm>
          <a:prstGeom prst="pie">
            <a:avLst>
              <a:gd name="adj1" fmla="val 10798552"/>
              <a:gd name="adj2" fmla="val 21577969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Заголовок 1"/>
          <p:cNvSpPr txBox="1">
            <a:spLocks/>
          </p:cNvSpPr>
          <p:nvPr/>
        </p:nvSpPr>
        <p:spPr>
          <a:xfrm>
            <a:off x="4757658" y="4791435"/>
            <a:ext cx="33816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600" kern="0" dirty="0" smtClean="0">
                <a:solidFill>
                  <a:schemeClr val="tx1"/>
                </a:solidFill>
              </a:rPr>
              <a:t>+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41" name="Круговая 40"/>
          <p:cNvSpPr/>
          <p:nvPr/>
        </p:nvSpPr>
        <p:spPr>
          <a:xfrm>
            <a:off x="3697034" y="4677131"/>
            <a:ext cx="812653" cy="889061"/>
          </a:xfrm>
          <a:prstGeom prst="pie">
            <a:avLst>
              <a:gd name="adj1" fmla="val 3793394"/>
              <a:gd name="adj2" fmla="val 47315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3906809" y="4732558"/>
            <a:ext cx="187960" cy="380103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H="1">
            <a:off x="3888585" y="4734877"/>
            <a:ext cx="423439" cy="789769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>
            <a:stCxn id="41" idx="2"/>
            <a:endCxn id="41" idx="0"/>
          </p:cNvCxnSpPr>
          <p:nvPr/>
        </p:nvCxnSpPr>
        <p:spPr>
          <a:xfrm>
            <a:off x="3697034" y="5121662"/>
            <a:ext cx="812653" cy="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Круговая 68"/>
          <p:cNvSpPr/>
          <p:nvPr/>
        </p:nvSpPr>
        <p:spPr>
          <a:xfrm>
            <a:off x="5475285" y="4635585"/>
            <a:ext cx="812653" cy="889061"/>
          </a:xfrm>
          <a:prstGeom prst="pie">
            <a:avLst>
              <a:gd name="adj1" fmla="val 14519503"/>
              <a:gd name="adj2" fmla="val 17915744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Заголовок 1"/>
              <p:cNvSpPr txBox="1">
                <a:spLocks/>
              </p:cNvSpPr>
              <p:nvPr/>
            </p:nvSpPr>
            <p:spPr>
              <a:xfrm>
                <a:off x="3156165" y="5794286"/>
                <a:ext cx="648072" cy="8058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6165" y="5794286"/>
                <a:ext cx="648072" cy="805862"/>
              </a:xfrm>
              <a:prstGeom prst="rect">
                <a:avLst/>
              </a:prstGeom>
              <a:blipFill>
                <a:blip r:embed="rId5"/>
                <a:stretch>
                  <a:fillRect l="-33962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Заголовок 1"/>
              <p:cNvSpPr txBox="1">
                <a:spLocks/>
              </p:cNvSpPr>
              <p:nvPr/>
            </p:nvSpPr>
            <p:spPr>
              <a:xfrm>
                <a:off x="5707725" y="5781329"/>
                <a:ext cx="648072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1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725" y="5781329"/>
                <a:ext cx="648072" cy="79759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Заголовок 1"/>
          <p:cNvSpPr txBox="1">
            <a:spLocks/>
          </p:cNvSpPr>
          <p:nvPr/>
        </p:nvSpPr>
        <p:spPr>
          <a:xfrm>
            <a:off x="4767505" y="5838291"/>
            <a:ext cx="544346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600" kern="0" dirty="0" smtClean="0">
                <a:solidFill>
                  <a:schemeClr val="tx1"/>
                </a:solidFill>
              </a:rPr>
              <a:t>+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73" name="Заголовок 1"/>
          <p:cNvSpPr txBox="1">
            <a:spLocks/>
          </p:cNvSpPr>
          <p:nvPr/>
        </p:nvSpPr>
        <p:spPr>
          <a:xfrm>
            <a:off x="6222105" y="5928773"/>
            <a:ext cx="504056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600" kern="0" dirty="0" smtClean="0">
                <a:solidFill>
                  <a:schemeClr val="tx1"/>
                </a:solidFill>
              </a:rPr>
              <a:t>=</a:t>
            </a:r>
            <a:endParaRPr lang="ru-RU" sz="36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Заголовок 1"/>
              <p:cNvSpPr txBox="1">
                <a:spLocks/>
              </p:cNvSpPr>
              <p:nvPr/>
            </p:nvSpPr>
            <p:spPr>
              <a:xfrm>
                <a:off x="6594265" y="5747015"/>
                <a:ext cx="885968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4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4265" y="5747015"/>
                <a:ext cx="885968" cy="800219"/>
              </a:xfrm>
              <a:prstGeom prst="rect">
                <a:avLst/>
              </a:prstGeom>
              <a:blipFill>
                <a:blip r:embed="rId7"/>
                <a:stretch>
                  <a:fillRect l="-24828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Заголовок 1"/>
              <p:cNvSpPr txBox="1">
                <a:spLocks/>
              </p:cNvSpPr>
              <p:nvPr/>
            </p:nvSpPr>
            <p:spPr>
              <a:xfrm>
                <a:off x="7266140" y="5745957"/>
                <a:ext cx="1091382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3200" kern="0" dirty="0" smtClean="0">
                    <a:solidFill>
                      <a:schemeClr val="tx1"/>
                    </a:solidFill>
                  </a:rPr>
                  <a:t>=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6140" y="5745957"/>
                <a:ext cx="1091382" cy="800219"/>
              </a:xfrm>
              <a:prstGeom prst="rect">
                <a:avLst/>
              </a:prstGeom>
              <a:blipFill>
                <a:blip r:embed="rId8"/>
                <a:stretch>
                  <a:fillRect l="-22905" b="-122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9590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9" grpId="0"/>
      <p:bldP spid="20" grpId="0"/>
      <p:bldP spid="36" grpId="0"/>
      <p:bldP spid="70" grpId="0"/>
      <p:bldP spid="71" grpId="0"/>
      <p:bldP spid="72" grpId="0"/>
      <p:bldP spid="73" grpId="0"/>
      <p:bldP spid="74" grpId="0"/>
      <p:bldP spid="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375525" y="431936"/>
            <a:ext cx="4050550" cy="677108"/>
          </a:xfrm>
        </p:spPr>
        <p:txBody>
          <a:bodyPr/>
          <a:lstStyle/>
          <a:p>
            <a:r>
              <a:rPr lang="en-US" sz="4400" b="1" dirty="0" smtClean="0"/>
              <a:t>     2 - masala</a:t>
            </a:r>
            <a:endParaRPr lang="ru-RU"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3"/>
              </p:nvPr>
            </p:nvSpPr>
            <p:spPr>
              <a:xfrm>
                <a:off x="352128" y="1368202"/>
                <a:ext cx="11809393" cy="1231106"/>
              </a:xfrm>
            </p:spPr>
            <p:txBody>
              <a:bodyPr/>
              <a:lstStyle/>
              <a:p>
                <a:r>
                  <a:rPr lang="en-US" sz="2800" b="1" dirty="0" smtClean="0">
                    <a:solidFill>
                      <a:schemeClr val="tx1"/>
                    </a:solidFill>
                  </a:rPr>
                  <a:t>Uchburchakning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tomonlari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15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dm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, 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12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dm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va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11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 dm.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Uning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perimetrini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toping.</a:t>
                </a:r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3"/>
              </p:nvPr>
            </p:nvSpPr>
            <p:spPr>
              <a:xfrm>
                <a:off x="352128" y="1368202"/>
                <a:ext cx="11809393" cy="1231106"/>
              </a:xfrm>
              <a:blipFill>
                <a:blip r:embed="rId2"/>
                <a:stretch>
                  <a:fillRect l="-1859" b="-168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Равнобедренный треугольник 4"/>
          <p:cNvSpPr/>
          <p:nvPr/>
        </p:nvSpPr>
        <p:spPr>
          <a:xfrm>
            <a:off x="8128992" y="2335969"/>
            <a:ext cx="2722393" cy="2473682"/>
          </a:xfrm>
          <a:prstGeom prst="triangle">
            <a:avLst>
              <a:gd name="adj" fmla="val 48708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6889151" y="3087927"/>
                <a:ext cx="1709687" cy="80868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bg2">
                        <a:lumMod val="10000"/>
                      </a:schemeClr>
                    </a:solidFill>
                  </a:rPr>
                  <a:t>a = 15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9151" y="3087927"/>
                <a:ext cx="1709687" cy="808684"/>
              </a:xfrm>
              <a:prstGeom prst="rect">
                <a:avLst/>
              </a:prstGeom>
              <a:blipFill>
                <a:blip r:embed="rId3"/>
                <a:stretch>
                  <a:fillRect l="-6762" b="-60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"/>
              <p:cNvSpPr txBox="1">
                <a:spLocks/>
              </p:cNvSpPr>
              <p:nvPr/>
            </p:nvSpPr>
            <p:spPr>
              <a:xfrm>
                <a:off x="8273009" y="4849995"/>
                <a:ext cx="1694654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bg2">
                        <a:lumMod val="10000"/>
                      </a:schemeClr>
                    </a:solidFill>
                  </a:rPr>
                  <a:t>c = 11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3009" y="4849995"/>
                <a:ext cx="1694654" cy="800219"/>
              </a:xfrm>
              <a:prstGeom prst="rect">
                <a:avLst/>
              </a:prstGeom>
              <a:blipFill>
                <a:blip r:embed="rId4"/>
                <a:stretch>
                  <a:fillRect l="-6835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Заголовок 1"/>
              <p:cNvSpPr txBox="1">
                <a:spLocks/>
              </p:cNvSpPr>
              <p:nvPr/>
            </p:nvSpPr>
            <p:spPr>
              <a:xfrm>
                <a:off x="10203314" y="3087927"/>
                <a:ext cx="1800200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bg2">
                        <a:lumMod val="10000"/>
                      </a:schemeClr>
                    </a:solidFill>
                  </a:rPr>
                  <a:t>b = 12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03314" y="3087927"/>
                <a:ext cx="1800200" cy="800219"/>
              </a:xfrm>
              <a:prstGeom prst="rect">
                <a:avLst/>
              </a:prstGeom>
              <a:blipFill>
                <a:blip r:embed="rId5"/>
                <a:stretch>
                  <a:fillRect l="-6780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Заголовок 1"/>
          <p:cNvSpPr>
            <a:spLocks noGrp="1"/>
          </p:cNvSpPr>
          <p:nvPr>
            <p:ph type="title"/>
          </p:nvPr>
        </p:nvSpPr>
        <p:spPr>
          <a:xfrm>
            <a:off x="8548464" y="4053407"/>
            <a:ext cx="1143744" cy="430887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 P = </a:t>
            </a:r>
            <a:r>
              <a:rPr lang="en-US" sz="2800" dirty="0" smtClean="0">
                <a:solidFill>
                  <a:srgbClr val="FF0000"/>
                </a:solidFill>
              </a:rPr>
              <a:t>?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640160" y="3120711"/>
            <a:ext cx="3096344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200" kern="0" dirty="0" smtClean="0">
                <a:solidFill>
                  <a:schemeClr val="tx1"/>
                </a:solidFill>
              </a:rPr>
              <a:t> </a:t>
            </a:r>
            <a:r>
              <a:rPr lang="en-US" sz="3200" kern="0" dirty="0" smtClean="0">
                <a:solidFill>
                  <a:srgbClr val="002060"/>
                </a:solidFill>
              </a:rPr>
              <a:t>P = a + b + c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640160" y="5003882"/>
            <a:ext cx="819214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200" kern="0" dirty="0" smtClean="0">
                <a:solidFill>
                  <a:schemeClr val="tx1"/>
                </a:solidFill>
              </a:rPr>
              <a:t> </a:t>
            </a:r>
            <a:r>
              <a:rPr lang="en-US" sz="3200" kern="0" dirty="0" smtClean="0">
                <a:solidFill>
                  <a:srgbClr val="002060"/>
                </a:solidFill>
              </a:rPr>
              <a:t>P</a:t>
            </a:r>
            <a:r>
              <a:rPr lang="en-US" sz="3200" kern="0" dirty="0" smtClean="0">
                <a:solidFill>
                  <a:schemeClr val="tx1"/>
                </a:solidFill>
              </a:rPr>
              <a:t> =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Заголовок 1"/>
              <p:cNvSpPr txBox="1">
                <a:spLocks/>
              </p:cNvSpPr>
              <p:nvPr/>
            </p:nvSpPr>
            <p:spPr>
              <a:xfrm>
                <a:off x="1428192" y="4779968"/>
                <a:ext cx="4077330" cy="8058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15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+ 12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 + 11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a:rPr lang="en-US" sz="3600" i="1" kern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8192" y="4779968"/>
                <a:ext cx="4077330" cy="805862"/>
              </a:xfrm>
              <a:prstGeom prst="rect">
                <a:avLst/>
              </a:prstGeom>
              <a:blipFill>
                <a:blip r:embed="rId6"/>
                <a:stretch>
                  <a:fillRect l="-5232" r="-1196" b="-75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Заголовок 1"/>
              <p:cNvSpPr txBox="1">
                <a:spLocks/>
              </p:cNvSpPr>
              <p:nvPr/>
            </p:nvSpPr>
            <p:spPr>
              <a:xfrm>
                <a:off x="5254196" y="4809651"/>
                <a:ext cx="1223474" cy="79496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 38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4196" y="4809651"/>
                <a:ext cx="1223474" cy="794961"/>
              </a:xfrm>
              <a:prstGeom prst="rect">
                <a:avLst/>
              </a:prstGeom>
              <a:blipFill>
                <a:blip r:embed="rId7"/>
                <a:stretch>
                  <a:fillRect l="-1990" b="-69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Заголовок 1"/>
              <p:cNvSpPr txBox="1">
                <a:spLocks/>
              </p:cNvSpPr>
              <p:nvPr/>
            </p:nvSpPr>
            <p:spPr>
              <a:xfrm>
                <a:off x="9281121" y="3859584"/>
                <a:ext cx="969039" cy="794961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38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1121" y="3859584"/>
                <a:ext cx="969039" cy="794961"/>
              </a:xfrm>
              <a:prstGeom prst="rect">
                <a:avLst/>
              </a:prstGeom>
              <a:blipFill>
                <a:blip r:embed="rId8"/>
                <a:stretch>
                  <a:fillRect l="-22013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423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20" grpId="0"/>
      <p:bldP spid="21" grpId="0"/>
      <p:bldP spid="22" grpId="0"/>
      <p:bldP spid="24" grpId="0"/>
      <p:bldP spid="25" grpId="0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545723" y="333833"/>
            <a:ext cx="3618502" cy="677108"/>
          </a:xfrm>
        </p:spPr>
        <p:txBody>
          <a:bodyPr/>
          <a:lstStyle/>
          <a:p>
            <a:r>
              <a:rPr lang="en-US" sz="4400" b="1" dirty="0" smtClean="0"/>
              <a:t>3 - masala</a:t>
            </a:r>
            <a:endParaRPr lang="ru-RU"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3"/>
              </p:nvPr>
            </p:nvSpPr>
            <p:spPr>
              <a:xfrm>
                <a:off x="491102" y="1284854"/>
                <a:ext cx="11665377" cy="1231106"/>
              </a:xfrm>
            </p:spPr>
            <p:txBody>
              <a:bodyPr/>
              <a:lstStyle/>
              <a:p>
                <a:r>
                  <a:rPr lang="en-US" sz="2800" b="1" dirty="0" smtClean="0">
                    <a:solidFill>
                      <a:schemeClr val="tx1"/>
                    </a:solidFill>
                  </a:rPr>
                  <a:t>To‘g‘ri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to‘rtburchakning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eni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dm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,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bo‘yi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esa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9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dm.</a:t>
                </a:r>
                <a:r>
                  <a:rPr lang="uz-Cyrl-UZ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To‘g‘ri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to‘rtburchakning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perimetrini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toping.</a:t>
                </a:r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3"/>
              </p:nvPr>
            </p:nvSpPr>
            <p:spPr>
              <a:xfrm>
                <a:off x="491102" y="1284854"/>
                <a:ext cx="11665377" cy="1231106"/>
              </a:xfrm>
              <a:blipFill rotWithShape="0">
                <a:blip r:embed="rId2"/>
                <a:stretch>
                  <a:fillRect l="-1882" b="-163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Заголовок 1"/>
          <p:cNvSpPr txBox="1">
            <a:spLocks/>
          </p:cNvSpPr>
          <p:nvPr/>
        </p:nvSpPr>
        <p:spPr>
          <a:xfrm>
            <a:off x="305791" y="3031467"/>
            <a:ext cx="3528392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200" kern="0" dirty="0" smtClean="0">
                <a:solidFill>
                  <a:schemeClr val="tx1"/>
                </a:solidFill>
              </a:rPr>
              <a:t> </a:t>
            </a:r>
            <a:r>
              <a:rPr lang="en-US" sz="3200" kern="0" dirty="0" smtClean="0">
                <a:solidFill>
                  <a:srgbClr val="002060"/>
                </a:solidFill>
              </a:rPr>
              <a:t>P = a + a + b + b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5600060" y="3674115"/>
                <a:ext cx="2232249" cy="800219"/>
              </a:xfrm>
            </p:spPr>
            <p:txBody>
              <a:bodyPr/>
              <a:lstStyle/>
              <a:p>
                <a:r>
                  <a:rPr lang="en-US" sz="3200" dirty="0" smtClean="0">
                    <a:solidFill>
                      <a:schemeClr val="tx1"/>
                    </a:solidFill>
                  </a:rPr>
                  <a:t>a = </a:t>
                </a:r>
                <a:r>
                  <a:rPr lang="en-US" sz="2800" dirty="0" smtClean="0">
                    <a:solidFill>
                      <a:srgbClr val="C00000"/>
                    </a:solidFill>
                  </a:rPr>
                  <a:t>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  <m:r>
                      <a:rPr lang="en-US" sz="36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b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dm</a:t>
                </a:r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5600060" y="3674115"/>
                <a:ext cx="2232249" cy="800219"/>
              </a:xfrm>
              <a:blipFill>
                <a:blip r:embed="rId3"/>
                <a:stretch>
                  <a:fillRect l="-11202" r="-5738" b="-122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"/>
              <p:cNvSpPr txBox="1">
                <a:spLocks/>
              </p:cNvSpPr>
              <p:nvPr/>
            </p:nvSpPr>
            <p:spPr>
              <a:xfrm>
                <a:off x="8165687" y="4779094"/>
                <a:ext cx="2304257" cy="808683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3200" kern="0" dirty="0" smtClean="0">
                    <a:solidFill>
                      <a:schemeClr val="tx1"/>
                    </a:solidFill>
                  </a:rPr>
                  <a:t>b = </a:t>
                </a:r>
                <a:r>
                  <a:rPr lang="en-US" sz="2800" kern="0" dirty="0" smtClean="0">
                    <a:solidFill>
                      <a:srgbClr val="C00000"/>
                    </a:solidFill>
                  </a:rPr>
                  <a:t>9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  <m:r>
                      <a:rPr lang="en-US" sz="3600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b="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dm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5687" y="4779094"/>
                <a:ext cx="2304257" cy="808683"/>
              </a:xfrm>
              <a:prstGeom prst="rect">
                <a:avLst/>
              </a:prstGeom>
              <a:blipFill>
                <a:blip r:embed="rId4"/>
                <a:stretch>
                  <a:fillRect l="-10847" r="-3175" b="-97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7870551" y="3151266"/>
            <a:ext cx="2808312" cy="16100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3645622" y="3031466"/>
            <a:ext cx="18002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200" kern="0" dirty="0" smtClean="0">
                <a:solidFill>
                  <a:srgbClr val="002060"/>
                </a:solidFill>
              </a:rPr>
              <a:t>= 2a + 2b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73743" y="6113969"/>
            <a:ext cx="1178865" cy="505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200" kern="0" dirty="0" smtClean="0">
                <a:solidFill>
                  <a:schemeClr val="tx1"/>
                </a:solidFill>
              </a:rPr>
              <a:t> </a:t>
            </a:r>
            <a:r>
              <a:rPr lang="en-US" sz="3200" kern="0" dirty="0" smtClean="0">
                <a:solidFill>
                  <a:srgbClr val="002060"/>
                </a:solidFill>
              </a:rPr>
              <a:t>P =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Заголовок 1"/>
              <p:cNvSpPr txBox="1">
                <a:spLocks/>
              </p:cNvSpPr>
              <p:nvPr/>
            </p:nvSpPr>
            <p:spPr>
              <a:xfrm>
                <a:off x="1083048" y="5860205"/>
                <a:ext cx="2442824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+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200" kern="0" dirty="0" smtClean="0">
                    <a:solidFill>
                      <a:schemeClr val="tx1"/>
                    </a:solidFill>
                  </a:rPr>
                  <a:t>+ </a:t>
                </a:r>
                <a:endParaRPr lang="ru-RU" sz="32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3048" y="5860205"/>
                <a:ext cx="2442824" cy="797591"/>
              </a:xfrm>
              <a:prstGeom prst="rect">
                <a:avLst/>
              </a:prstGeom>
              <a:blipFill>
                <a:blip r:embed="rId5"/>
                <a:stretch>
                  <a:fillRect l="-9000" t="-3053" r="-8250" b="-183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Заголовок 1"/>
              <p:cNvSpPr txBox="1">
                <a:spLocks/>
              </p:cNvSpPr>
              <p:nvPr/>
            </p:nvSpPr>
            <p:spPr>
              <a:xfrm>
                <a:off x="3499260" y="5883166"/>
                <a:ext cx="2366983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9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+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9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200" kern="0" dirty="0" smtClean="0">
                    <a:solidFill>
                      <a:schemeClr val="tx1"/>
                    </a:solidFill>
                  </a:rPr>
                  <a:t>= </a:t>
                </a:r>
                <a:endParaRPr lang="ru-RU" sz="32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9260" y="5883166"/>
                <a:ext cx="2366983" cy="797591"/>
              </a:xfrm>
              <a:prstGeom prst="rect">
                <a:avLst/>
              </a:prstGeom>
              <a:blipFill>
                <a:blip r:embed="rId6"/>
                <a:stretch>
                  <a:fillRect l="-9021" t="-3817" r="-11856" b="-17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Заголовок 1"/>
              <p:cNvSpPr txBox="1">
                <a:spLocks/>
              </p:cNvSpPr>
              <p:nvPr/>
            </p:nvSpPr>
            <p:spPr>
              <a:xfrm>
                <a:off x="5841091" y="5883166"/>
                <a:ext cx="2880320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10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+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18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200" kern="0" dirty="0" smtClean="0">
                    <a:solidFill>
                      <a:schemeClr val="tx1"/>
                    </a:solidFill>
                  </a:rPr>
                  <a:t>= </a:t>
                </a:r>
                <a:endParaRPr lang="ru-RU" sz="3200" kern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1091" y="5883166"/>
                <a:ext cx="2880320" cy="800219"/>
              </a:xfrm>
              <a:prstGeom prst="rect">
                <a:avLst/>
              </a:prstGeom>
              <a:blipFill>
                <a:blip r:embed="rId7"/>
                <a:stretch>
                  <a:fillRect l="-7400" t="-3053" r="-5497" b="-183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Заголовок 1"/>
              <p:cNvSpPr txBox="1">
                <a:spLocks/>
              </p:cNvSpPr>
              <p:nvPr/>
            </p:nvSpPr>
            <p:spPr>
              <a:xfrm>
                <a:off x="8516014" y="5855341"/>
                <a:ext cx="1426495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28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𝟐𝟔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6014" y="5855341"/>
                <a:ext cx="1426495" cy="800219"/>
              </a:xfrm>
              <a:prstGeom prst="rect">
                <a:avLst/>
              </a:prstGeom>
              <a:blipFill>
                <a:blip r:embed="rId8"/>
                <a:stretch>
                  <a:fillRect l="-8547" r="-6410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Заголовок 1"/>
          <p:cNvSpPr txBox="1">
            <a:spLocks/>
          </p:cNvSpPr>
          <p:nvPr/>
        </p:nvSpPr>
        <p:spPr>
          <a:xfrm rot="10800000" flipV="1">
            <a:off x="9929192" y="6533601"/>
            <a:ext cx="172819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ru-RU" sz="2800" kern="0" dirty="0" smtClean="0">
                <a:solidFill>
                  <a:schemeClr val="tx1"/>
                </a:solidFill>
              </a:rPr>
              <a:t>30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dm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7940320" y="3780996"/>
            <a:ext cx="1296145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200" kern="0" dirty="0" smtClean="0">
                <a:solidFill>
                  <a:schemeClr val="tx1"/>
                </a:solidFill>
              </a:rPr>
              <a:t> P = ?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Заголовок 1"/>
              <p:cNvSpPr txBox="1">
                <a:spLocks/>
              </p:cNvSpPr>
              <p:nvPr/>
            </p:nvSpPr>
            <p:spPr>
              <a:xfrm>
                <a:off x="8721411" y="3578766"/>
                <a:ext cx="1650215" cy="800219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29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dm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1411" y="3578766"/>
                <a:ext cx="1650215" cy="800219"/>
              </a:xfrm>
              <a:prstGeom prst="rect">
                <a:avLst/>
              </a:prstGeom>
              <a:blipFill>
                <a:blip r:embed="rId10"/>
                <a:stretch>
                  <a:fillRect l="-7407" r="-11852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9962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114921" y="333833"/>
            <a:ext cx="4050550" cy="677108"/>
          </a:xfrm>
        </p:spPr>
        <p:txBody>
          <a:bodyPr/>
          <a:lstStyle/>
          <a:p>
            <a:r>
              <a:rPr lang="en-US" sz="4400" b="1" smtClean="0"/>
              <a:t>  166 </a:t>
            </a:r>
            <a:r>
              <a:rPr lang="en-US" sz="4400" b="1" dirty="0" smtClean="0"/>
              <a:t>- masala</a:t>
            </a:r>
            <a:endParaRPr lang="ru-RU"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1"/>
              <p:cNvSpPr txBox="1">
                <a:spLocks/>
              </p:cNvSpPr>
              <p:nvPr/>
            </p:nvSpPr>
            <p:spPr>
              <a:xfrm>
                <a:off x="797239" y="3168402"/>
                <a:ext cx="2651234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+ 3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39" y="3168402"/>
                <a:ext cx="2651234" cy="797591"/>
              </a:xfrm>
              <a:prstGeom prst="rect">
                <a:avLst/>
              </a:prstGeom>
              <a:blipFill>
                <a:blip r:embed="rId2"/>
                <a:stretch>
                  <a:fillRect l="-8276" r="-4368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797239" y="4490863"/>
                <a:ext cx="3317681" cy="8058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d)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a:rPr lang="en-US" sz="3600" i="1" kern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39" y="4490863"/>
                <a:ext cx="3317681" cy="805862"/>
              </a:xfrm>
              <a:prstGeom prst="rect">
                <a:avLst/>
              </a:prstGeom>
              <a:blipFill>
                <a:blip r:embed="rId3"/>
                <a:stretch>
                  <a:fillRect l="-6618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"/>
              <p:cNvSpPr txBox="1">
                <a:spLocks/>
              </p:cNvSpPr>
              <p:nvPr/>
            </p:nvSpPr>
            <p:spPr>
              <a:xfrm>
                <a:off x="774942" y="1721606"/>
                <a:ext cx="2516088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 + 1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942" y="1721606"/>
                <a:ext cx="2516088" cy="800219"/>
              </a:xfrm>
              <a:prstGeom prst="rect">
                <a:avLst/>
              </a:prstGeom>
              <a:blipFill>
                <a:blip r:embed="rId4"/>
                <a:stretch>
                  <a:fillRect l="-8475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Заголовок 1"/>
              <p:cNvSpPr txBox="1">
                <a:spLocks/>
              </p:cNvSpPr>
              <p:nvPr/>
            </p:nvSpPr>
            <p:spPr>
              <a:xfrm>
                <a:off x="827890" y="5858185"/>
                <a:ext cx="2492456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e) 12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890" y="5858185"/>
                <a:ext cx="2492456" cy="808491"/>
              </a:xfrm>
              <a:prstGeom prst="rect">
                <a:avLst/>
              </a:prstGeom>
              <a:blipFill>
                <a:blip r:embed="rId5"/>
                <a:stretch>
                  <a:fillRect l="-8802" r="-5868" b="-60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Заголовок 1"/>
              <p:cNvSpPr txBox="1">
                <a:spLocks/>
              </p:cNvSpPr>
              <p:nvPr/>
            </p:nvSpPr>
            <p:spPr>
              <a:xfrm>
                <a:off x="2956546" y="1721604"/>
                <a:ext cx="2256122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1 + </a:t>
                </a:r>
                <a:r>
                  <a:rPr lang="en-US" sz="3200" kern="0" dirty="0" smtClean="0">
                    <a:solidFill>
                      <a:schemeClr val="tx1"/>
                    </a:solidFill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3200" kern="0" dirty="0" smtClean="0">
                    <a:solidFill>
                      <a:schemeClr val="tx1"/>
                    </a:solidFill>
                  </a:rPr>
                  <a:t>)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6546" y="1721604"/>
                <a:ext cx="2256122" cy="800219"/>
              </a:xfrm>
              <a:prstGeom prst="rect">
                <a:avLst/>
              </a:prstGeom>
              <a:blipFill>
                <a:blip r:embed="rId6"/>
                <a:stretch>
                  <a:fillRect l="-5405" r="-1892" b="-12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Заголовок 1"/>
              <p:cNvSpPr txBox="1">
                <a:spLocks/>
              </p:cNvSpPr>
              <p:nvPr/>
            </p:nvSpPr>
            <p:spPr>
              <a:xfrm>
                <a:off x="3801525" y="4468680"/>
                <a:ext cx="4046421" cy="8058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1 + </a:t>
                </a:r>
                <a:r>
                  <a:rPr lang="en-US" sz="3200" kern="0" dirty="0" smtClean="0">
                    <a:solidFill>
                      <a:schemeClr val="tx1"/>
                    </a:solidFill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3200" kern="0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3200" kern="0" dirty="0" smtClean="0">
                    <a:solidFill>
                      <a:schemeClr val="tx1"/>
                    </a:solidFill>
                  </a:rPr>
                  <a:t>)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1525" y="4468680"/>
                <a:ext cx="4046421" cy="805862"/>
              </a:xfrm>
              <a:prstGeom prst="rect">
                <a:avLst/>
              </a:prstGeom>
              <a:blipFill>
                <a:blip r:embed="rId8"/>
                <a:stretch>
                  <a:fillRect l="-3017" b="-128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Заголовок 1"/>
              <p:cNvSpPr txBox="1">
                <a:spLocks/>
              </p:cNvSpPr>
              <p:nvPr/>
            </p:nvSpPr>
            <p:spPr>
              <a:xfrm>
                <a:off x="5915926" y="3168402"/>
                <a:ext cx="1709010" cy="79496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3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5926" y="3168402"/>
                <a:ext cx="1709010" cy="794961"/>
              </a:xfrm>
              <a:prstGeom prst="rect">
                <a:avLst/>
              </a:prstGeom>
              <a:blipFill>
                <a:blip r:embed="rId9"/>
                <a:stretch>
                  <a:fillRect l="-12456" b="-69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Заголовок 1"/>
              <p:cNvSpPr txBox="1">
                <a:spLocks/>
              </p:cNvSpPr>
              <p:nvPr/>
            </p:nvSpPr>
            <p:spPr>
              <a:xfrm>
                <a:off x="5506077" y="5863634"/>
                <a:ext cx="1535544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12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6077" y="5863634"/>
                <a:ext cx="1535544" cy="800219"/>
              </a:xfrm>
              <a:prstGeom prst="rect">
                <a:avLst/>
              </a:prstGeom>
              <a:blipFill>
                <a:blip r:embed="rId10"/>
                <a:stretch>
                  <a:fillRect l="-7540" r="-5952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Заголовок 1"/>
              <p:cNvSpPr txBox="1">
                <a:spLocks/>
              </p:cNvSpPr>
              <p:nvPr/>
            </p:nvSpPr>
            <p:spPr>
              <a:xfrm>
                <a:off x="3320345" y="3155991"/>
                <a:ext cx="2653784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3 + </a:t>
                </a:r>
                <a:r>
                  <a:rPr lang="en-US" sz="3200" kern="0" dirty="0" smtClean="0">
                    <a:solidFill>
                      <a:schemeClr val="tx1"/>
                    </a:solidFill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3200" kern="0" dirty="0" smtClean="0">
                    <a:solidFill>
                      <a:schemeClr val="tx1"/>
                    </a:solidFill>
                  </a:rPr>
                  <a:t>)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0345" y="3155991"/>
                <a:ext cx="2653784" cy="797591"/>
              </a:xfrm>
              <a:prstGeom prst="rect">
                <a:avLst/>
              </a:prstGeom>
              <a:blipFill>
                <a:blip r:embed="rId11"/>
                <a:stretch>
                  <a:fillRect l="-4598" r="-1839" b="-122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Заголовок 1"/>
              <p:cNvSpPr txBox="1">
                <a:spLocks/>
              </p:cNvSpPr>
              <p:nvPr/>
            </p:nvSpPr>
            <p:spPr>
              <a:xfrm>
                <a:off x="8489032" y="4490864"/>
                <a:ext cx="936104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9032" y="4490864"/>
                <a:ext cx="936104" cy="800219"/>
              </a:xfrm>
              <a:prstGeom prst="rect">
                <a:avLst/>
              </a:prstGeom>
              <a:blipFill>
                <a:blip r:embed="rId12"/>
                <a:stretch>
                  <a:fillRect l="-13072" b="-61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Заголовок 1"/>
              <p:cNvSpPr txBox="1">
                <a:spLocks/>
              </p:cNvSpPr>
              <p:nvPr/>
            </p:nvSpPr>
            <p:spPr>
              <a:xfrm>
                <a:off x="3170950" y="5863634"/>
                <a:ext cx="2689173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 12 + </a:t>
                </a:r>
                <a:r>
                  <a:rPr lang="en-US" sz="3200" kern="0" dirty="0" smtClean="0">
                    <a:solidFill>
                      <a:schemeClr val="tx1"/>
                    </a:solidFill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200" kern="0" dirty="0" smtClean="0">
                    <a:solidFill>
                      <a:schemeClr val="tx1"/>
                    </a:solidFill>
                  </a:rPr>
                  <a:t>)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0950" y="5863634"/>
                <a:ext cx="2689173" cy="808491"/>
              </a:xfrm>
              <a:prstGeom prst="rect">
                <a:avLst/>
              </a:prstGeom>
              <a:blipFill>
                <a:blip r:embed="rId13"/>
                <a:stretch>
                  <a:fillRect l="-680" b="-112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Заголовок 1"/>
              <p:cNvSpPr txBox="1">
                <a:spLocks/>
              </p:cNvSpPr>
              <p:nvPr/>
            </p:nvSpPr>
            <p:spPr>
              <a:xfrm>
                <a:off x="7080174" y="4464545"/>
                <a:ext cx="1535544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1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0174" y="4464545"/>
                <a:ext cx="1535544" cy="797591"/>
              </a:xfrm>
              <a:prstGeom prst="rect">
                <a:avLst/>
              </a:prstGeom>
              <a:blipFill>
                <a:blip r:embed="rId14"/>
                <a:stretch>
                  <a:fillRect l="-7540" r="-5952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Заголовок 1"/>
          <p:cNvSpPr txBox="1">
            <a:spLocks/>
          </p:cNvSpPr>
          <p:nvPr/>
        </p:nvSpPr>
        <p:spPr>
          <a:xfrm>
            <a:off x="6879331" y="6046986"/>
            <a:ext cx="1465685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12 + 1 =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8203183" y="6030967"/>
            <a:ext cx="88233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 13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Заголовок 1"/>
              <p:cNvSpPr txBox="1">
                <a:spLocks/>
              </p:cNvSpPr>
              <p:nvPr/>
            </p:nvSpPr>
            <p:spPr>
              <a:xfrm>
                <a:off x="6247883" y="1700391"/>
                <a:ext cx="838361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7883" y="1700391"/>
                <a:ext cx="838361" cy="800219"/>
              </a:xfrm>
              <a:prstGeom prst="rect">
                <a:avLst/>
              </a:prstGeom>
              <a:blipFill>
                <a:blip r:embed="rId15"/>
                <a:stretch>
                  <a:fillRect l="-14599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Заголовок 1"/>
              <p:cNvSpPr txBox="1">
                <a:spLocks/>
              </p:cNvSpPr>
              <p:nvPr/>
            </p:nvSpPr>
            <p:spPr>
              <a:xfrm>
                <a:off x="5100821" y="1729338"/>
                <a:ext cx="1227971" cy="79496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1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0821" y="1729338"/>
                <a:ext cx="1227971" cy="794961"/>
              </a:xfrm>
              <a:prstGeom prst="rect">
                <a:avLst/>
              </a:prstGeom>
              <a:blipFill>
                <a:blip r:embed="rId16"/>
                <a:stretch>
                  <a:fillRect l="-17910" r="-7960" b="-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Заголовок 1"/>
              <p:cNvSpPr txBox="1">
                <a:spLocks/>
              </p:cNvSpPr>
              <p:nvPr/>
            </p:nvSpPr>
            <p:spPr>
              <a:xfrm>
                <a:off x="7200119" y="3132977"/>
                <a:ext cx="1535544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0119" y="3132977"/>
                <a:ext cx="1535544" cy="800219"/>
              </a:xfrm>
              <a:prstGeom prst="rect">
                <a:avLst/>
              </a:prstGeom>
              <a:blipFill>
                <a:blip r:embed="rId17"/>
                <a:stretch>
                  <a:fillRect l="-7540" b="-61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1309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448472" y="255256"/>
            <a:ext cx="7272808" cy="1354217"/>
          </a:xfrm>
        </p:spPr>
        <p:txBody>
          <a:bodyPr/>
          <a:lstStyle/>
          <a:p>
            <a:r>
              <a:rPr lang="en-US" sz="4400" b="1" dirty="0" err="1" smtClean="0"/>
              <a:t>Aralash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sonlarni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qo‘shish</a:t>
            </a:r>
            <a:endParaRPr lang="ru-RU"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1"/>
              <p:cNvSpPr txBox="1">
                <a:spLocks/>
              </p:cNvSpPr>
              <p:nvPr/>
            </p:nvSpPr>
            <p:spPr>
              <a:xfrm>
                <a:off x="568152" y="1609473"/>
                <a:ext cx="3083767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a) 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152" y="1609473"/>
                <a:ext cx="3083767" cy="808491"/>
              </a:xfrm>
              <a:prstGeom prst="rect">
                <a:avLst/>
              </a:prstGeom>
              <a:blipFill>
                <a:blip r:embed="rId2"/>
                <a:stretch>
                  <a:fillRect l="-6917" r="-1976" b="-67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3480884" y="1609473"/>
                <a:ext cx="936104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0884" y="1609473"/>
                <a:ext cx="936104" cy="800219"/>
              </a:xfrm>
              <a:prstGeom prst="rect">
                <a:avLst/>
              </a:prstGeom>
              <a:blipFill>
                <a:blip r:embed="rId3"/>
                <a:stretch>
                  <a:fillRect l="-12338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"/>
              <p:cNvSpPr txBox="1">
                <a:spLocks/>
              </p:cNvSpPr>
              <p:nvPr/>
            </p:nvSpPr>
            <p:spPr>
              <a:xfrm>
                <a:off x="601522" y="2963690"/>
                <a:ext cx="3083767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b) 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+ 4</a:t>
                </a:r>
                <a14:m>
                  <m:oMath xmlns:m="http://schemas.openxmlformats.org/officeDocument/2006/math"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522" y="2963690"/>
                <a:ext cx="3083767" cy="808491"/>
              </a:xfrm>
              <a:prstGeom prst="rect">
                <a:avLst/>
              </a:prstGeom>
              <a:blipFill>
                <a:blip r:embed="rId4"/>
                <a:stretch>
                  <a:fillRect l="-7115" r="-2372" b="-60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Заголовок 1"/>
              <p:cNvSpPr txBox="1">
                <a:spLocks/>
              </p:cNvSpPr>
              <p:nvPr/>
            </p:nvSpPr>
            <p:spPr>
              <a:xfrm>
                <a:off x="3480884" y="2971962"/>
                <a:ext cx="1119716" cy="798745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12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36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0884" y="2971962"/>
                <a:ext cx="1119716" cy="798745"/>
              </a:xfrm>
              <a:prstGeom prst="rect">
                <a:avLst/>
              </a:prstGeom>
              <a:blipFill>
                <a:blip r:embed="rId5"/>
                <a:stretch>
                  <a:fillRect l="-10326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Заголовок 1"/>
              <p:cNvSpPr txBox="1">
                <a:spLocks/>
              </p:cNvSpPr>
              <p:nvPr/>
            </p:nvSpPr>
            <p:spPr>
              <a:xfrm>
                <a:off x="605487" y="4334451"/>
                <a:ext cx="3995113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d) 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487" y="4334451"/>
                <a:ext cx="3995113" cy="808491"/>
              </a:xfrm>
              <a:prstGeom prst="rect">
                <a:avLst/>
              </a:prstGeom>
              <a:blipFill>
                <a:blip r:embed="rId6"/>
                <a:stretch>
                  <a:fillRect l="-5335" b="-67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Заголовок 1"/>
              <p:cNvSpPr txBox="1">
                <a:spLocks/>
              </p:cNvSpPr>
              <p:nvPr/>
            </p:nvSpPr>
            <p:spPr>
              <a:xfrm>
                <a:off x="4123899" y="5705212"/>
                <a:ext cx="1303366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11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3899" y="5705212"/>
                <a:ext cx="1303366" cy="800219"/>
              </a:xfrm>
              <a:prstGeom prst="rect">
                <a:avLst/>
              </a:prstGeom>
              <a:blipFill>
                <a:blip r:embed="rId7"/>
                <a:stretch>
                  <a:fillRect l="-8879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Заголовок 1"/>
              <p:cNvSpPr txBox="1">
                <a:spLocks/>
              </p:cNvSpPr>
              <p:nvPr/>
            </p:nvSpPr>
            <p:spPr>
              <a:xfrm>
                <a:off x="601522" y="5663852"/>
                <a:ext cx="3567030" cy="8058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e) 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522" y="5663852"/>
                <a:ext cx="3567030" cy="805862"/>
              </a:xfrm>
              <a:prstGeom prst="rect">
                <a:avLst/>
              </a:prstGeom>
              <a:blipFill>
                <a:blip r:embed="rId8"/>
                <a:stretch>
                  <a:fillRect l="-6154" r="-4957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Заголовок 1"/>
              <p:cNvSpPr txBox="1">
                <a:spLocks/>
              </p:cNvSpPr>
              <p:nvPr/>
            </p:nvSpPr>
            <p:spPr>
              <a:xfrm>
                <a:off x="4352202" y="4318683"/>
                <a:ext cx="1119716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13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den>
                    </m:f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2202" y="4318683"/>
                <a:ext cx="1119716" cy="800219"/>
              </a:xfrm>
              <a:prstGeom prst="rect">
                <a:avLst/>
              </a:prstGeom>
              <a:blipFill>
                <a:blip r:embed="rId9"/>
                <a:stretch>
                  <a:fillRect l="-19565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Заголовок 1"/>
          <p:cNvSpPr txBox="1">
            <a:spLocks/>
          </p:cNvSpPr>
          <p:nvPr/>
        </p:nvSpPr>
        <p:spPr>
          <a:xfrm flipH="1">
            <a:off x="5104656" y="5889877"/>
            <a:ext cx="115212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 = 12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Заголовок 1"/>
              <p:cNvSpPr txBox="1">
                <a:spLocks/>
              </p:cNvSpPr>
              <p:nvPr/>
            </p:nvSpPr>
            <p:spPr>
              <a:xfrm flipH="1">
                <a:off x="4168552" y="2970488"/>
                <a:ext cx="1781159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 = 13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4168552" y="2970488"/>
                <a:ext cx="1781159" cy="800219"/>
              </a:xfrm>
              <a:prstGeom prst="rect">
                <a:avLst/>
              </a:prstGeom>
              <a:blipFill>
                <a:blip r:embed="rId10"/>
                <a:stretch>
                  <a:fillRect l="-1370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6" name="Picture 4" descr="https://www.clipartmax.com/png/full/273-2735069_unlimited-contact-hours-teacher-only-clipart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76376" y="2417964"/>
            <a:ext cx="1839798" cy="4221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842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90619" y="360090"/>
            <a:ext cx="7430398" cy="677108"/>
          </a:xfrm>
        </p:spPr>
        <p:txBody>
          <a:bodyPr/>
          <a:lstStyle/>
          <a:p>
            <a:r>
              <a:rPr lang="en-US" sz="4400" b="1" dirty="0" err="1" smtClean="0"/>
              <a:t>Sonli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labirint</a:t>
            </a:r>
            <a:r>
              <a:rPr lang="en-US" sz="4400" b="1" dirty="0" smtClean="0"/>
              <a:t> </a:t>
            </a:r>
            <a:endParaRPr lang="ru-RU" sz="4400" b="1" dirty="0"/>
          </a:p>
        </p:txBody>
      </p:sp>
      <p:sp>
        <p:nvSpPr>
          <p:cNvPr id="5" name="Блок-схема: узел 4"/>
          <p:cNvSpPr/>
          <p:nvPr/>
        </p:nvSpPr>
        <p:spPr>
          <a:xfrm>
            <a:off x="564311" y="2522917"/>
            <a:ext cx="2016224" cy="2405405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узел 11"/>
          <p:cNvSpPr/>
          <p:nvPr/>
        </p:nvSpPr>
        <p:spPr>
          <a:xfrm>
            <a:off x="1104371" y="3149555"/>
            <a:ext cx="936104" cy="1152128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Заголовок 1"/>
              <p:cNvSpPr txBox="1">
                <a:spLocks/>
              </p:cNvSpPr>
              <p:nvPr/>
            </p:nvSpPr>
            <p:spPr>
              <a:xfrm>
                <a:off x="1456735" y="3920834"/>
                <a:ext cx="231376" cy="57823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sz="20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6735" y="3920834"/>
                <a:ext cx="231376" cy="57823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Заголовок 1"/>
              <p:cNvSpPr txBox="1">
                <a:spLocks/>
              </p:cNvSpPr>
              <p:nvPr/>
            </p:nvSpPr>
            <p:spPr>
              <a:xfrm>
                <a:off x="1902947" y="3449987"/>
                <a:ext cx="231376" cy="57823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20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2947" y="3449987"/>
                <a:ext cx="231376" cy="57823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Заголовок 1"/>
              <p:cNvSpPr txBox="1">
                <a:spLocks/>
              </p:cNvSpPr>
              <p:nvPr/>
            </p:nvSpPr>
            <p:spPr>
              <a:xfrm>
                <a:off x="1049177" y="3449986"/>
                <a:ext cx="231376" cy="57823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20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9177" y="3449986"/>
                <a:ext cx="231376" cy="57823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Заголовок 1"/>
              <p:cNvSpPr txBox="1">
                <a:spLocks/>
              </p:cNvSpPr>
              <p:nvPr/>
            </p:nvSpPr>
            <p:spPr>
              <a:xfrm>
                <a:off x="779147" y="4320792"/>
                <a:ext cx="231376" cy="58451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sz="20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147" y="4320792"/>
                <a:ext cx="231376" cy="58451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Заголовок 1"/>
              <p:cNvSpPr txBox="1">
                <a:spLocks/>
              </p:cNvSpPr>
              <p:nvPr/>
            </p:nvSpPr>
            <p:spPr>
              <a:xfrm>
                <a:off x="2133135" y="4290875"/>
                <a:ext cx="231376" cy="57823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sz="20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135" y="4290875"/>
                <a:ext cx="231376" cy="57823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Заголовок 1"/>
              <p:cNvSpPr txBox="1">
                <a:spLocks/>
              </p:cNvSpPr>
              <p:nvPr/>
            </p:nvSpPr>
            <p:spPr>
              <a:xfrm>
                <a:off x="2132820" y="2499582"/>
                <a:ext cx="231376" cy="57823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20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2820" y="2499582"/>
                <a:ext cx="231376" cy="57823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Блок-схема: узел 21"/>
          <p:cNvSpPr/>
          <p:nvPr/>
        </p:nvSpPr>
        <p:spPr>
          <a:xfrm>
            <a:off x="1395187" y="3512528"/>
            <a:ext cx="354471" cy="359854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2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3" name="Блок-схема: узел 22"/>
          <p:cNvSpPr/>
          <p:nvPr/>
        </p:nvSpPr>
        <p:spPr>
          <a:xfrm>
            <a:off x="10285580" y="2499582"/>
            <a:ext cx="2016224" cy="2405405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Блок-схема: узел 23"/>
          <p:cNvSpPr/>
          <p:nvPr/>
        </p:nvSpPr>
        <p:spPr>
          <a:xfrm>
            <a:off x="10825640" y="3126220"/>
            <a:ext cx="936104" cy="1152128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Заголовок 1"/>
              <p:cNvSpPr txBox="1">
                <a:spLocks/>
              </p:cNvSpPr>
              <p:nvPr/>
            </p:nvSpPr>
            <p:spPr>
              <a:xfrm>
                <a:off x="11213853" y="2801353"/>
                <a:ext cx="231376" cy="57823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20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3853" y="2801353"/>
                <a:ext cx="231376" cy="57823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Заголовок 1"/>
              <p:cNvSpPr txBox="1">
                <a:spLocks/>
              </p:cNvSpPr>
              <p:nvPr/>
            </p:nvSpPr>
            <p:spPr>
              <a:xfrm>
                <a:off x="11624216" y="3426652"/>
                <a:ext cx="231376" cy="57823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sz="20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24216" y="3426652"/>
                <a:ext cx="231376" cy="57823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Заголовок 1"/>
              <p:cNvSpPr txBox="1">
                <a:spLocks/>
              </p:cNvSpPr>
              <p:nvPr/>
            </p:nvSpPr>
            <p:spPr>
              <a:xfrm>
                <a:off x="10471051" y="4337949"/>
                <a:ext cx="397232" cy="57823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kern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f>
                        <m:fPr>
                          <m:ctrlPr>
                            <a:rPr lang="en-US" sz="200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20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71051" y="4337949"/>
                <a:ext cx="397232" cy="57823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Заголовок 1"/>
              <p:cNvSpPr txBox="1">
                <a:spLocks/>
              </p:cNvSpPr>
              <p:nvPr/>
            </p:nvSpPr>
            <p:spPr>
              <a:xfrm>
                <a:off x="10594264" y="3413166"/>
                <a:ext cx="459902" cy="58451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kern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00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sz="20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94264" y="3413166"/>
                <a:ext cx="459902" cy="58451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Заголовок 1"/>
              <p:cNvSpPr txBox="1">
                <a:spLocks/>
              </p:cNvSpPr>
              <p:nvPr/>
            </p:nvSpPr>
            <p:spPr>
              <a:xfrm>
                <a:off x="11084156" y="3914763"/>
                <a:ext cx="447400" cy="57823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kern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00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20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84156" y="3914763"/>
                <a:ext cx="447400" cy="57823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Заголовок 1"/>
              <p:cNvSpPr txBox="1">
                <a:spLocks/>
              </p:cNvSpPr>
              <p:nvPr/>
            </p:nvSpPr>
            <p:spPr>
              <a:xfrm>
                <a:off x="10438291" y="2562824"/>
                <a:ext cx="231376" cy="57823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20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8291" y="2562824"/>
                <a:ext cx="231376" cy="57823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Блок-схема: узел 32"/>
          <p:cNvSpPr/>
          <p:nvPr/>
        </p:nvSpPr>
        <p:spPr>
          <a:xfrm>
            <a:off x="11116456" y="3489193"/>
            <a:ext cx="354471" cy="359854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3</a:t>
            </a:r>
            <a:endParaRPr lang="ru-RU" sz="24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Заголовок 1"/>
              <p:cNvSpPr txBox="1">
                <a:spLocks/>
              </p:cNvSpPr>
              <p:nvPr/>
            </p:nvSpPr>
            <p:spPr>
              <a:xfrm>
                <a:off x="11707144" y="4290269"/>
                <a:ext cx="397232" cy="57823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kern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00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sz="20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7144" y="4290269"/>
                <a:ext cx="397232" cy="57823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Заголовок 1"/>
              <p:cNvSpPr txBox="1">
                <a:spLocks/>
              </p:cNvSpPr>
              <p:nvPr/>
            </p:nvSpPr>
            <p:spPr>
              <a:xfrm>
                <a:off x="11723786" y="2536788"/>
                <a:ext cx="397232" cy="57823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kern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00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sz="20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3786" y="2536788"/>
                <a:ext cx="397232" cy="57823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Заголовок 1"/>
              <p:cNvSpPr txBox="1">
                <a:spLocks/>
              </p:cNvSpPr>
              <p:nvPr/>
            </p:nvSpPr>
            <p:spPr>
              <a:xfrm>
                <a:off x="1315017" y="2824688"/>
                <a:ext cx="459902" cy="57823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kern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00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sz="20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5017" y="2824688"/>
                <a:ext cx="459902" cy="57823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Заголовок 1"/>
              <p:cNvSpPr txBox="1">
                <a:spLocks/>
              </p:cNvSpPr>
              <p:nvPr/>
            </p:nvSpPr>
            <p:spPr>
              <a:xfrm>
                <a:off x="658713" y="2479751"/>
                <a:ext cx="459902" cy="57823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kern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00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0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20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713" y="2479751"/>
                <a:ext cx="459902" cy="57823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Заголовок 1"/>
              <p:cNvSpPr txBox="1">
                <a:spLocks/>
              </p:cNvSpPr>
              <p:nvPr/>
            </p:nvSpPr>
            <p:spPr>
              <a:xfrm>
                <a:off x="2984025" y="1908796"/>
                <a:ext cx="3097658" cy="709425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rgbClr val="002060"/>
                    </a:solidFill>
                  </a:rPr>
                  <a:t>1)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4025" y="1908796"/>
                <a:ext cx="3097658" cy="709425"/>
              </a:xfrm>
              <a:prstGeom prst="rect">
                <a:avLst/>
              </a:prstGeom>
              <a:blipFill>
                <a:blip r:embed="rId19"/>
                <a:stretch>
                  <a:fillRect l="-7087" b="-129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Заголовок 1"/>
              <p:cNvSpPr txBox="1">
                <a:spLocks/>
              </p:cNvSpPr>
              <p:nvPr/>
            </p:nvSpPr>
            <p:spPr>
              <a:xfrm>
                <a:off x="4550357" y="1911104"/>
                <a:ext cx="1367702" cy="70711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 </a:t>
                </a:r>
                <a:r>
                  <a:rPr lang="en-US" sz="2800" kern="0" dirty="0" smtClean="0">
                    <a:solidFill>
                      <a:srgbClr val="C00000"/>
                    </a:solidFill>
                  </a:rPr>
                  <a:t>2</a:t>
                </a:r>
                <a:endParaRPr lang="ru-RU" sz="2800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1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0357" y="1911104"/>
                <a:ext cx="1367702" cy="707117"/>
              </a:xfrm>
              <a:prstGeom prst="rect">
                <a:avLst/>
              </a:prstGeom>
              <a:blipFill>
                <a:blip r:embed="rId20"/>
                <a:stretch>
                  <a:fillRect l="-1333" r="-8444" b="-121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Заголовок 1"/>
              <p:cNvSpPr txBox="1">
                <a:spLocks/>
              </p:cNvSpPr>
              <p:nvPr/>
            </p:nvSpPr>
            <p:spPr>
              <a:xfrm>
                <a:off x="3055219" y="2954402"/>
                <a:ext cx="1635400" cy="709425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rgbClr val="002060"/>
                    </a:solidFill>
                  </a:rPr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2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5219" y="2954402"/>
                <a:ext cx="1635400" cy="709425"/>
              </a:xfrm>
              <a:prstGeom prst="rect">
                <a:avLst/>
              </a:prstGeom>
              <a:blipFill>
                <a:blip r:embed="rId21"/>
                <a:stretch>
                  <a:fillRect l="-13060" r="-4104" b="-120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Заголовок 1"/>
              <p:cNvSpPr txBox="1">
                <a:spLocks/>
              </p:cNvSpPr>
              <p:nvPr/>
            </p:nvSpPr>
            <p:spPr>
              <a:xfrm>
                <a:off x="4755066" y="3963400"/>
                <a:ext cx="1367702" cy="70769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 </a:t>
                </a:r>
                <a:r>
                  <a:rPr lang="en-US" sz="2800" kern="0" dirty="0" smtClean="0">
                    <a:solidFill>
                      <a:srgbClr val="C00000"/>
                    </a:solidFill>
                  </a:rPr>
                  <a:t>2</a:t>
                </a:r>
                <a:endParaRPr lang="ru-RU" sz="2800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5066" y="3963400"/>
                <a:ext cx="1367702" cy="707694"/>
              </a:xfrm>
              <a:prstGeom prst="rect">
                <a:avLst/>
              </a:prstGeom>
              <a:blipFill>
                <a:blip r:embed="rId22"/>
                <a:stretch>
                  <a:fillRect l="-6250" b="-120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Заголовок 1"/>
              <p:cNvSpPr txBox="1">
                <a:spLocks/>
              </p:cNvSpPr>
              <p:nvPr/>
            </p:nvSpPr>
            <p:spPr>
              <a:xfrm>
                <a:off x="3106516" y="3968905"/>
                <a:ext cx="1849960" cy="70897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rgbClr val="002060"/>
                    </a:solidFill>
                  </a:rPr>
                  <a:t>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6516" y="3968905"/>
                <a:ext cx="1849960" cy="708977"/>
              </a:xfrm>
              <a:prstGeom prst="rect">
                <a:avLst/>
              </a:prstGeom>
              <a:blipFill>
                <a:blip r:embed="rId23"/>
                <a:stretch>
                  <a:fillRect l="-11881" r="-2310" b="-129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Заголовок 1"/>
              <p:cNvSpPr txBox="1">
                <a:spLocks/>
              </p:cNvSpPr>
              <p:nvPr/>
            </p:nvSpPr>
            <p:spPr>
              <a:xfrm>
                <a:off x="4504498" y="4982960"/>
                <a:ext cx="1067166" cy="70897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 </a:t>
                </a:r>
                <a:r>
                  <a:rPr lang="en-US" sz="2800" kern="0" dirty="0" smtClean="0">
                    <a:solidFill>
                      <a:srgbClr val="C00000"/>
                    </a:solidFill>
                  </a:rPr>
                  <a:t>2</a:t>
                </a:r>
                <a:endParaRPr lang="ru-RU" sz="2800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4498" y="4982960"/>
                <a:ext cx="1067166" cy="708977"/>
              </a:xfrm>
              <a:prstGeom prst="rect">
                <a:avLst/>
              </a:prstGeom>
              <a:blipFill>
                <a:blip r:embed="rId24"/>
                <a:stretch>
                  <a:fillRect r="-4571" b="-119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Заголовок 1"/>
              <p:cNvSpPr txBox="1">
                <a:spLocks/>
              </p:cNvSpPr>
              <p:nvPr/>
            </p:nvSpPr>
            <p:spPr>
              <a:xfrm>
                <a:off x="3073213" y="5000300"/>
                <a:ext cx="1635400" cy="716286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rgbClr val="002060"/>
                    </a:solidFill>
                  </a:rPr>
                  <a:t>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3213" y="5000300"/>
                <a:ext cx="1635400" cy="716286"/>
              </a:xfrm>
              <a:prstGeom prst="rect">
                <a:avLst/>
              </a:prstGeom>
              <a:blipFill>
                <a:blip r:embed="rId25"/>
                <a:stretch>
                  <a:fillRect l="-13060" r="-4104" b="-118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Заголовок 1"/>
              <p:cNvSpPr txBox="1">
                <a:spLocks/>
              </p:cNvSpPr>
              <p:nvPr/>
            </p:nvSpPr>
            <p:spPr>
              <a:xfrm>
                <a:off x="4477838" y="2937062"/>
                <a:ext cx="1367702" cy="709425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 </a:t>
                </a:r>
                <a:r>
                  <a:rPr lang="en-US" sz="2800" kern="0" dirty="0" smtClean="0">
                    <a:solidFill>
                      <a:srgbClr val="C00000"/>
                    </a:solidFill>
                  </a:rPr>
                  <a:t>2</a:t>
                </a:r>
                <a:endParaRPr lang="ru-RU" sz="2800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7838" y="2937062"/>
                <a:ext cx="1367702" cy="709425"/>
              </a:xfrm>
              <a:prstGeom prst="rect">
                <a:avLst/>
              </a:prstGeom>
              <a:blipFill>
                <a:blip r:embed="rId26"/>
                <a:stretch>
                  <a:fillRect b="-120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Прямая соединительная линия 49"/>
          <p:cNvCxnSpPr/>
          <p:nvPr/>
        </p:nvCxnSpPr>
        <p:spPr>
          <a:xfrm>
            <a:off x="6144126" y="2053389"/>
            <a:ext cx="17596" cy="3663197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Заголовок 1"/>
              <p:cNvSpPr txBox="1">
                <a:spLocks/>
              </p:cNvSpPr>
              <p:nvPr/>
            </p:nvSpPr>
            <p:spPr>
              <a:xfrm>
                <a:off x="6369353" y="1994229"/>
                <a:ext cx="3097658" cy="709425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rgbClr val="002060"/>
                    </a:solidFill>
                  </a:rPr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9353" y="1994229"/>
                <a:ext cx="3097658" cy="709425"/>
              </a:xfrm>
              <a:prstGeom prst="rect">
                <a:avLst/>
              </a:prstGeom>
              <a:blipFill>
                <a:blip r:embed="rId27"/>
                <a:stretch>
                  <a:fillRect l="-7087" b="-119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Заголовок 1"/>
              <p:cNvSpPr txBox="1">
                <a:spLocks/>
              </p:cNvSpPr>
              <p:nvPr/>
            </p:nvSpPr>
            <p:spPr>
              <a:xfrm>
                <a:off x="7991462" y="2039986"/>
                <a:ext cx="1946361" cy="70769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 1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 </a:t>
                </a:r>
                <a:r>
                  <a:rPr lang="en-US" sz="2800" kern="0" dirty="0" smtClean="0">
                    <a:solidFill>
                      <a:srgbClr val="C00000"/>
                    </a:solidFill>
                  </a:rPr>
                  <a:t>3</a:t>
                </a:r>
                <a:endParaRPr lang="ru-RU" sz="2800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1462" y="2039986"/>
                <a:ext cx="1946361" cy="707694"/>
              </a:xfrm>
              <a:prstGeom prst="rect">
                <a:avLst/>
              </a:prstGeom>
              <a:blipFill>
                <a:blip r:embed="rId28"/>
                <a:stretch>
                  <a:fillRect l="-1254" b="-11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Заголовок 1"/>
              <p:cNvSpPr txBox="1">
                <a:spLocks/>
              </p:cNvSpPr>
              <p:nvPr/>
            </p:nvSpPr>
            <p:spPr>
              <a:xfrm>
                <a:off x="6366294" y="3083861"/>
                <a:ext cx="3097658" cy="70897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rgbClr val="002060"/>
                    </a:solidFill>
                  </a:rPr>
                  <a:t>2)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6294" y="3083861"/>
                <a:ext cx="3097658" cy="708977"/>
              </a:xfrm>
              <a:prstGeom prst="rect">
                <a:avLst/>
              </a:prstGeom>
              <a:blipFill>
                <a:blip r:embed="rId29"/>
                <a:stretch>
                  <a:fillRect l="-6890" b="-120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Заголовок 1"/>
              <p:cNvSpPr txBox="1">
                <a:spLocks/>
              </p:cNvSpPr>
              <p:nvPr/>
            </p:nvSpPr>
            <p:spPr>
              <a:xfrm>
                <a:off x="8008349" y="3082674"/>
                <a:ext cx="1949076" cy="71134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 1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 </a:t>
                </a:r>
                <a:r>
                  <a:rPr lang="en-US" sz="2800" kern="0" dirty="0" smtClean="0">
                    <a:solidFill>
                      <a:srgbClr val="C00000"/>
                    </a:solidFill>
                  </a:rPr>
                  <a:t>3</a:t>
                </a:r>
                <a:endParaRPr lang="ru-RU" sz="2800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8349" y="3082674"/>
                <a:ext cx="1949076" cy="711349"/>
              </a:xfrm>
              <a:prstGeom prst="rect">
                <a:avLst/>
              </a:prstGeom>
              <a:blipFill>
                <a:blip r:embed="rId30"/>
                <a:stretch>
                  <a:fillRect l="-1254" r="-1254" b="-120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Заголовок 1"/>
              <p:cNvSpPr txBox="1">
                <a:spLocks/>
              </p:cNvSpPr>
              <p:nvPr/>
            </p:nvSpPr>
            <p:spPr>
              <a:xfrm>
                <a:off x="6399446" y="4038184"/>
                <a:ext cx="3411254" cy="71865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rgbClr val="002060"/>
                    </a:solidFill>
                  </a:rPr>
                  <a:t>3)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9446" y="4038184"/>
                <a:ext cx="3411254" cy="718658"/>
              </a:xfrm>
              <a:prstGeom prst="rect">
                <a:avLst/>
              </a:prstGeom>
              <a:blipFill>
                <a:blip r:embed="rId31"/>
                <a:stretch>
                  <a:fillRect l="-6440" b="-118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Заголовок 1"/>
              <p:cNvSpPr txBox="1">
                <a:spLocks/>
              </p:cNvSpPr>
              <p:nvPr/>
            </p:nvSpPr>
            <p:spPr>
              <a:xfrm>
                <a:off x="8036077" y="4036999"/>
                <a:ext cx="1893619" cy="71134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  2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 </a:t>
                </a:r>
                <a:r>
                  <a:rPr lang="en-US" sz="2800" kern="0" dirty="0" smtClean="0">
                    <a:solidFill>
                      <a:srgbClr val="C00000"/>
                    </a:solidFill>
                  </a:rPr>
                  <a:t>3</a:t>
                </a:r>
                <a:endParaRPr lang="ru-RU" sz="2800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61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6077" y="4036999"/>
                <a:ext cx="1893619" cy="711349"/>
              </a:xfrm>
              <a:prstGeom prst="rect">
                <a:avLst/>
              </a:prstGeom>
              <a:blipFill>
                <a:blip r:embed="rId32"/>
                <a:stretch>
                  <a:fillRect b="-119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Заголовок 1"/>
              <p:cNvSpPr txBox="1">
                <a:spLocks/>
              </p:cNvSpPr>
              <p:nvPr/>
            </p:nvSpPr>
            <p:spPr>
              <a:xfrm>
                <a:off x="6478304" y="5084808"/>
                <a:ext cx="3411254" cy="71865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rgbClr val="002060"/>
                    </a:solidFill>
                  </a:rPr>
                  <a:t>4)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2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8304" y="5084808"/>
                <a:ext cx="3411254" cy="718658"/>
              </a:xfrm>
              <a:prstGeom prst="rect">
                <a:avLst/>
              </a:prstGeom>
              <a:blipFill>
                <a:blip r:embed="rId33"/>
                <a:stretch>
                  <a:fillRect l="-6440" b="-110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Заголовок 1"/>
              <p:cNvSpPr txBox="1">
                <a:spLocks/>
              </p:cNvSpPr>
              <p:nvPr/>
            </p:nvSpPr>
            <p:spPr>
              <a:xfrm>
                <a:off x="8247209" y="5083323"/>
                <a:ext cx="1893619" cy="71134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2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 </a:t>
                </a:r>
                <a:r>
                  <a:rPr lang="en-US" sz="2800" kern="0" dirty="0" smtClean="0">
                    <a:solidFill>
                      <a:srgbClr val="C00000"/>
                    </a:solidFill>
                  </a:rPr>
                  <a:t>3</a:t>
                </a:r>
                <a:endParaRPr lang="ru-RU" sz="2800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6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7209" y="5083323"/>
                <a:ext cx="1893619" cy="711349"/>
              </a:xfrm>
              <a:prstGeom prst="rect">
                <a:avLst/>
              </a:prstGeom>
              <a:blipFill>
                <a:blip r:embed="rId34"/>
                <a:stretch>
                  <a:fillRect l="-6431" b="-1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94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8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2" grpId="0" animBg="1"/>
      <p:bldP spid="23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3" grpId="0" animBg="1"/>
      <p:bldP spid="34" grpId="0" animBg="1"/>
      <p:bldP spid="35" grpId="0" animBg="1"/>
      <p:bldP spid="37" grpId="0" animBg="1"/>
      <p:bldP spid="38" grpId="0" animBg="1"/>
      <p:bldP spid="40" grpId="0"/>
      <p:bldP spid="41" grpId="0"/>
      <p:bldP spid="42" grpId="0"/>
      <p:bldP spid="43" grpId="0"/>
      <p:bldP spid="45" grpId="0"/>
      <p:bldP spid="46" grpId="0"/>
      <p:bldP spid="47" grpId="0"/>
      <p:bldP spid="48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176663" y="360090"/>
            <a:ext cx="3012637" cy="777307"/>
          </a:xfrm>
        </p:spPr>
        <p:txBody>
          <a:bodyPr/>
          <a:lstStyle/>
          <a:p>
            <a:r>
              <a:rPr lang="en-US" sz="4400" b="1" dirty="0" smtClean="0"/>
              <a:t>4 -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96144" y="1440210"/>
            <a:ext cx="11665377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Rasmdan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foydalanib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aralash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sonlar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ustida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amallarni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bajaring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85692" y="2728683"/>
            <a:ext cx="571422" cy="122413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317454" y="2735136"/>
            <a:ext cx="571422" cy="122413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256258" y="2728683"/>
            <a:ext cx="571422" cy="122413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059110" y="2733483"/>
            <a:ext cx="571422" cy="122413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763843" y="2733484"/>
            <a:ext cx="571422" cy="122413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ый треугольник 16"/>
          <p:cNvSpPr/>
          <p:nvPr/>
        </p:nvSpPr>
        <p:spPr>
          <a:xfrm flipH="1">
            <a:off x="2087081" y="2735136"/>
            <a:ext cx="548730" cy="1224136"/>
          </a:xfrm>
          <a:prstGeom prst="rt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571160" y="3130108"/>
            <a:ext cx="360040" cy="43088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=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774683" y="2986808"/>
            <a:ext cx="439544" cy="707886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4000" kern="0" dirty="0"/>
              <a:t>+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904390" y="2733484"/>
            <a:ext cx="571422" cy="122413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6629112" y="2733484"/>
            <a:ext cx="571422" cy="122413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7365297" y="2733483"/>
            <a:ext cx="571422" cy="122413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8090019" y="2733483"/>
            <a:ext cx="571422" cy="122413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8798518" y="2733483"/>
            <a:ext cx="571422" cy="122413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ый треугольник 25"/>
          <p:cNvSpPr/>
          <p:nvPr/>
        </p:nvSpPr>
        <p:spPr>
          <a:xfrm flipH="1">
            <a:off x="9507017" y="2736385"/>
            <a:ext cx="548730" cy="1224136"/>
          </a:xfrm>
          <a:prstGeom prst="rt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Заголовок 1"/>
              <p:cNvSpPr txBox="1">
                <a:spLocks/>
              </p:cNvSpPr>
              <p:nvPr/>
            </p:nvSpPr>
            <p:spPr>
              <a:xfrm>
                <a:off x="1691627" y="4900224"/>
                <a:ext cx="1822708" cy="79810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2</a:t>
                </a:r>
                <a:r>
                  <a:rPr lang="en-US" sz="2800" kern="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+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3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27" y="4900224"/>
                <a:ext cx="1822708" cy="798104"/>
              </a:xfrm>
              <a:prstGeom prst="rect">
                <a:avLst/>
              </a:prstGeom>
              <a:blipFill>
                <a:blip r:embed="rId2"/>
                <a:stretch>
                  <a:fillRect l="-11706" t="-3053" r="-3679" b="-17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Заголовок 1"/>
              <p:cNvSpPr txBox="1">
                <a:spLocks/>
              </p:cNvSpPr>
              <p:nvPr/>
            </p:nvSpPr>
            <p:spPr>
              <a:xfrm>
                <a:off x="7472797" y="4836112"/>
                <a:ext cx="1389875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5 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+</a:t>
                </a:r>
                <a:r>
                  <a:rPr lang="en-US" sz="2800" kern="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2797" y="4836112"/>
                <a:ext cx="1389875" cy="800219"/>
              </a:xfrm>
              <a:prstGeom prst="rect">
                <a:avLst/>
              </a:prstGeom>
              <a:blipFill>
                <a:blip r:embed="rId3"/>
                <a:stretch>
                  <a:fillRect l="-8772" t="-3030" b="-174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Заголовок 1"/>
              <p:cNvSpPr txBox="1">
                <a:spLocks/>
              </p:cNvSpPr>
              <p:nvPr/>
            </p:nvSpPr>
            <p:spPr>
              <a:xfrm>
                <a:off x="5422966" y="4855264"/>
                <a:ext cx="2105692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2 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+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3 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+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=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2966" y="4855264"/>
                <a:ext cx="2105692" cy="800219"/>
              </a:xfrm>
              <a:prstGeom prst="rect">
                <a:avLst/>
              </a:prstGeom>
              <a:blipFill>
                <a:blip r:embed="rId4"/>
                <a:stretch>
                  <a:fillRect l="-5797" t="-3030" r="-10435" b="-174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Заголовок 1"/>
              <p:cNvSpPr txBox="1">
                <a:spLocks/>
              </p:cNvSpPr>
              <p:nvPr/>
            </p:nvSpPr>
            <p:spPr>
              <a:xfrm>
                <a:off x="3322579" y="4898109"/>
                <a:ext cx="2149053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2 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+</a:t>
                </a:r>
                <a:r>
                  <a:rPr lang="en-US" sz="2800" kern="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+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3 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=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2579" y="4898109"/>
                <a:ext cx="2149053" cy="800219"/>
              </a:xfrm>
              <a:prstGeom prst="rect">
                <a:avLst/>
              </a:prstGeom>
              <a:blipFill>
                <a:blip r:embed="rId5"/>
                <a:stretch>
                  <a:fillRect l="-5382" t="-3030" r="-8215" b="-174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Заголовок 1"/>
              <p:cNvSpPr txBox="1">
                <a:spLocks/>
              </p:cNvSpPr>
              <p:nvPr/>
            </p:nvSpPr>
            <p:spPr>
              <a:xfrm>
                <a:off x="8948883" y="4820182"/>
                <a:ext cx="786562" cy="800413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2"/>
                    </a:solidFill>
                  </a:rPr>
                  <a:t>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8883" y="4820182"/>
                <a:ext cx="786562" cy="800413"/>
              </a:xfrm>
              <a:prstGeom prst="rect">
                <a:avLst/>
              </a:prstGeom>
              <a:blipFill>
                <a:blip r:embed="rId6"/>
                <a:stretch>
                  <a:fillRect l="-27907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Заголовок 1"/>
          <p:cNvSpPr txBox="1">
            <a:spLocks/>
          </p:cNvSpPr>
          <p:nvPr/>
        </p:nvSpPr>
        <p:spPr>
          <a:xfrm flipH="1">
            <a:off x="8599356" y="4978374"/>
            <a:ext cx="780418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600" kern="0" dirty="0" smtClean="0">
                <a:solidFill>
                  <a:schemeClr val="tx1"/>
                </a:solidFill>
              </a:rPr>
              <a:t>=</a:t>
            </a:r>
            <a:endParaRPr lang="ru-RU" sz="36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560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12114</TotalTime>
  <Words>331</Words>
  <Application>Microsoft Office PowerPoint</Application>
  <PresentationFormat>Произвольный</PresentationFormat>
  <Paragraphs>143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Office Theme</vt:lpstr>
      <vt:lpstr>MATEMATIKA</vt:lpstr>
      <vt:lpstr>2 2/5 va 11/5 sonlarni yig‘indisini toping. </vt:lpstr>
      <vt:lpstr>Презентация PowerPoint</vt:lpstr>
      <vt:lpstr> P = ?</vt:lpstr>
      <vt:lpstr>a = 5 6/13   dm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975</cp:revision>
  <dcterms:created xsi:type="dcterms:W3CDTF">2020-04-09T07:32:19Z</dcterms:created>
  <dcterms:modified xsi:type="dcterms:W3CDTF">2020-12-23T12:26:46Z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