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4" r:id="rId2"/>
    <p:sldId id="502" r:id="rId3"/>
    <p:sldId id="503" r:id="rId4"/>
    <p:sldId id="504" r:id="rId5"/>
    <p:sldId id="505" r:id="rId6"/>
    <p:sldId id="509" r:id="rId7"/>
    <p:sldId id="506" r:id="rId8"/>
    <p:sldId id="507" r:id="rId9"/>
    <p:sldId id="510" r:id="rId10"/>
    <p:sldId id="420" r:id="rId11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89636" autoAdjust="0"/>
  </p:normalViewPr>
  <p:slideViewPr>
    <p:cSldViewPr>
      <p:cViewPr varScale="1">
        <p:scale>
          <a:sx n="58" d="100"/>
          <a:sy n="58" d="100"/>
        </p:scale>
        <p:origin x="90" y="294"/>
      </p:cViewPr>
      <p:guideLst>
        <p:guide orient="horz" pos="2880"/>
        <p:guide pos="2327"/>
        <p:guide orient="horz" pos="6391"/>
        <p:guide pos="4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2926" y="-41360"/>
            <a:ext cx="12782634" cy="21602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7416" y="495815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2944416" y="2391791"/>
            <a:ext cx="7854037" cy="2272959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 algn="ctr">
              <a:spcBef>
                <a:spcPts val="245"/>
              </a:spcBef>
            </a:pPr>
            <a:r>
              <a:rPr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AVZU</a:t>
            </a:r>
            <a:r>
              <a:rPr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uz-Cyrl-UZ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FAZOVIY SHAKLLAR. KO‘PYOQLAR</a:t>
            </a:r>
            <a:endParaRPr lang="en-US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8" algn="ctr">
              <a:spcBef>
                <a:spcPts val="245"/>
              </a:spcBef>
            </a:pPr>
            <a:endParaRPr lang="en-US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28192" y="527356"/>
            <a:ext cx="11173794" cy="1184789"/>
            <a:chOff x="439458" y="322808"/>
            <a:chExt cx="5035112" cy="533625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635787" y="351756"/>
              <a:ext cx="838783" cy="504677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717417" y="2617501"/>
            <a:ext cx="648072" cy="176221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7417" y="5073494"/>
            <a:ext cx="648072" cy="17427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839" y="3888482"/>
            <a:ext cx="4231170" cy="31307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348802" y="739107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0008" y="242864"/>
            <a:ext cx="12001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80320" y="2588020"/>
            <a:ext cx="842493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sz="4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6344" y="1584226"/>
            <a:ext cx="8823249" cy="230832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betidagi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 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-, 240 -, 241 -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masalalarni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s://i.pinimg.com/736x/51/01/56/5101565bab043be4e252b603bd549b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648" y="3496310"/>
            <a:ext cx="3733426" cy="337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age.freepik.com/free-vector/children-with-books-white-background_1308-208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920" y="3415531"/>
            <a:ext cx="3256482" cy="35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4136" y="1440210"/>
            <a:ext cx="11737385" cy="1292662"/>
          </a:xfrm>
        </p:spPr>
        <p:txBody>
          <a:bodyPr/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</a:rPr>
              <a:t>Fazoviy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jismlar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uch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o‘lchamdir</a:t>
            </a:r>
            <a:r>
              <a:rPr lang="en-US" sz="2800" b="1" dirty="0" smtClean="0">
                <a:solidFill>
                  <a:srgbClr val="002060"/>
                </a:solidFill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</a:rPr>
              <a:t>Ularning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yassi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shakllardan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farqi</a:t>
            </a:r>
            <a:r>
              <a:rPr lang="en-US" sz="2800" b="1" dirty="0" smtClean="0">
                <a:solidFill>
                  <a:srgbClr val="002060"/>
                </a:solidFill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</a:rPr>
              <a:t>ular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to‘liqligicha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bir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tekisda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yotmaydi</a:t>
            </a:r>
            <a:r>
              <a:rPr lang="en-US" sz="2800" b="1" dirty="0" smtClean="0">
                <a:solidFill>
                  <a:srgbClr val="002060"/>
                </a:solidFill>
              </a:rPr>
              <a:t>. Bu </a:t>
            </a:r>
            <a:r>
              <a:rPr lang="en-US" sz="2800" b="1" dirty="0" err="1" smtClean="0">
                <a:solidFill>
                  <a:srgbClr val="002060"/>
                </a:solidFill>
              </a:rPr>
              <a:t>jismlarni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quyidagi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xususiyatiga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ko‘ra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ikkita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sinfga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ajratish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mumkin</a:t>
            </a:r>
            <a:r>
              <a:rPr lang="en-US" sz="2800" b="1" dirty="0">
                <a:solidFill>
                  <a:srgbClr val="002060"/>
                </a:solidFill>
              </a:rPr>
              <a:t>: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024536" y="360090"/>
            <a:ext cx="627374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4000" b="1" kern="0" smtClean="0"/>
              <a:t>FAZOVIY SHAKLLAR</a:t>
            </a:r>
            <a:endParaRPr lang="ru-RU" sz="4000" b="1" kern="0" dirty="0"/>
          </a:p>
        </p:txBody>
      </p:sp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457870" y="5400650"/>
            <a:ext cx="11860708" cy="1292662"/>
          </a:xfrm>
        </p:spPr>
        <p:txBody>
          <a:bodyPr/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</a:rPr>
              <a:t>b), f) </a:t>
            </a:r>
            <a:r>
              <a:rPr lang="en-US" sz="2800" dirty="0" err="1" smtClean="0">
                <a:solidFill>
                  <a:srgbClr val="002060"/>
                </a:solidFill>
              </a:rPr>
              <a:t>va</a:t>
            </a:r>
            <a:r>
              <a:rPr lang="en-US" sz="2800" dirty="0" smtClean="0">
                <a:solidFill>
                  <a:srgbClr val="002060"/>
                </a:solidFill>
              </a:rPr>
              <a:t> g) </a:t>
            </a:r>
            <a:r>
              <a:rPr lang="en-US" sz="2800" dirty="0" err="1" smtClean="0">
                <a:solidFill>
                  <a:srgbClr val="002060"/>
                </a:solidFill>
              </a:rPr>
              <a:t>jismlarning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chegarasi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yassi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bo‘laklardan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ya’ni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ko‘pburchaklardan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iborat</a:t>
            </a:r>
            <a:r>
              <a:rPr lang="en-US" sz="2800" dirty="0" smtClean="0">
                <a:solidFill>
                  <a:srgbClr val="002060"/>
                </a:solidFill>
              </a:rPr>
              <a:t>. a), d) </a:t>
            </a:r>
            <a:r>
              <a:rPr lang="en-US" sz="2800" dirty="0" err="1" smtClean="0">
                <a:solidFill>
                  <a:srgbClr val="002060"/>
                </a:solidFill>
              </a:rPr>
              <a:t>va</a:t>
            </a:r>
            <a:r>
              <a:rPr lang="en-US" sz="2800" dirty="0" smtClean="0">
                <a:solidFill>
                  <a:srgbClr val="002060"/>
                </a:solidFill>
              </a:rPr>
              <a:t> e) </a:t>
            </a:r>
            <a:r>
              <a:rPr lang="en-US" sz="2800" dirty="0" err="1" smtClean="0">
                <a:solidFill>
                  <a:srgbClr val="002060"/>
                </a:solidFill>
              </a:rPr>
              <a:t>jismlarning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chegarasi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esa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unday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emas</a:t>
            </a:r>
            <a:r>
              <a:rPr lang="en-US" sz="2800" dirty="0" smtClean="0">
                <a:solidFill>
                  <a:srgbClr val="002060"/>
                </a:solidFill>
              </a:rPr>
              <a:t>.                  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397528" y="3672458"/>
            <a:ext cx="900000" cy="1047009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88367" y="3820359"/>
            <a:ext cx="91440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72519" y="3478482"/>
            <a:ext cx="648072" cy="12744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590343" y="2970541"/>
            <a:ext cx="648072" cy="1782381"/>
          </a:xfrm>
          <a:prstGeom prst="triangle">
            <a:avLst>
              <a:gd name="adj" fmla="val 4946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632" y="3041011"/>
            <a:ext cx="6285714" cy="201904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5392192" y="3015005"/>
            <a:ext cx="524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58220" y="3414055"/>
            <a:ext cx="524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422299" y="3281931"/>
            <a:ext cx="524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420210" y="3137153"/>
            <a:ext cx="524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296272" y="2859388"/>
            <a:ext cx="425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298284" y="3168495"/>
            <a:ext cx="524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1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 animBg="1"/>
      <p:bldP spid="9" grpId="0" animBg="1"/>
      <p:bldP spid="10" grpId="0" animBg="1"/>
      <p:bldP spid="11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00099" y="333833"/>
            <a:ext cx="3201402" cy="677108"/>
          </a:xfrm>
        </p:spPr>
        <p:txBody>
          <a:bodyPr/>
          <a:lstStyle/>
          <a:p>
            <a:r>
              <a:rPr lang="en-US" sz="4400" b="1" dirty="0" err="1" smtClean="0"/>
              <a:t>Ko‘pyoqlar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52128" y="1449468"/>
            <a:ext cx="12025417" cy="2154436"/>
          </a:xfrm>
        </p:spPr>
        <p:txBody>
          <a:bodyPr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</a:rPr>
              <a:t>Hamma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tomonidan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tekis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ko‘pburchaklar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bilan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chegaralangan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geometrik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shakl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ko‘pyoq</a:t>
            </a:r>
            <a:r>
              <a:rPr lang="en-US" sz="2800" b="1" dirty="0" smtClean="0">
                <a:solidFill>
                  <a:schemeClr val="tx1"/>
                </a:solidFill>
              </a:rPr>
              <a:t> deb </a:t>
            </a:r>
            <a:r>
              <a:rPr lang="en-US" sz="2800" b="1" dirty="0" err="1" smtClean="0">
                <a:solidFill>
                  <a:schemeClr val="tx1"/>
                </a:solidFill>
              </a:rPr>
              <a:t>ataladi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Tekis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ko‘pburchakning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o‘zaro</a:t>
            </a:r>
            <a:r>
              <a:rPr lang="en-US" sz="2800" b="1" dirty="0" smtClean="0">
                <a:solidFill>
                  <a:schemeClr val="tx1"/>
                </a:solidFill>
              </a:rPr>
              <a:t> kesishuvidan </a:t>
            </a:r>
            <a:r>
              <a:rPr lang="en-US" sz="2800" b="1" dirty="0" err="1" smtClean="0">
                <a:solidFill>
                  <a:schemeClr val="tx1"/>
                </a:solidFill>
              </a:rPr>
              <a:t>hosil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kesmalar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ko‘pyoqning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qirralari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qirralari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orasidagi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ko‘pburchaklar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uning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</a:rPr>
              <a:t>yoqlari</a:t>
            </a:r>
            <a:r>
              <a:rPr lang="en-US" sz="2800" b="1" dirty="0" smtClean="0">
                <a:solidFill>
                  <a:schemeClr val="tx1"/>
                </a:solidFill>
              </a:rPr>
              <a:t>  deb </a:t>
            </a:r>
            <a:r>
              <a:rPr lang="en-US" sz="2800" b="1" dirty="0" err="1" smtClean="0">
                <a:solidFill>
                  <a:schemeClr val="tx1"/>
                </a:solidFill>
              </a:rPr>
              <a:t>ataladi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Qirralarning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o‘zaro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kesishuv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nuqtalari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ko‘pyoqning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uchlari</a:t>
            </a:r>
            <a:r>
              <a:rPr lang="en-US" sz="2800" b="1" dirty="0" smtClean="0">
                <a:solidFill>
                  <a:schemeClr val="tx1"/>
                </a:solidFill>
              </a:rPr>
              <a:t> deb </a:t>
            </a:r>
            <a:r>
              <a:rPr lang="en-US" sz="2800" b="1" dirty="0" err="1" smtClean="0">
                <a:solidFill>
                  <a:schemeClr val="tx1"/>
                </a:solidFill>
              </a:rPr>
              <a:t>yuritiladi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ru-RU" sz="2800" b="1" dirty="0"/>
          </a:p>
        </p:txBody>
      </p:sp>
      <p:sp>
        <p:nvSpPr>
          <p:cNvPr id="9" name="Куб 8"/>
          <p:cNvSpPr/>
          <p:nvPr/>
        </p:nvSpPr>
        <p:spPr>
          <a:xfrm>
            <a:off x="5531909" y="4257925"/>
            <a:ext cx="1889359" cy="2234008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Соединительная линия уступом 14"/>
          <p:cNvCxnSpPr/>
          <p:nvPr/>
        </p:nvCxnSpPr>
        <p:spPr>
          <a:xfrm rot="10800000" flipV="1">
            <a:off x="7204618" y="4565406"/>
            <a:ext cx="2148511" cy="519519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2"/>
          <p:cNvSpPr txBox="1">
            <a:spLocks/>
          </p:cNvSpPr>
          <p:nvPr/>
        </p:nvSpPr>
        <p:spPr>
          <a:xfrm>
            <a:off x="8201000" y="4029736"/>
            <a:ext cx="129614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Yoqlari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cxnSp>
        <p:nvCxnSpPr>
          <p:cNvPr id="27" name="Соединительная линия уступом 26"/>
          <p:cNvCxnSpPr/>
          <p:nvPr/>
        </p:nvCxnSpPr>
        <p:spPr>
          <a:xfrm flipV="1">
            <a:off x="3931209" y="4457234"/>
            <a:ext cx="2476624" cy="108173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бъект 2"/>
          <p:cNvSpPr txBox="1">
            <a:spLocks/>
          </p:cNvSpPr>
          <p:nvPr/>
        </p:nvSpPr>
        <p:spPr>
          <a:xfrm>
            <a:off x="4091748" y="4056023"/>
            <a:ext cx="90969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Asos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cxnSp>
        <p:nvCxnSpPr>
          <p:cNvPr id="33" name="Соединительная линия уступом 32"/>
          <p:cNvCxnSpPr/>
          <p:nvPr/>
        </p:nvCxnSpPr>
        <p:spPr>
          <a:xfrm rot="10800000" flipV="1">
            <a:off x="7247554" y="6048039"/>
            <a:ext cx="2681638" cy="171277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бъект 2"/>
          <p:cNvSpPr txBox="1">
            <a:spLocks/>
          </p:cNvSpPr>
          <p:nvPr/>
        </p:nvSpPr>
        <p:spPr>
          <a:xfrm>
            <a:off x="8676879" y="5220583"/>
            <a:ext cx="1499621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Asos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qirrasi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4391900" y="4721062"/>
            <a:ext cx="1152128" cy="93040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" name="Объект 2"/>
          <p:cNvSpPr txBox="1">
            <a:spLocks/>
          </p:cNvSpPr>
          <p:nvPr/>
        </p:nvSpPr>
        <p:spPr>
          <a:xfrm>
            <a:off x="3743829" y="5703838"/>
            <a:ext cx="90969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Uchi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9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24" grpId="0"/>
      <p:bldP spid="32" grpId="0"/>
      <p:bldP spid="35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69859" y="265101"/>
            <a:ext cx="2868315" cy="677108"/>
          </a:xfrm>
        </p:spPr>
        <p:txBody>
          <a:bodyPr/>
          <a:lstStyle/>
          <a:p>
            <a:r>
              <a:rPr lang="en-US" sz="4400" b="1" dirty="0" err="1" smtClean="0"/>
              <a:t>Piramida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52128" y="1440210"/>
            <a:ext cx="11809393" cy="1292662"/>
          </a:xfrm>
        </p:spPr>
        <p:txBody>
          <a:bodyPr/>
          <a:lstStyle/>
          <a:p>
            <a:pPr algn="just"/>
            <a:r>
              <a:rPr lang="en-US" sz="2800" b="1" dirty="0" smtClean="0">
                <a:solidFill>
                  <a:srgbClr val="C00000"/>
                </a:solidFill>
              </a:rPr>
              <a:t>   </a:t>
            </a:r>
            <a:r>
              <a:rPr lang="en-US" sz="2800" b="1" dirty="0" err="1" smtClean="0">
                <a:solidFill>
                  <a:srgbClr val="C00000"/>
                </a:solidFill>
              </a:rPr>
              <a:t>Piramida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deb </a:t>
            </a:r>
            <a:r>
              <a:rPr lang="en-US" sz="2800" b="1" dirty="0" err="1" smtClean="0">
                <a:solidFill>
                  <a:schemeClr val="tx1"/>
                </a:solidFill>
              </a:rPr>
              <a:t>bir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yog‘i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ko‘pburchakdan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qolgan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yoqlari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esa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bitta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uchga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uchburchaklardan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iborat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ko‘pyoqqa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aytiladi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Ko‘pburchak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piramidaning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asosi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uchburchaklar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</a:rPr>
              <a:t>esa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uning</a:t>
            </a:r>
            <a:r>
              <a:rPr lang="en-US" sz="2800" b="1" dirty="0" smtClean="0">
                <a:solidFill>
                  <a:schemeClr val="tx1"/>
                </a:solidFill>
              </a:rPr>
              <a:t> yon </a:t>
            </a:r>
            <a:r>
              <a:rPr lang="en-US" sz="2800" b="1" dirty="0" err="1" smtClean="0">
                <a:solidFill>
                  <a:schemeClr val="tx1"/>
                </a:solidFill>
              </a:rPr>
              <a:t>yoqlari</a:t>
            </a:r>
            <a:r>
              <a:rPr lang="en-US" sz="2800" b="1" dirty="0" smtClean="0">
                <a:solidFill>
                  <a:schemeClr val="tx1"/>
                </a:solidFill>
              </a:rPr>
              <a:t> deb </a:t>
            </a:r>
            <a:r>
              <a:rPr lang="en-US" sz="2800" b="1" dirty="0" err="1" smtClean="0">
                <a:solidFill>
                  <a:schemeClr val="tx1"/>
                </a:solidFill>
              </a:rPr>
              <a:t>ataladi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32" name="Picture 8" descr="https://kids-flashcards.com/images/ru/24/large/picture-flashcard/%D0%BA%D0%B2%D0%B0%D0%B4%D1%80%D0%B0%D1%82%D0%BD%D0%B0%D1%8F%20%D0%BF%D0%B8%D1%80%D0%B0%D0%BC%D0%B8%D0%B4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952" y="3600450"/>
            <a:ext cx="2448272" cy="302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utogear.ru/misc/i/gallery/91036/30902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238" y="3574195"/>
            <a:ext cx="1886006" cy="246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2015210" y="3490092"/>
            <a:ext cx="93610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Uchi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endCxn id="1034" idx="0"/>
          </p:cNvCxnSpPr>
          <p:nvPr/>
        </p:nvCxnSpPr>
        <p:spPr>
          <a:xfrm flipV="1">
            <a:off x="2927216" y="3574195"/>
            <a:ext cx="860025" cy="22626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738174" y="6286500"/>
            <a:ext cx="2736304" cy="626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5062067" y="3784212"/>
            <a:ext cx="162914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Yon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yog‘i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203415" y="4215099"/>
            <a:ext cx="864169" cy="58917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бъект 2"/>
          <p:cNvSpPr txBox="1">
            <a:spLocks/>
          </p:cNvSpPr>
          <p:nvPr/>
        </p:nvSpPr>
        <p:spPr>
          <a:xfrm>
            <a:off x="1432249" y="6099640"/>
            <a:ext cx="115430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Asosi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cxnSp>
        <p:nvCxnSpPr>
          <p:cNvPr id="25" name="Прямая со стрелкой 24"/>
          <p:cNvCxnSpPr>
            <a:stCxn id="23" idx="3"/>
          </p:cNvCxnSpPr>
          <p:nvPr/>
        </p:nvCxnSpPr>
        <p:spPr>
          <a:xfrm flipV="1">
            <a:off x="2586553" y="5741009"/>
            <a:ext cx="1147156" cy="57407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343376" y="4885758"/>
            <a:ext cx="900100" cy="24910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бъект 2"/>
          <p:cNvSpPr txBox="1">
            <a:spLocks/>
          </p:cNvSpPr>
          <p:nvPr/>
        </p:nvSpPr>
        <p:spPr>
          <a:xfrm>
            <a:off x="352128" y="4970920"/>
            <a:ext cx="189708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Yon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qirrasi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4932732" y="5929275"/>
            <a:ext cx="18396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Asosiningqirrasi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 flipV="1">
            <a:off x="4500648" y="5599483"/>
            <a:ext cx="432084" cy="52786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4" grpId="0"/>
      <p:bldP spid="15" grpId="0" animBg="1"/>
      <p:bldP spid="21" grpId="0"/>
      <p:bldP spid="23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313" y="3148624"/>
            <a:ext cx="10997052" cy="861774"/>
          </a:xfrm>
        </p:spPr>
        <p:txBody>
          <a:bodyPr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Asosining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tomonlari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soniga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qarab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prizmalar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uchburchakli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to‘rtburchakli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hokazo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n- </a:t>
            </a:r>
            <a:r>
              <a:rPr lang="en-US" sz="2800" dirty="0" err="1" smtClean="0">
                <a:solidFill>
                  <a:srgbClr val="FF0000"/>
                </a:solidFill>
              </a:rPr>
              <a:t>burchakli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prizmalar</a:t>
            </a:r>
            <a:r>
              <a:rPr lang="en-US" sz="2800" dirty="0" smtClean="0">
                <a:solidFill>
                  <a:schemeClr val="tx1"/>
                </a:solidFill>
              </a:rPr>
              <a:t> deb </a:t>
            </a:r>
            <a:r>
              <a:rPr lang="en-US" sz="2800" dirty="0" err="1" smtClean="0">
                <a:solidFill>
                  <a:schemeClr val="tx1"/>
                </a:solidFill>
              </a:rPr>
              <a:t>yuritiladi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26817" y="261962"/>
            <a:ext cx="2376264" cy="677108"/>
          </a:xfrm>
        </p:spPr>
        <p:txBody>
          <a:bodyPr/>
          <a:lstStyle/>
          <a:p>
            <a:r>
              <a:rPr lang="en-US" sz="4400" b="1" dirty="0" err="1" smtClean="0"/>
              <a:t>Prizma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690313" y="1406552"/>
            <a:ext cx="11449272" cy="1292662"/>
          </a:xfrm>
        </p:spPr>
        <p:txBody>
          <a:bodyPr/>
          <a:lstStyle/>
          <a:p>
            <a:pPr algn="just"/>
            <a:r>
              <a:rPr lang="en-US" sz="2800" b="1" dirty="0" err="1" smtClean="0">
                <a:solidFill>
                  <a:srgbClr val="C00000"/>
                </a:solidFill>
              </a:rPr>
              <a:t>Prizma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deb </a:t>
            </a:r>
            <a:r>
              <a:rPr lang="en-US" sz="2800" b="1" dirty="0" err="1" smtClean="0">
                <a:solidFill>
                  <a:schemeClr val="tx1"/>
                </a:solidFill>
              </a:rPr>
              <a:t>ikki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yog‘i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ko‘pburchakdan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qolgan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yoqlari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esa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to‘rtburchakdan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iborat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ko‘pyoqqa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aytiladi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Teng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yoqlar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prizmaning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asoslari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to‘rtburchaklar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esa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uning</a:t>
            </a:r>
            <a:r>
              <a:rPr lang="en-US" sz="2800" b="1" dirty="0" smtClean="0">
                <a:solidFill>
                  <a:schemeClr val="tx1"/>
                </a:solidFill>
              </a:rPr>
              <a:t> yon </a:t>
            </a:r>
            <a:r>
              <a:rPr lang="en-US" sz="2800" b="1" dirty="0" err="1" smtClean="0">
                <a:solidFill>
                  <a:schemeClr val="tx1"/>
                </a:solidFill>
              </a:rPr>
              <a:t>yoqlari</a:t>
            </a:r>
            <a:r>
              <a:rPr lang="en-US" sz="2800" b="1" dirty="0" smtClean="0">
                <a:solidFill>
                  <a:schemeClr val="tx1"/>
                </a:solidFill>
              </a:rPr>
              <a:t> deb </a:t>
            </a:r>
            <a:r>
              <a:rPr lang="en-US" sz="2800" b="1" dirty="0" err="1" smtClean="0">
                <a:solidFill>
                  <a:schemeClr val="tx1"/>
                </a:solidFill>
              </a:rPr>
              <a:t>ataladi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368" y="4211332"/>
            <a:ext cx="5428898" cy="243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16" y="2834382"/>
            <a:ext cx="9361040" cy="313308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86153" y="1454252"/>
            <a:ext cx="11575287" cy="430887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Hamma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f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azoviy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jismlarning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chegarasi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ko‘pburchak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bo‘lavermaydi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864296" y="2808362"/>
            <a:ext cx="72008" cy="14401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004461" y="2808362"/>
            <a:ext cx="316219" cy="14401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7984976" y="2808362"/>
            <a:ext cx="72008" cy="14401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9641160" y="2808362"/>
            <a:ext cx="72008" cy="14401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2"/>
          <p:cNvSpPr txBox="1">
            <a:spLocks/>
          </p:cNvSpPr>
          <p:nvPr/>
        </p:nvSpPr>
        <p:spPr>
          <a:xfrm>
            <a:off x="1468251" y="2339125"/>
            <a:ext cx="126014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silindr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744615" y="2271316"/>
            <a:ext cx="115212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konus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9236043" y="2201553"/>
            <a:ext cx="126013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sfera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7588931" y="2271317"/>
            <a:ext cx="111612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shar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20" name="Объект 2"/>
          <p:cNvSpPr>
            <a:spLocks noGrp="1"/>
          </p:cNvSpPr>
          <p:nvPr>
            <p:ph sz="half" idx="2"/>
          </p:nvPr>
        </p:nvSpPr>
        <p:spPr>
          <a:xfrm>
            <a:off x="3952528" y="350327"/>
            <a:ext cx="4536504" cy="739095"/>
          </a:xfrm>
        </p:spPr>
        <p:txBody>
          <a:bodyPr/>
          <a:lstStyle/>
          <a:p>
            <a:r>
              <a:rPr lang="en-US" sz="4400" b="1" dirty="0" err="1" smtClean="0"/>
              <a:t>Fazoviy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shakllar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29685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4400" b="1" dirty="0" smtClean="0"/>
              <a:t>232 - masala</a:t>
            </a:r>
            <a:endParaRPr lang="ru-RU" sz="4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942637" y="2505374"/>
            <a:ext cx="7200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e)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57063" y="2605939"/>
            <a:ext cx="7200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d)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725499" y="2562348"/>
            <a:ext cx="50405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>
                <a:solidFill>
                  <a:schemeClr val="tx1"/>
                </a:solidFill>
              </a:rPr>
              <a:t>b</a:t>
            </a:r>
            <a:r>
              <a:rPr lang="en-US" sz="2800" kern="0" dirty="0" smtClean="0">
                <a:solidFill>
                  <a:schemeClr val="tx1"/>
                </a:solidFill>
              </a:rPr>
              <a:t>)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86357" y="2562348"/>
            <a:ext cx="3600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a)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676410" y="1462044"/>
            <a:ext cx="11665377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10 –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rasmda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qanday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fazoviy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shakllarning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hayotdagi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timsollarini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ko‘rayapsiz</a:t>
            </a:r>
            <a:r>
              <a:rPr lang="en-US" sz="2800" b="1" kern="0" dirty="0" smtClean="0">
                <a:solidFill>
                  <a:schemeClr val="tx1"/>
                </a:solidFill>
              </a:rPr>
              <a:t>?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778025" y="2443082"/>
            <a:ext cx="52253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f)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062209" y="5236966"/>
            <a:ext cx="42619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a) </a:t>
            </a:r>
            <a:r>
              <a:rPr lang="en-US" sz="2800" kern="0" dirty="0" err="1" smtClean="0">
                <a:solidFill>
                  <a:schemeClr val="tx1"/>
                </a:solidFill>
              </a:rPr>
              <a:t>To‘rtburchakli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</a:rPr>
              <a:t>prizma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643903" y="369913"/>
            <a:ext cx="5421778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4400" kern="0" dirty="0" smtClean="0">
                <a:solidFill>
                  <a:schemeClr val="bg1"/>
                </a:solidFill>
              </a:rPr>
              <a:t>232 - masala</a:t>
            </a:r>
            <a:endParaRPr lang="ru-RU" sz="4400" kern="0" dirty="0">
              <a:solidFill>
                <a:schemeClr val="bg1"/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062209" y="5786613"/>
            <a:ext cx="446498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b) </a:t>
            </a:r>
            <a:r>
              <a:rPr lang="en-US" sz="2800" kern="0" dirty="0" err="1" smtClean="0">
                <a:solidFill>
                  <a:schemeClr val="tx1"/>
                </a:solidFill>
              </a:rPr>
              <a:t>Uchburchakli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</a:rPr>
              <a:t>piramida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076219" y="6336260"/>
            <a:ext cx="446498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d) </a:t>
            </a:r>
            <a:r>
              <a:rPr lang="en-US" sz="2800" kern="0" dirty="0" err="1" smtClean="0">
                <a:solidFill>
                  <a:schemeClr val="tx1"/>
                </a:solidFill>
              </a:rPr>
              <a:t>Shar</a:t>
            </a:r>
            <a:r>
              <a:rPr lang="en-US" sz="2800" kern="0" dirty="0" smtClean="0">
                <a:solidFill>
                  <a:schemeClr val="tx1"/>
                </a:solidFill>
              </a:rPr>
              <a:t> (</a:t>
            </a:r>
            <a:r>
              <a:rPr lang="en-US" sz="2800" kern="0" dirty="0" err="1" smtClean="0">
                <a:solidFill>
                  <a:schemeClr val="tx1"/>
                </a:solidFill>
              </a:rPr>
              <a:t>qirralari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</a:rPr>
              <a:t>yo‘q</a:t>
            </a:r>
            <a:r>
              <a:rPr lang="en-US" sz="2800" kern="0" dirty="0" smtClean="0">
                <a:solidFill>
                  <a:schemeClr val="tx1"/>
                </a:solidFill>
              </a:rPr>
              <a:t>)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956808" y="5249252"/>
            <a:ext cx="446498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b) </a:t>
            </a:r>
            <a:r>
              <a:rPr lang="en-US" sz="2800" kern="0" dirty="0" err="1" smtClean="0">
                <a:solidFill>
                  <a:schemeClr val="tx1"/>
                </a:solidFill>
              </a:rPr>
              <a:t>To‘rtburchakli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</a:rPr>
              <a:t>prizma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5956808" y="5746392"/>
            <a:ext cx="158584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f)  </a:t>
            </a:r>
            <a:r>
              <a:rPr lang="en-US" sz="2800" kern="0" dirty="0" err="1" smtClean="0">
                <a:solidFill>
                  <a:schemeClr val="tx1"/>
                </a:solidFill>
              </a:rPr>
              <a:t>Konus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s://sc01.alicdn.com/kf/HTB1EEQaaiHrK1Rjy0Flq6AsaFXaz/235036227/HTB1EEQaaiHrK1Rjy0Flq6AsaFXa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3" y="3140802"/>
            <a:ext cx="2041933" cy="197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c01.alicdn.com/kf/HTB1aaQlor1YBuNjSszhq6AUsFXa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573" y="2993235"/>
            <a:ext cx="1649480" cy="227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thumbs.dreamstime.com/b/watermelon-214359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160" y="3265163"/>
            <a:ext cx="1790822" cy="201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.mycdn.me/i?r=AzEPZsRbOZEKgBhR0XGMT1Rkuth6RnObyQwfKrfCxcnCTKaKTM5SRkZCeTgDn6uOy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95" y="2993234"/>
            <a:ext cx="1790822" cy="20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2.bp.blogspot.com/-pgV7k6hp6a4/TtJmBUP1PzI/AAAAAAAAAZ4/GxZBW22r1WM/s1600/1759162_fa_rsz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617" y="2977397"/>
            <a:ext cx="2622816" cy="210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26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  <p:bldP spid="18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4616" y="300822"/>
            <a:ext cx="5760640" cy="677108"/>
          </a:xfrm>
        </p:spPr>
        <p:txBody>
          <a:bodyPr/>
          <a:lstStyle/>
          <a:p>
            <a:r>
              <a:rPr lang="en-US" sz="4400" dirty="0" smtClean="0"/>
              <a:t>233 - masala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4136" y="1440211"/>
            <a:ext cx="11737385" cy="430887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11 – </a:t>
            </a:r>
            <a:r>
              <a:rPr lang="en-US" sz="2800" b="1" dirty="0" err="1" smtClean="0">
                <a:solidFill>
                  <a:schemeClr val="tx1"/>
                </a:solidFill>
              </a:rPr>
              <a:t>rasmdagi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qaysi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fazoviy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shakl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timsoli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ortiqcha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7318" y="5203248"/>
            <a:ext cx="42619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a ) </a:t>
            </a:r>
            <a:r>
              <a:rPr lang="en-US" sz="2800" kern="0" dirty="0" err="1" smtClean="0">
                <a:solidFill>
                  <a:schemeClr val="tx1"/>
                </a:solidFill>
              </a:rPr>
              <a:t>Piramida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4176" y="6023972"/>
            <a:ext cx="42619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b) </a:t>
            </a:r>
            <a:r>
              <a:rPr lang="en-US" sz="2800" kern="0" dirty="0" err="1">
                <a:solidFill>
                  <a:schemeClr val="tx1"/>
                </a:solidFill>
              </a:rPr>
              <a:t>S</a:t>
            </a:r>
            <a:r>
              <a:rPr lang="en-US" sz="2800" kern="0" dirty="0" err="1" smtClean="0">
                <a:solidFill>
                  <a:schemeClr val="tx1"/>
                </a:solidFill>
              </a:rPr>
              <a:t>ilindr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715405" y="5189175"/>
            <a:ext cx="262961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d) </a:t>
            </a:r>
            <a:r>
              <a:rPr lang="en-US" sz="2800" kern="0" dirty="0" err="1" smtClean="0">
                <a:solidFill>
                  <a:schemeClr val="tx1"/>
                </a:solidFill>
              </a:rPr>
              <a:t>Ortiqcha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21211" y="6070259"/>
            <a:ext cx="464002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e) </a:t>
            </a:r>
            <a:r>
              <a:rPr lang="en-US" sz="2800" kern="0" dirty="0" err="1" smtClean="0">
                <a:solidFill>
                  <a:schemeClr val="tx1"/>
                </a:solidFill>
              </a:rPr>
              <a:t>To‘rtburchakli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</a:rPr>
              <a:t>piramida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785176" y="1963249"/>
            <a:ext cx="7200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e)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024322" y="2162611"/>
            <a:ext cx="7200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d)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211349" y="2294872"/>
            <a:ext cx="50405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>
                <a:solidFill>
                  <a:schemeClr val="tx1"/>
                </a:solidFill>
              </a:rPr>
              <a:t>b</a:t>
            </a:r>
            <a:r>
              <a:rPr lang="en-US" sz="2800" kern="0" dirty="0" smtClean="0">
                <a:solidFill>
                  <a:schemeClr val="tx1"/>
                </a:solidFill>
              </a:rPr>
              <a:t>)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174350" y="2024321"/>
            <a:ext cx="3600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a)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avatars.mds.yandex.net/get-zen_doc/3769340/pub_5f3931cbf1017c29352e7465_5f393283b8292026dde6045b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70" y="2629602"/>
            <a:ext cx="3248770" cy="236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pinimg.com/originals/27/24/19/272419724ab1fdca80ba3169703a54c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95" y="2885012"/>
            <a:ext cx="1630763" cy="212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dn1.ozone.ru/s3/multimedia-k/60169088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66" y="2774905"/>
            <a:ext cx="1895899" cy="227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stri.ee/assets/medias/1591/1915/0901/1/cubika-hariv-puidust-puramiid-klotside-eco-puramiid-1591190962282-dido-toys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388" y="2486288"/>
            <a:ext cx="2088868" cy="25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3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224" y="2856166"/>
            <a:ext cx="8424936" cy="2831956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6" name="Объект 2"/>
          <p:cNvSpPr>
            <a:spLocks noGrp="1"/>
          </p:cNvSpPr>
          <p:nvPr>
            <p:ph sz="half" idx="2"/>
          </p:nvPr>
        </p:nvSpPr>
        <p:spPr>
          <a:xfrm>
            <a:off x="4240560" y="322034"/>
            <a:ext cx="4050550" cy="677108"/>
          </a:xfrm>
        </p:spPr>
        <p:txBody>
          <a:bodyPr/>
          <a:lstStyle/>
          <a:p>
            <a:r>
              <a:rPr lang="en-US" sz="4400" b="1" dirty="0" smtClean="0"/>
              <a:t>234 - masala</a:t>
            </a:r>
            <a:endParaRPr lang="ru-RU" sz="4400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68152" y="1490346"/>
            <a:ext cx="11754583" cy="861774"/>
          </a:xfrm>
        </p:spPr>
        <p:txBody>
          <a:bodyPr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12 – </a:t>
            </a:r>
            <a:r>
              <a:rPr lang="en-US" sz="2800" b="1" dirty="0" err="1" smtClean="0">
                <a:solidFill>
                  <a:schemeClr val="tx1"/>
                </a:solidFill>
              </a:rPr>
              <a:t>rasmdagi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fazoviy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jism</a:t>
            </a:r>
            <a:r>
              <a:rPr lang="en-US" sz="2800" b="1" dirty="0" smtClean="0">
                <a:solidFill>
                  <a:schemeClr val="tx1"/>
                </a:solidFill>
              </a:rPr>
              <a:t> A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B </a:t>
            </a:r>
            <a:r>
              <a:rPr lang="en-US" sz="2800" b="1" dirty="0" err="1" smtClean="0">
                <a:solidFill>
                  <a:schemeClr val="tx1"/>
                </a:solidFill>
              </a:rPr>
              <a:t>tomondan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suratga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tushirilgan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Qaysi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surat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qaysi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tomondan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tushirilgan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sz="half" idx="2"/>
          </p:nvPr>
        </p:nvSpPr>
        <p:spPr>
          <a:xfrm>
            <a:off x="568152" y="6173645"/>
            <a:ext cx="4176464" cy="667165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Javob</a:t>
            </a:r>
            <a:r>
              <a:rPr lang="en-US" sz="3200" b="1" dirty="0" smtClean="0">
                <a:solidFill>
                  <a:srgbClr val="002060"/>
                </a:solidFill>
              </a:rPr>
              <a:t> : </a:t>
            </a:r>
            <a:r>
              <a:rPr lang="en-US" sz="3200" b="1" dirty="0" smtClean="0">
                <a:solidFill>
                  <a:schemeClr val="tx1"/>
                </a:solidFill>
              </a:rPr>
              <a:t>2 – A , 3 – B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6224" y="2856166"/>
            <a:ext cx="792088" cy="672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73504" y="4754880"/>
            <a:ext cx="1254888" cy="560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24336" y="4608562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16424" y="3263730"/>
            <a:ext cx="504056" cy="552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176664" y="3252070"/>
            <a:ext cx="576064" cy="552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42731" y="3266928"/>
            <a:ext cx="576064" cy="552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4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12970</TotalTime>
  <Words>350</Words>
  <Application>Microsoft Office PowerPoint</Application>
  <PresentationFormat>Произвольный</PresentationFormat>
  <Paragraphs>65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MATEMATIKA</vt:lpstr>
      <vt:lpstr>b), f) va g) jismlarning chegarasi yassi bo‘laklardan, ya’ni ko‘pburchaklardan iborat. a), d) va e) jismlarning chegarasi esa unday emas.                   </vt:lpstr>
      <vt:lpstr>Презентация PowerPoint</vt:lpstr>
      <vt:lpstr>Презентация PowerPoint</vt:lpstr>
      <vt:lpstr>Asosining tomonlari soniga qarab prizmalar uchburchakli, to‘rtburchakli va hokazo n- burchakli prizmalar deb yuritiladi.</vt:lpstr>
      <vt:lpstr>Презентация PowerPoint</vt:lpstr>
      <vt:lpstr>Презентация PowerPoint</vt:lpstr>
      <vt:lpstr>233 - masala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Учетная запись Майкрософт</cp:lastModifiedBy>
  <cp:revision>1050</cp:revision>
  <dcterms:created xsi:type="dcterms:W3CDTF">2020-04-09T07:32:19Z</dcterms:created>
  <dcterms:modified xsi:type="dcterms:W3CDTF">2020-12-30T06:39:59Z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