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4" r:id="rId2"/>
    <p:sldId id="502" r:id="rId3"/>
    <p:sldId id="503" r:id="rId4"/>
    <p:sldId id="504" r:id="rId5"/>
    <p:sldId id="505" r:id="rId6"/>
    <p:sldId id="509" r:id="rId7"/>
    <p:sldId id="507" r:id="rId8"/>
    <p:sldId id="510" r:id="rId9"/>
    <p:sldId id="511" r:id="rId10"/>
    <p:sldId id="420" r:id="rId11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89636" autoAdjust="0"/>
  </p:normalViewPr>
  <p:slideViewPr>
    <p:cSldViewPr>
      <p:cViewPr varScale="1">
        <p:scale>
          <a:sx n="62" d="100"/>
          <a:sy n="62" d="100"/>
        </p:scale>
        <p:origin x="600" y="56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2872408" y="2304872"/>
            <a:ext cx="9768419" cy="1534295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>
              <a:spcBef>
                <a:spcPts val="245"/>
              </a:spcBef>
            </a:pP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201703"/>
            <a:chOff x="439458" y="322808"/>
            <a:chExt cx="4985770" cy="541243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524232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995035" y="2483142"/>
            <a:ext cx="648072" cy="201542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95035" y="4929344"/>
            <a:ext cx="648072" cy="20154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73134" y="3594055"/>
            <a:ext cx="4426818" cy="34823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85454" y="780594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0320" y="2588020"/>
            <a:ext cx="9001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4456" y="1584226"/>
            <a:ext cx="8928993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fazoviy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shakllarga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o‘xshagan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0938" y="1851694"/>
            <a:ext cx="184731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078" name="Picture 6" descr="https://image.freepik.com/free-vector/children-with-books-white-background_1308-20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079" y="3188895"/>
            <a:ext cx="3256482" cy="35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24536" y="333130"/>
            <a:ext cx="6273748" cy="615553"/>
          </a:xfrm>
        </p:spPr>
        <p:txBody>
          <a:bodyPr/>
          <a:lstStyle/>
          <a:p>
            <a:r>
              <a:rPr lang="en-US" sz="4000" b="1" dirty="0" smtClean="0"/>
              <a:t>FAZOVIY SHAKLLAR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656234"/>
            <a:ext cx="11737385" cy="861774"/>
          </a:xfrm>
        </p:spPr>
        <p:txBody>
          <a:bodyPr/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</a:rPr>
              <a:t>Bu </a:t>
            </a:r>
            <a:r>
              <a:rPr lang="en-US" sz="2800" b="1" dirty="0" err="1" smtClean="0">
                <a:solidFill>
                  <a:srgbClr val="002060"/>
                </a:solidFill>
              </a:rPr>
              <a:t>jismlarni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quyidagi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xususiyatiga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ko‘ra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ikkita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sinfga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ajratish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mumkin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457870" y="5400650"/>
            <a:ext cx="11860708" cy="1292662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b), f) </a:t>
            </a:r>
            <a:r>
              <a:rPr lang="en-US" sz="2800" dirty="0" err="1" smtClean="0">
                <a:solidFill>
                  <a:srgbClr val="002060"/>
                </a:solidFill>
              </a:rPr>
              <a:t>va</a:t>
            </a:r>
            <a:r>
              <a:rPr lang="en-US" sz="2800" dirty="0" smtClean="0">
                <a:solidFill>
                  <a:srgbClr val="002060"/>
                </a:solidFill>
              </a:rPr>
              <a:t> g) </a:t>
            </a:r>
            <a:r>
              <a:rPr lang="en-US" sz="2800" dirty="0" err="1" smtClean="0">
                <a:solidFill>
                  <a:srgbClr val="002060"/>
                </a:solidFill>
              </a:rPr>
              <a:t>jismlarning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chegarasi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yassi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bo‘laklardan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ya’ni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ko‘pburchaklardan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iborat</a:t>
            </a:r>
            <a:r>
              <a:rPr lang="en-US" sz="2800" dirty="0" smtClean="0">
                <a:solidFill>
                  <a:srgbClr val="002060"/>
                </a:solidFill>
              </a:rPr>
              <a:t>. a), d) </a:t>
            </a:r>
            <a:r>
              <a:rPr lang="en-US" sz="2800" dirty="0" err="1" smtClean="0">
                <a:solidFill>
                  <a:srgbClr val="002060"/>
                </a:solidFill>
              </a:rPr>
              <a:t>va</a:t>
            </a:r>
            <a:r>
              <a:rPr lang="en-US" sz="2800" dirty="0" smtClean="0">
                <a:solidFill>
                  <a:srgbClr val="002060"/>
                </a:solidFill>
              </a:rPr>
              <a:t> e) </a:t>
            </a:r>
            <a:r>
              <a:rPr lang="en-US" sz="2800" dirty="0" err="1" smtClean="0">
                <a:solidFill>
                  <a:srgbClr val="002060"/>
                </a:solidFill>
              </a:rPr>
              <a:t>jismlarning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chegarasi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esa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unday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emas</a:t>
            </a:r>
            <a:r>
              <a:rPr lang="en-US" sz="2800" dirty="0" smtClean="0">
                <a:solidFill>
                  <a:srgbClr val="002060"/>
                </a:solidFill>
              </a:rPr>
              <a:t>.                  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397528" y="3672458"/>
            <a:ext cx="900000" cy="1047009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88367" y="3820359"/>
            <a:ext cx="9144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72519" y="3478482"/>
            <a:ext cx="648072" cy="1274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590343" y="2970541"/>
            <a:ext cx="648072" cy="1782381"/>
          </a:xfrm>
          <a:prstGeom prst="triangle">
            <a:avLst>
              <a:gd name="adj" fmla="val 4946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632" y="3041011"/>
            <a:ext cx="6285714" cy="201904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392192" y="3015005"/>
            <a:ext cx="52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58220" y="3414055"/>
            <a:ext cx="52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22299" y="3281931"/>
            <a:ext cx="52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420210" y="3137153"/>
            <a:ext cx="52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96272" y="2859388"/>
            <a:ext cx="425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298284" y="3168495"/>
            <a:ext cx="52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1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 animBg="1"/>
      <p:bldP spid="9" grpId="0" animBg="1"/>
      <p:bldP spid="10" grpId="0" animBg="1"/>
      <p:bldP spid="11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00099" y="333833"/>
            <a:ext cx="3201402" cy="677108"/>
          </a:xfrm>
        </p:spPr>
        <p:txBody>
          <a:bodyPr/>
          <a:lstStyle/>
          <a:p>
            <a:r>
              <a:rPr lang="en-US" sz="4400" b="1" dirty="0" err="1" smtClean="0"/>
              <a:t>Ko‘pyoqlar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63879" y="1383385"/>
            <a:ext cx="12025417" cy="1723549"/>
          </a:xfrm>
        </p:spPr>
        <p:txBody>
          <a:bodyPr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Tekis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ko‘pburchakning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o‘zaro</a:t>
            </a:r>
            <a:r>
              <a:rPr lang="en-US" sz="2800" b="1" dirty="0" smtClean="0">
                <a:solidFill>
                  <a:schemeClr val="tx1"/>
                </a:solidFill>
              </a:rPr>
              <a:t> kesishuvidan </a:t>
            </a:r>
            <a:r>
              <a:rPr lang="en-US" sz="2800" b="1" dirty="0" err="1" smtClean="0">
                <a:solidFill>
                  <a:schemeClr val="tx1"/>
                </a:solidFill>
              </a:rPr>
              <a:t>hosil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kesmalar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ko‘pyoqning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qirralari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qirralari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orasidagi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ko‘pburchaklar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yoqlari</a:t>
            </a:r>
            <a:r>
              <a:rPr lang="en-US" sz="2800" b="1" dirty="0" smtClean="0">
                <a:solidFill>
                  <a:schemeClr val="tx1"/>
                </a:solidFill>
              </a:rPr>
              <a:t>  deb </a:t>
            </a:r>
            <a:r>
              <a:rPr lang="en-US" sz="2800" b="1" dirty="0" err="1" smtClean="0">
                <a:solidFill>
                  <a:schemeClr val="tx1"/>
                </a:solidFill>
              </a:rPr>
              <a:t>ataladi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Qirralarning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o‘zaro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kesishuv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nuqtalari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ko‘pyoqning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uchlari</a:t>
            </a:r>
            <a:r>
              <a:rPr lang="en-US" sz="2800" b="1" dirty="0" smtClean="0">
                <a:solidFill>
                  <a:schemeClr val="tx1"/>
                </a:solidFill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</a:rPr>
              <a:t>yuritiladi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/>
          </a:p>
        </p:txBody>
      </p:sp>
      <p:sp>
        <p:nvSpPr>
          <p:cNvPr id="9" name="Куб 8"/>
          <p:cNvSpPr/>
          <p:nvPr/>
        </p:nvSpPr>
        <p:spPr>
          <a:xfrm>
            <a:off x="5531909" y="4257925"/>
            <a:ext cx="1889359" cy="2234008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rot="10800000" flipV="1">
            <a:off x="7204618" y="4565406"/>
            <a:ext cx="2148511" cy="519519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2"/>
          <p:cNvSpPr txBox="1">
            <a:spLocks/>
          </p:cNvSpPr>
          <p:nvPr/>
        </p:nvSpPr>
        <p:spPr>
          <a:xfrm>
            <a:off x="8201000" y="4029736"/>
            <a:ext cx="12961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Yoqlari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flipV="1">
            <a:off x="3931209" y="4457234"/>
            <a:ext cx="2476624" cy="108173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бъект 2"/>
          <p:cNvSpPr txBox="1">
            <a:spLocks/>
          </p:cNvSpPr>
          <p:nvPr/>
        </p:nvSpPr>
        <p:spPr>
          <a:xfrm>
            <a:off x="4091748" y="4056023"/>
            <a:ext cx="90969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Asos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 rot="10800000" flipV="1">
            <a:off x="7247554" y="6048039"/>
            <a:ext cx="2681638" cy="171277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бъект 2"/>
          <p:cNvSpPr txBox="1">
            <a:spLocks/>
          </p:cNvSpPr>
          <p:nvPr/>
        </p:nvSpPr>
        <p:spPr>
          <a:xfrm>
            <a:off x="8676879" y="5220583"/>
            <a:ext cx="149962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Asos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qirrasi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4391900" y="4721062"/>
            <a:ext cx="1152128" cy="93040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Объект 2"/>
          <p:cNvSpPr txBox="1">
            <a:spLocks/>
          </p:cNvSpPr>
          <p:nvPr/>
        </p:nvSpPr>
        <p:spPr>
          <a:xfrm>
            <a:off x="3743829" y="5703838"/>
            <a:ext cx="90969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Uchi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24" grpId="0"/>
      <p:bldP spid="32" grpId="0"/>
      <p:bldP spid="35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16661" y="266214"/>
            <a:ext cx="2868315" cy="677108"/>
          </a:xfrm>
        </p:spPr>
        <p:txBody>
          <a:bodyPr/>
          <a:lstStyle/>
          <a:p>
            <a:r>
              <a:rPr lang="en-US" sz="4400" b="1" dirty="0" err="1" smtClean="0"/>
              <a:t>Piramida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2128" y="1440210"/>
            <a:ext cx="11809393" cy="1292662"/>
          </a:xfrm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rgbClr val="C00000"/>
                </a:solidFill>
              </a:rPr>
              <a:t>Piramida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deb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yog‘i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ko‘pburchakdan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qolgan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yoqlari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bitta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uchburchaklardan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iborat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ko‘pyoqqa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aytiladi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Ko‘pburchak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piramidaning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asosi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uchburchaklar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yon </a:t>
            </a:r>
            <a:r>
              <a:rPr lang="en-US" sz="2800" b="1" dirty="0" err="1" smtClean="0">
                <a:solidFill>
                  <a:schemeClr val="tx1"/>
                </a:solidFill>
              </a:rPr>
              <a:t>yoqlari</a:t>
            </a:r>
            <a:r>
              <a:rPr lang="en-US" sz="2800" b="1" dirty="0" smtClean="0">
                <a:solidFill>
                  <a:schemeClr val="tx1"/>
                </a:solidFill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</a:rPr>
              <a:t>ataladi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32" name="Picture 8" descr="https://kids-flashcards.com/images/ru/24/large/picture-flashcard/%D0%BA%D0%B2%D0%B0%D0%B4%D1%80%D0%B0%D1%82%D0%BD%D0%B0%D1%8F%20%D0%BF%D0%B8%D1%80%D0%B0%D0%BC%D0%B8%D0%B4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952" y="3600450"/>
            <a:ext cx="2448272" cy="302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utogear.ru/misc/i/gallery/91036/3090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38" y="3574195"/>
            <a:ext cx="1886006" cy="24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2015210" y="3490092"/>
            <a:ext cx="93610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Uchi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endCxn id="1034" idx="0"/>
          </p:cNvCxnSpPr>
          <p:nvPr/>
        </p:nvCxnSpPr>
        <p:spPr>
          <a:xfrm flipV="1">
            <a:off x="2927216" y="3574195"/>
            <a:ext cx="860025" cy="2262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738174" y="6286500"/>
            <a:ext cx="2736304" cy="626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062067" y="3784212"/>
            <a:ext cx="162914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Yon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yog‘i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203415" y="4215099"/>
            <a:ext cx="864169" cy="58917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бъект 2"/>
          <p:cNvSpPr txBox="1">
            <a:spLocks/>
          </p:cNvSpPr>
          <p:nvPr/>
        </p:nvSpPr>
        <p:spPr>
          <a:xfrm>
            <a:off x="1000201" y="6099640"/>
            <a:ext cx="158635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>
                <a:solidFill>
                  <a:schemeClr val="tx1"/>
                </a:solidFill>
              </a:rPr>
              <a:t>A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sosi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>
            <a:stCxn id="23" idx="3"/>
          </p:cNvCxnSpPr>
          <p:nvPr/>
        </p:nvCxnSpPr>
        <p:spPr>
          <a:xfrm flipV="1">
            <a:off x="2586553" y="5741009"/>
            <a:ext cx="1147156" cy="5740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343376" y="4885758"/>
            <a:ext cx="900100" cy="2491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бъект 2"/>
          <p:cNvSpPr txBox="1">
            <a:spLocks/>
          </p:cNvSpPr>
          <p:nvPr/>
        </p:nvSpPr>
        <p:spPr>
          <a:xfrm>
            <a:off x="352128" y="4970920"/>
            <a:ext cx="18970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Yon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qirrasi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932732" y="5929275"/>
            <a:ext cx="249888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Asosining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qirrasi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4500648" y="5599483"/>
            <a:ext cx="432084" cy="5278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/>
      <p:bldP spid="15" grpId="0" animBg="1"/>
      <p:bldP spid="21" grpId="0"/>
      <p:bldP spid="23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262" y="3033360"/>
            <a:ext cx="11511194" cy="861774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Asosining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tomonlari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soniga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qarab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prizmalar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uchburchakli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to‘rtburchakli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hokazo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n- </a:t>
            </a:r>
            <a:r>
              <a:rPr lang="en-US" sz="2800" dirty="0" err="1" smtClean="0">
                <a:solidFill>
                  <a:srgbClr val="FF0000"/>
                </a:solidFill>
              </a:rPr>
              <a:t>burchakli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prizmalar</a:t>
            </a:r>
            <a:r>
              <a:rPr lang="en-US" sz="2800" dirty="0" smtClean="0">
                <a:solidFill>
                  <a:schemeClr val="tx1"/>
                </a:solidFill>
              </a:rPr>
              <a:t> deb </a:t>
            </a:r>
            <a:r>
              <a:rPr lang="en-US" sz="2800" dirty="0" err="1" smtClean="0">
                <a:solidFill>
                  <a:schemeClr val="tx1"/>
                </a:solidFill>
              </a:rPr>
              <a:t>yuritiladi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04656" y="333833"/>
            <a:ext cx="2376264" cy="677108"/>
          </a:xfrm>
        </p:spPr>
        <p:txBody>
          <a:bodyPr/>
          <a:lstStyle/>
          <a:p>
            <a:r>
              <a:rPr lang="en-US" sz="4400" b="1" dirty="0" err="1" smtClean="0"/>
              <a:t>Prizma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856184" y="1433598"/>
            <a:ext cx="11449272" cy="1292662"/>
          </a:xfrm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rgbClr val="C00000"/>
                </a:solidFill>
              </a:rPr>
              <a:t>Prizma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deb </a:t>
            </a:r>
            <a:r>
              <a:rPr lang="en-US" sz="2800" b="1" dirty="0" err="1" smtClean="0">
                <a:solidFill>
                  <a:schemeClr val="tx1"/>
                </a:solidFill>
              </a:rPr>
              <a:t>ikki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yog‘i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ko‘pburchakdan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qolgan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yoqlari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to‘rtburchakdan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iborat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ko‘pyoqqa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aytiladi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yoqlar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prizmaning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asoslari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to‘rtburchaklar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yon </a:t>
            </a:r>
            <a:r>
              <a:rPr lang="en-US" sz="2800" b="1" dirty="0" err="1" smtClean="0">
                <a:solidFill>
                  <a:schemeClr val="tx1"/>
                </a:solidFill>
              </a:rPr>
              <a:t>yoqlari</a:t>
            </a:r>
            <a:r>
              <a:rPr lang="en-US" sz="2800" b="1" dirty="0" smtClean="0">
                <a:solidFill>
                  <a:schemeClr val="tx1"/>
                </a:solidFill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</a:rPr>
              <a:t>ataladi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368" y="4211332"/>
            <a:ext cx="5428898" cy="243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16" y="2834382"/>
            <a:ext cx="9361040" cy="31330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86153" y="1454252"/>
            <a:ext cx="11575287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Hamma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azoviy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jismlarning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chegarasi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ko‘pburchak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bo‘lavermaydi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864296" y="2808362"/>
            <a:ext cx="72008" cy="1440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004461" y="2808362"/>
            <a:ext cx="316219" cy="1440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984976" y="2808362"/>
            <a:ext cx="72008" cy="1440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9641160" y="2808362"/>
            <a:ext cx="72008" cy="1440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 txBox="1">
            <a:spLocks/>
          </p:cNvSpPr>
          <p:nvPr/>
        </p:nvSpPr>
        <p:spPr>
          <a:xfrm>
            <a:off x="1468251" y="2339125"/>
            <a:ext cx="126014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silindr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744615" y="2271316"/>
            <a:ext cx="115212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konus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9236043" y="2201553"/>
            <a:ext cx="126013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sfera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7588931" y="2271317"/>
            <a:ext cx="11161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shar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20" name="Объект 2"/>
          <p:cNvSpPr>
            <a:spLocks noGrp="1"/>
          </p:cNvSpPr>
          <p:nvPr>
            <p:ph sz="half" idx="2"/>
          </p:nvPr>
        </p:nvSpPr>
        <p:spPr>
          <a:xfrm>
            <a:off x="3952528" y="350327"/>
            <a:ext cx="4536504" cy="739095"/>
          </a:xfrm>
        </p:spPr>
        <p:txBody>
          <a:bodyPr/>
          <a:lstStyle/>
          <a:p>
            <a:r>
              <a:rPr lang="en-US" sz="4400" b="1" dirty="0" err="1" smtClean="0"/>
              <a:t>Fazoviy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shakllar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29685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4616" y="300822"/>
            <a:ext cx="5760640" cy="677108"/>
          </a:xfrm>
        </p:spPr>
        <p:txBody>
          <a:bodyPr/>
          <a:lstStyle/>
          <a:p>
            <a:r>
              <a:rPr lang="en-US" sz="4400" dirty="0" smtClean="0"/>
              <a:t>235 - masala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440211"/>
            <a:ext cx="11737385" cy="430887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13 – </a:t>
            </a:r>
            <a:r>
              <a:rPr lang="en-US" sz="2800" b="1" dirty="0" err="1" smtClean="0">
                <a:solidFill>
                  <a:schemeClr val="tx1"/>
                </a:solidFill>
              </a:rPr>
              <a:t>rasmdagi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sig‘imi</a:t>
            </a:r>
            <a:r>
              <a:rPr lang="en-US" sz="2800" b="1" dirty="0" smtClean="0">
                <a:solidFill>
                  <a:schemeClr val="tx1"/>
                </a:solidFill>
              </a:rPr>
              <a:t> 60 </a:t>
            </a:r>
            <a:r>
              <a:rPr lang="en-US" sz="2800" b="1" dirty="0" err="1" smtClean="0">
                <a:solidFill>
                  <a:schemeClr val="tx1"/>
                </a:solidFill>
              </a:rPr>
              <a:t>litr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Baklarda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necha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litr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suv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bor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7318" y="5203248"/>
            <a:ext cx="456336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a ) (60 : 5) · 2 =12 · 2 = 24 L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641160" y="2183761"/>
            <a:ext cx="7200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e)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18242" y="2210773"/>
            <a:ext cx="7200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d)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11349" y="2294872"/>
            <a:ext cx="5040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>
                <a:solidFill>
                  <a:schemeClr val="tx1"/>
                </a:solidFill>
              </a:rPr>
              <a:t>b</a:t>
            </a:r>
            <a:r>
              <a:rPr lang="en-US" sz="2800" kern="0" dirty="0" smtClean="0">
                <a:solidFill>
                  <a:schemeClr val="tx1"/>
                </a:solidFill>
              </a:rPr>
              <a:t>)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016425" y="2260935"/>
            <a:ext cx="51796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a)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40"/>
          <a:stretch/>
        </p:blipFill>
        <p:spPr>
          <a:xfrm>
            <a:off x="2296344" y="2634547"/>
            <a:ext cx="8496944" cy="2277555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757318" y="6057909"/>
            <a:ext cx="456336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>
                <a:solidFill>
                  <a:schemeClr val="tx1"/>
                </a:solidFill>
              </a:rPr>
              <a:t>b</a:t>
            </a:r>
            <a:r>
              <a:rPr lang="en-US" sz="2800" kern="0" dirty="0" smtClean="0">
                <a:solidFill>
                  <a:schemeClr val="tx1"/>
                </a:solidFill>
              </a:rPr>
              <a:t>) (60 : 6) · 3 =10 · 3 = 30 L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960703" y="5203248"/>
            <a:ext cx="483258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d) (60 : 3) · 1 = 20 · 1 = 20 L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981966" y="5949890"/>
            <a:ext cx="483258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e ) (60 : 4) · 3 = 15 · 3 = 45 L</a:t>
            </a:r>
            <a:endParaRPr lang="ru-RU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1" grpId="0"/>
      <p:bldP spid="12" grpId="0"/>
      <p:bldP spid="13" grpId="0"/>
      <p:bldP spid="14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sz="half" idx="2"/>
          </p:nvPr>
        </p:nvSpPr>
        <p:spPr>
          <a:xfrm>
            <a:off x="4312568" y="322034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236 - masala</a:t>
            </a:r>
            <a:endParaRPr lang="ru-RU" sz="4400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82229" y="1512218"/>
            <a:ext cx="12211259" cy="430887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14 – </a:t>
            </a:r>
            <a:r>
              <a:rPr lang="en-US" sz="2800" b="1" dirty="0" err="1" smtClean="0">
                <a:solidFill>
                  <a:schemeClr val="tx1"/>
                </a:solidFill>
              </a:rPr>
              <a:t>rasmdagi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xonaning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yuqoridan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ko‘rinishi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suratda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keltirilgan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half" idx="2"/>
          </p:nvPr>
        </p:nvSpPr>
        <p:spPr>
          <a:xfrm>
            <a:off x="640160" y="6173645"/>
            <a:ext cx="3312368" cy="492443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Javob</a:t>
            </a:r>
            <a:r>
              <a:rPr lang="en-US" sz="3200" b="1" dirty="0" smtClean="0">
                <a:solidFill>
                  <a:srgbClr val="002060"/>
                </a:solidFill>
              </a:rPr>
              <a:t> : 1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48" y="2808362"/>
            <a:ext cx="9865096" cy="30243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4997722" y="2880370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97722" y="4284670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06667" y="2880370"/>
            <a:ext cx="5857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47533" y="4320530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4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44616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238 -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40160" y="1497425"/>
            <a:ext cx="11521361" cy="861774"/>
          </a:xfrm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</a:rPr>
              <a:t>Fazoviy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shakl</a:t>
            </a:r>
            <a:r>
              <a:rPr lang="en-US" sz="2800" b="1" dirty="0" smtClean="0">
                <a:solidFill>
                  <a:schemeClr val="tx1"/>
                </a:solidFill>
              </a:rPr>
              <a:t> 10 ta </a:t>
            </a:r>
            <a:r>
              <a:rPr lang="en-US" sz="2800" b="1" dirty="0" err="1" smtClean="0">
                <a:solidFill>
                  <a:schemeClr val="tx1"/>
                </a:solidFill>
              </a:rPr>
              <a:t>kubchadan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tuzilgan</a:t>
            </a:r>
            <a:r>
              <a:rPr lang="en-US" sz="2800" b="1" dirty="0" smtClean="0">
                <a:solidFill>
                  <a:schemeClr val="tx1"/>
                </a:solidFill>
              </a:rPr>
              <a:t> (16 –</a:t>
            </a:r>
            <a:r>
              <a:rPr lang="en-US" sz="2800" b="1" dirty="0" err="1" smtClean="0">
                <a:solidFill>
                  <a:schemeClr val="tx1"/>
                </a:solidFill>
              </a:rPr>
              <a:t>rasm</a:t>
            </a:r>
            <a:r>
              <a:rPr lang="en-US" sz="2800" b="1" dirty="0" smtClean="0">
                <a:solidFill>
                  <a:schemeClr val="tx1"/>
                </a:solidFill>
              </a:rPr>
              <a:t>). </a:t>
            </a:r>
            <a:r>
              <a:rPr lang="en-US" sz="2800" b="1" dirty="0" err="1" smtClean="0">
                <a:solidFill>
                  <a:schemeClr val="tx1"/>
                </a:solidFill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rasmda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shaklning</a:t>
            </a:r>
            <a:r>
              <a:rPr lang="en-US" sz="2800" b="1" dirty="0" smtClean="0">
                <a:solidFill>
                  <a:schemeClr val="tx1"/>
                </a:solidFill>
              </a:rPr>
              <a:t> old </a:t>
            </a:r>
            <a:r>
              <a:rPr lang="en-US" sz="2800" b="1" dirty="0" err="1" smtClean="0">
                <a:solidFill>
                  <a:schemeClr val="tx1"/>
                </a:solidFill>
              </a:rPr>
              <a:t>tomonidan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ko‘rinishi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tasvirlangan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00" y="2376314"/>
            <a:ext cx="957706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13045</TotalTime>
  <Words>351</Words>
  <Application>Microsoft Office PowerPoint</Application>
  <PresentationFormat>Произвольный</PresentationFormat>
  <Paragraphs>58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MATEMATIKA</vt:lpstr>
      <vt:lpstr>b), f) va g) jismlarning chegarasi yassi bo‘laklardan, ya’ni ko‘pburchaklardan iborat. a), d) va e) jismlarning chegarasi esa unday emas.                   </vt:lpstr>
      <vt:lpstr>Презентация PowerPoint</vt:lpstr>
      <vt:lpstr>Презентация PowerPoint</vt:lpstr>
      <vt:lpstr>Asosining tomonlari soniga qarab prizmalar uchburchakli, to‘rtburchakli va hokazo n- burchakli prizmalar deb yuritiladi.</vt:lpstr>
      <vt:lpstr>Презентация PowerPoint</vt:lpstr>
      <vt:lpstr>235 - masala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1057</cp:revision>
  <dcterms:created xsi:type="dcterms:W3CDTF">2020-04-09T07:32:19Z</dcterms:created>
  <dcterms:modified xsi:type="dcterms:W3CDTF">2020-12-30T09:31:21Z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