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512" r:id="rId3"/>
    <p:sldId id="513" r:id="rId4"/>
    <p:sldId id="514" r:id="rId5"/>
    <p:sldId id="515" r:id="rId6"/>
    <p:sldId id="516" r:id="rId7"/>
    <p:sldId id="517" r:id="rId8"/>
    <p:sldId id="518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89636" autoAdjust="0"/>
  </p:normalViewPr>
  <p:slideViewPr>
    <p:cSldViewPr>
      <p:cViewPr>
        <p:scale>
          <a:sx n="62" d="100"/>
          <a:sy n="62" d="100"/>
        </p:scale>
        <p:origin x="488" y="5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1043184" eaLnBrk="1" hangingPunct="1">
        <a:defRPr>
          <a:latin typeface="+mn-lt"/>
          <a:ea typeface="+mn-ea"/>
          <a:cs typeface="+mn-cs"/>
        </a:defRPr>
      </a:lvl2pPr>
      <a:lvl3pPr marL="2086369" eaLnBrk="1" hangingPunct="1">
        <a:defRPr>
          <a:latin typeface="+mn-lt"/>
          <a:ea typeface="+mn-ea"/>
          <a:cs typeface="+mn-cs"/>
        </a:defRPr>
      </a:lvl3pPr>
      <a:lvl4pPr marL="3129552" eaLnBrk="1" hangingPunct="1">
        <a:defRPr>
          <a:latin typeface="+mn-lt"/>
          <a:ea typeface="+mn-ea"/>
          <a:cs typeface="+mn-cs"/>
        </a:defRPr>
      </a:lvl4pPr>
      <a:lvl5pPr marL="4172736" eaLnBrk="1" hangingPunct="1">
        <a:defRPr>
          <a:latin typeface="+mn-lt"/>
          <a:ea typeface="+mn-ea"/>
          <a:cs typeface="+mn-cs"/>
        </a:defRPr>
      </a:lvl5pPr>
      <a:lvl6pPr marL="5215922" eaLnBrk="1" hangingPunct="1">
        <a:defRPr>
          <a:latin typeface="+mn-lt"/>
          <a:ea typeface="+mn-ea"/>
          <a:cs typeface="+mn-cs"/>
        </a:defRPr>
      </a:lvl6pPr>
      <a:lvl7pPr marL="6259106" eaLnBrk="1" hangingPunct="1">
        <a:defRPr>
          <a:latin typeface="+mn-lt"/>
          <a:ea typeface="+mn-ea"/>
          <a:cs typeface="+mn-cs"/>
        </a:defRPr>
      </a:lvl7pPr>
      <a:lvl8pPr marL="7302290" eaLnBrk="1" hangingPunct="1">
        <a:defRPr>
          <a:latin typeface="+mn-lt"/>
          <a:ea typeface="+mn-ea"/>
          <a:cs typeface="+mn-cs"/>
        </a:defRPr>
      </a:lvl8pPr>
      <a:lvl9pPr marL="834547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1043184" eaLnBrk="1" hangingPunct="1">
        <a:defRPr>
          <a:latin typeface="+mn-lt"/>
          <a:ea typeface="+mn-ea"/>
          <a:cs typeface="+mn-cs"/>
        </a:defRPr>
      </a:lvl2pPr>
      <a:lvl3pPr marL="2086369" eaLnBrk="1" hangingPunct="1">
        <a:defRPr>
          <a:latin typeface="+mn-lt"/>
          <a:ea typeface="+mn-ea"/>
          <a:cs typeface="+mn-cs"/>
        </a:defRPr>
      </a:lvl3pPr>
      <a:lvl4pPr marL="3129552" eaLnBrk="1" hangingPunct="1">
        <a:defRPr>
          <a:latin typeface="+mn-lt"/>
          <a:ea typeface="+mn-ea"/>
          <a:cs typeface="+mn-cs"/>
        </a:defRPr>
      </a:lvl4pPr>
      <a:lvl5pPr marL="4172736" eaLnBrk="1" hangingPunct="1">
        <a:defRPr>
          <a:latin typeface="+mn-lt"/>
          <a:ea typeface="+mn-ea"/>
          <a:cs typeface="+mn-cs"/>
        </a:defRPr>
      </a:lvl5pPr>
      <a:lvl6pPr marL="5215922" eaLnBrk="1" hangingPunct="1">
        <a:defRPr>
          <a:latin typeface="+mn-lt"/>
          <a:ea typeface="+mn-ea"/>
          <a:cs typeface="+mn-cs"/>
        </a:defRPr>
      </a:lvl6pPr>
      <a:lvl7pPr marL="6259106" eaLnBrk="1" hangingPunct="1">
        <a:defRPr>
          <a:latin typeface="+mn-lt"/>
          <a:ea typeface="+mn-ea"/>
          <a:cs typeface="+mn-cs"/>
        </a:defRPr>
      </a:lvl7pPr>
      <a:lvl8pPr marL="7302290" eaLnBrk="1" hangingPunct="1">
        <a:defRPr>
          <a:latin typeface="+mn-lt"/>
          <a:ea typeface="+mn-ea"/>
          <a:cs typeface="+mn-cs"/>
        </a:defRPr>
      </a:lvl8pPr>
      <a:lvl9pPr marL="834547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535" y="441026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996369" y="2388222"/>
            <a:ext cx="10086285" cy="1508647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BURCHAKLI PARALLELEPIPED VA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3"/>
            <a:chOff x="439458" y="322808"/>
            <a:chExt cx="4985770" cy="50881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6842" y="2699534"/>
            <a:ext cx="648072" cy="162099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6842" y="4983063"/>
            <a:ext cx="648072" cy="16209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84" y="3986168"/>
            <a:ext cx="4767396" cy="2764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85454" y="684318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44416" y="292655"/>
            <a:ext cx="8568952" cy="715507"/>
          </a:xfrm>
        </p:spPr>
        <p:txBody>
          <a:bodyPr/>
          <a:lstStyle/>
          <a:p>
            <a:r>
              <a:rPr lang="en-US" sz="4400" b="1" dirty="0" err="1" smtClean="0"/>
              <a:t>To‘g‘ri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burchakli</a:t>
            </a:r>
            <a:r>
              <a:rPr lang="en-US" sz="4400" b="1" dirty="0" smtClean="0"/>
              <a:t> parallelepiped </a:t>
            </a:r>
            <a:endParaRPr lang="ru-RU" sz="4400" b="1" dirty="0"/>
          </a:p>
        </p:txBody>
      </p:sp>
      <p:sp>
        <p:nvSpPr>
          <p:cNvPr id="6" name="Объект 2"/>
          <p:cNvSpPr>
            <a:spLocks noGrp="1"/>
          </p:cNvSpPr>
          <p:nvPr>
            <p:ph sz="half" idx="2"/>
          </p:nvPr>
        </p:nvSpPr>
        <p:spPr>
          <a:xfrm>
            <a:off x="2944416" y="288082"/>
            <a:ext cx="8568952" cy="715507"/>
          </a:xfrm>
        </p:spPr>
        <p:txBody>
          <a:bodyPr/>
          <a:lstStyle/>
          <a:p>
            <a:r>
              <a:rPr lang="en-US" sz="4400" b="1" dirty="0" err="1" smtClean="0"/>
              <a:t>To‘g‘ri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burchakli</a:t>
            </a:r>
            <a:r>
              <a:rPr lang="en-US" sz="4400" b="1" dirty="0" smtClean="0"/>
              <a:t> parallelepiped </a:t>
            </a:r>
            <a:endParaRPr lang="ru-RU" sz="4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615" y="4175142"/>
            <a:ext cx="1647619" cy="180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75" y="4499414"/>
            <a:ext cx="2514286" cy="1447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8" y="2059561"/>
            <a:ext cx="2376264" cy="39026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495" y="1903381"/>
            <a:ext cx="3171429" cy="18571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76" y="4499414"/>
            <a:ext cx="2038095" cy="16285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760" y="1944453"/>
            <a:ext cx="2619048" cy="1609524"/>
          </a:xfrm>
          <a:prstGeom prst="rect">
            <a:avLst/>
          </a:prstGeom>
        </p:spPr>
      </p:pic>
      <p:sp>
        <p:nvSpPr>
          <p:cNvPr id="31" name="Куб 30"/>
          <p:cNvSpPr/>
          <p:nvPr/>
        </p:nvSpPr>
        <p:spPr>
          <a:xfrm>
            <a:off x="2944416" y="1872018"/>
            <a:ext cx="2462657" cy="1263902"/>
          </a:xfrm>
          <a:prstGeom prst="cube">
            <a:avLst>
              <a:gd name="adj" fmla="val 338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8710" y="2272775"/>
            <a:ext cx="2952328" cy="12926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 AB, BC, CD, AD,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EF, FG, GH, EH,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BF, CG, AE, DH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752728" y="1594638"/>
            <a:ext cx="6624738" cy="27884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A, B, C, D, E, F, G, H </a:t>
            </a:r>
            <a:r>
              <a:rPr lang="en-US" sz="2800" b="1" dirty="0" err="1" smtClean="0">
                <a:solidFill>
                  <a:schemeClr val="tx1"/>
                </a:solidFill>
              </a:rPr>
              <a:t>nuqtalar</a:t>
            </a:r>
            <a:r>
              <a:rPr lang="en-US" sz="2800" b="1" dirty="0" smtClean="0">
                <a:solidFill>
                  <a:schemeClr val="tx1"/>
                </a:solidFill>
              </a:rPr>
              <a:t> - </a:t>
            </a:r>
            <a:r>
              <a:rPr lang="en-US" sz="2800" b="1" dirty="0" err="1" smtClean="0">
                <a:solidFill>
                  <a:srgbClr val="C00000"/>
                </a:solidFill>
              </a:rPr>
              <a:t>uchlari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2"/>
          </p:nvPr>
        </p:nvSpPr>
        <p:spPr>
          <a:xfrm>
            <a:off x="2368352" y="372624"/>
            <a:ext cx="8568952" cy="715507"/>
          </a:xfrm>
        </p:spPr>
        <p:txBody>
          <a:bodyPr/>
          <a:lstStyle/>
          <a:p>
            <a:r>
              <a:rPr lang="en-US" sz="4400" b="1" dirty="0" err="1" smtClean="0"/>
              <a:t>To‘g‘ri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burchakli</a:t>
            </a:r>
            <a:r>
              <a:rPr lang="en-US" sz="4400" b="1" dirty="0" smtClean="0"/>
              <a:t> parallelepiped </a:t>
            </a:r>
            <a:endParaRPr lang="ru-RU" sz="4400" b="1" dirty="0"/>
          </a:p>
        </p:txBody>
      </p:sp>
      <p:sp>
        <p:nvSpPr>
          <p:cNvPr id="22" name="Правая круглая скобка 21"/>
          <p:cNvSpPr/>
          <p:nvPr/>
        </p:nvSpPr>
        <p:spPr>
          <a:xfrm>
            <a:off x="8491762" y="2333095"/>
            <a:ext cx="138551" cy="1172022"/>
          </a:xfrm>
          <a:prstGeom prst="righ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3"/>
          <p:cNvSpPr txBox="1">
            <a:spLocks/>
          </p:cNvSpPr>
          <p:nvPr/>
        </p:nvSpPr>
        <p:spPr>
          <a:xfrm>
            <a:off x="8849072" y="2703662"/>
            <a:ext cx="33843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kesmalar</a:t>
            </a:r>
            <a:r>
              <a:rPr lang="en-US" sz="2800" b="1" kern="0" dirty="0" smtClean="0">
                <a:solidFill>
                  <a:schemeClr val="tx1"/>
                </a:solidFill>
              </a:rPr>
              <a:t> - </a:t>
            </a:r>
            <a:r>
              <a:rPr lang="en-US" sz="2800" b="1" kern="0" dirty="0" err="1" smtClean="0">
                <a:solidFill>
                  <a:srgbClr val="C00000"/>
                </a:solidFill>
              </a:rPr>
              <a:t>qirralari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615978" y="4180577"/>
            <a:ext cx="295232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ABCD, EFGH,</a:t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 ABFE, BFGC, </a:t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 DCGH, AEHD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5" name="Правая круглая скобка 24"/>
          <p:cNvSpPr/>
          <p:nvPr/>
        </p:nvSpPr>
        <p:spPr>
          <a:xfrm>
            <a:off x="8056984" y="4240897"/>
            <a:ext cx="110014" cy="1187376"/>
          </a:xfrm>
          <a:prstGeom prst="righ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3"/>
          <p:cNvSpPr txBox="1">
            <a:spLocks/>
          </p:cNvSpPr>
          <p:nvPr/>
        </p:nvSpPr>
        <p:spPr>
          <a:xfrm>
            <a:off x="8420979" y="4337682"/>
            <a:ext cx="410050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to‘g‘ri</a:t>
            </a:r>
            <a:endParaRPr lang="en-US" sz="2800" b="1" kern="0" dirty="0" smtClean="0">
              <a:solidFill>
                <a:schemeClr val="tx1"/>
              </a:solidFill>
            </a:endParaRPr>
          </a:p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to‘rtburchaklar</a:t>
            </a:r>
            <a:r>
              <a:rPr lang="en-US" sz="2800" b="1" kern="0" dirty="0" smtClean="0">
                <a:solidFill>
                  <a:schemeClr val="tx1"/>
                </a:solidFill>
              </a:rPr>
              <a:t> - </a:t>
            </a:r>
            <a:r>
              <a:rPr lang="en-US" sz="2800" b="1" kern="0" dirty="0" err="1" smtClean="0">
                <a:solidFill>
                  <a:srgbClr val="C00000"/>
                </a:solidFill>
              </a:rPr>
              <a:t>yoqlari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49" name="Куб 48"/>
          <p:cNvSpPr/>
          <p:nvPr/>
        </p:nvSpPr>
        <p:spPr>
          <a:xfrm>
            <a:off x="1075301" y="2462371"/>
            <a:ext cx="3397055" cy="3010869"/>
          </a:xfrm>
          <a:prstGeom prst="cube">
            <a:avLst>
              <a:gd name="adj" fmla="val 55075"/>
            </a:avLst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уб 49"/>
          <p:cNvSpPr/>
          <p:nvPr/>
        </p:nvSpPr>
        <p:spPr>
          <a:xfrm rot="10800000">
            <a:off x="1075301" y="2462370"/>
            <a:ext cx="3397055" cy="3010869"/>
          </a:xfrm>
          <a:prstGeom prst="cube">
            <a:avLst>
              <a:gd name="adj" fmla="val 55075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075300" y="5468033"/>
            <a:ext cx="17581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816395" y="4117511"/>
            <a:ext cx="0" cy="13505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83678" y="4117511"/>
            <a:ext cx="0" cy="13505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329353" y="355980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17168" y="222564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76074" y="222564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76074" y="3594969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28927" y="3904572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38421" y="5243412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70361" y="5258559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70361" y="3904573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72445" y="392072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2926" y="371108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3670" y="546803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4807" y="52541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37397" y="34817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96045" y="344458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412117" y="1939149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11667" y="1998214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1080113" y="4119636"/>
            <a:ext cx="16923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719559" y="2462369"/>
            <a:ext cx="0" cy="13505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472356" y="2459288"/>
            <a:ext cx="0" cy="13505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745065" y="2462369"/>
            <a:ext cx="16923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745065" y="3809810"/>
            <a:ext cx="16923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830788" y="3824824"/>
            <a:ext cx="1630423" cy="16380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1105970" y="2441758"/>
            <a:ext cx="1630423" cy="16380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2825209" y="2481512"/>
            <a:ext cx="1630423" cy="16380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1098072" y="3826420"/>
            <a:ext cx="1630423" cy="16380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бъект 3"/>
          <p:cNvSpPr txBox="1">
            <a:spLocks/>
          </p:cNvSpPr>
          <p:nvPr/>
        </p:nvSpPr>
        <p:spPr>
          <a:xfrm>
            <a:off x="3779772" y="5898763"/>
            <a:ext cx="67254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002060"/>
                </a:solidFill>
              </a:rPr>
              <a:t>8 ta </a:t>
            </a:r>
            <a:r>
              <a:rPr lang="en-US" sz="2800" b="1" kern="0" dirty="0" err="1" smtClean="0">
                <a:solidFill>
                  <a:srgbClr val="002060"/>
                </a:solidFill>
              </a:rPr>
              <a:t>uchi</a:t>
            </a:r>
            <a:r>
              <a:rPr lang="en-US" sz="2800" b="1" kern="0" dirty="0" smtClean="0">
                <a:solidFill>
                  <a:srgbClr val="002060"/>
                </a:solidFill>
              </a:rPr>
              <a:t>, 12 ta </a:t>
            </a:r>
            <a:r>
              <a:rPr lang="en-US" sz="2800" b="1" kern="0" dirty="0" err="1" smtClean="0">
                <a:solidFill>
                  <a:srgbClr val="002060"/>
                </a:solidFill>
              </a:rPr>
              <a:t>qirrasi</a:t>
            </a:r>
            <a:r>
              <a:rPr 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</a:rPr>
              <a:t>va</a:t>
            </a:r>
            <a:r>
              <a:rPr lang="en-US" sz="2800" b="1" kern="0" dirty="0" smtClean="0">
                <a:solidFill>
                  <a:srgbClr val="002060"/>
                </a:solidFill>
              </a:rPr>
              <a:t> 6 ta </a:t>
            </a:r>
            <a:r>
              <a:rPr lang="en-US" sz="2800" b="1" kern="0" dirty="0" err="1" smtClean="0">
                <a:solidFill>
                  <a:srgbClr val="002060"/>
                </a:solidFill>
              </a:rPr>
              <a:t>yog‘i</a:t>
            </a:r>
            <a:r>
              <a:rPr lang="en-US" sz="2800" b="1" kern="0" dirty="0" smtClean="0">
                <a:solidFill>
                  <a:srgbClr val="002060"/>
                </a:solidFill>
              </a:rPr>
              <a:t> bor.</a:t>
            </a:r>
            <a:endParaRPr lang="ru-RU" sz="28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2" grpId="0" animBg="1"/>
      <p:bldP spid="23" grpId="0"/>
      <p:bldP spid="24" grpId="0"/>
      <p:bldP spid="25" grpId="0" animBg="1"/>
      <p:bldP spid="26" grpId="0"/>
      <p:bldP spid="49" grpId="0" animBg="1"/>
      <p:bldP spid="50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26" y="1242069"/>
            <a:ext cx="6622799" cy="2154436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burchakli</a:t>
            </a:r>
            <a:r>
              <a:rPr lang="en-US" sz="2800" dirty="0" smtClean="0">
                <a:solidFill>
                  <a:schemeClr val="tx1"/>
                </a:solidFill>
              </a:rPr>
              <a:t> parallelepiped </a:t>
            </a:r>
            <a:r>
              <a:rPr lang="en-US" sz="2800" dirty="0" err="1" smtClean="0">
                <a:solidFill>
                  <a:srgbClr val="C00000"/>
                </a:solidFill>
              </a:rPr>
              <a:t>sirtining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yuzi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barcha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yoqlari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yuzlarining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yig‘indisidan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iborat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O‘lchamlari</a:t>
            </a:r>
            <a:r>
              <a:rPr lang="en-US" sz="2800" dirty="0" smtClean="0">
                <a:solidFill>
                  <a:schemeClr val="tx1"/>
                </a:solidFill>
              </a:rPr>
              <a:t> a – </a:t>
            </a:r>
            <a:r>
              <a:rPr lang="en-US" sz="2800" dirty="0" err="1" smtClean="0">
                <a:solidFill>
                  <a:schemeClr val="tx1"/>
                </a:solidFill>
              </a:rPr>
              <a:t>eni</a:t>
            </a:r>
            <a:r>
              <a:rPr lang="en-US" sz="2800" dirty="0" smtClean="0">
                <a:solidFill>
                  <a:schemeClr val="tx1"/>
                </a:solidFill>
              </a:rPr>
              <a:t>, b – </a:t>
            </a:r>
            <a:r>
              <a:rPr lang="en-US" sz="2800" dirty="0" err="1" smtClean="0">
                <a:solidFill>
                  <a:schemeClr val="tx1"/>
                </a:solidFill>
              </a:rPr>
              <a:t>bo‘yi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 – </a:t>
            </a:r>
            <a:r>
              <a:rPr lang="en-US" sz="2800" dirty="0" err="1" smtClean="0">
                <a:solidFill>
                  <a:schemeClr val="tx1"/>
                </a:solidFill>
              </a:rPr>
              <a:t>balandligi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sirtining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yuzi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896281" y="3665865"/>
            <a:ext cx="425378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S = 2(ab + 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bc</a:t>
            </a:r>
            <a:r>
              <a:rPr lang="en-US" sz="3200" b="1" kern="0" dirty="0" smtClean="0">
                <a:solidFill>
                  <a:srgbClr val="002060"/>
                </a:solidFill>
              </a:rPr>
              <a:t> + ac)</a:t>
            </a:r>
          </a:p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S = 2ab</a:t>
            </a:r>
            <a:r>
              <a:rPr lang="ru-RU" sz="3200" b="1" kern="0" dirty="0" smtClean="0">
                <a:solidFill>
                  <a:srgbClr val="002060"/>
                </a:solidFill>
              </a:rPr>
              <a:t> + 2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bc</a:t>
            </a:r>
            <a:r>
              <a:rPr lang="en-US" sz="3200" b="1" kern="0" dirty="0" smtClean="0">
                <a:solidFill>
                  <a:srgbClr val="002060"/>
                </a:solidFill>
              </a:rPr>
              <a:t> + 2ac 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6600" y="4681830"/>
            <a:ext cx="642683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burchakli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parallelepipedning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qirralari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uzunliklari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yig‘indisi</a:t>
            </a:r>
            <a:r>
              <a:rPr lang="en-US" sz="2800" kern="0" dirty="0">
                <a:solidFill>
                  <a:schemeClr val="tx1"/>
                </a:solidFill>
              </a:rPr>
              <a:t>:</a:t>
            </a:r>
            <a:endParaRPr lang="ru-RU" sz="2800" kern="0" dirty="0">
              <a:solidFill>
                <a:srgbClr val="C00000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374854" y="5689853"/>
            <a:ext cx="318234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L = 4(a + b + c)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42" name="Объект 41"/>
          <p:cNvSpPr>
            <a:spLocks noGrp="1"/>
          </p:cNvSpPr>
          <p:nvPr>
            <p:ph sz="half" idx="2"/>
          </p:nvPr>
        </p:nvSpPr>
        <p:spPr>
          <a:xfrm>
            <a:off x="1991162" y="263220"/>
            <a:ext cx="9810238" cy="677108"/>
          </a:xfrm>
        </p:spPr>
        <p:txBody>
          <a:bodyPr/>
          <a:lstStyle/>
          <a:p>
            <a:r>
              <a:rPr lang="en-US" sz="4400" b="1" dirty="0" err="1" smtClean="0"/>
              <a:t>Sirtining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yuzi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uzunligini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topish</a:t>
            </a:r>
            <a:r>
              <a:rPr lang="en-US" sz="4400" b="1" dirty="0" smtClean="0"/>
              <a:t>:</a:t>
            </a:r>
            <a:endParaRPr lang="ru-RU" sz="4400" b="1" dirty="0"/>
          </a:p>
        </p:txBody>
      </p:sp>
      <p:sp>
        <p:nvSpPr>
          <p:cNvPr id="61" name="Куб 60"/>
          <p:cNvSpPr/>
          <p:nvPr/>
        </p:nvSpPr>
        <p:spPr>
          <a:xfrm>
            <a:off x="741962" y="1891071"/>
            <a:ext cx="3414316" cy="3010869"/>
          </a:xfrm>
          <a:prstGeom prst="cube">
            <a:avLst>
              <a:gd name="adj" fmla="val 55075"/>
            </a:avLst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уб 61"/>
          <p:cNvSpPr/>
          <p:nvPr/>
        </p:nvSpPr>
        <p:spPr>
          <a:xfrm rot="10800000">
            <a:off x="740442" y="1893356"/>
            <a:ext cx="3414318" cy="3010869"/>
          </a:xfrm>
          <a:prstGeom prst="cube">
            <a:avLst>
              <a:gd name="adj" fmla="val 55075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2509315" y="3224008"/>
            <a:ext cx="1656183" cy="16557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40441" y="4899569"/>
            <a:ext cx="175813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495857" y="3540947"/>
            <a:ext cx="0" cy="13505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4007207" y="302450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995022" y="169034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253928" y="169034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53928" y="3006189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6781" y="3320469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98962" y="4651052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54062" y="4679421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377581" y="331011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502346" y="335733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05079" y="32943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144138" y="286094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972216" y="281844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92612" y="150736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8069" y="150736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8738" y="472160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500095" y="4823397"/>
            <a:ext cx="605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 rot="16200000">
            <a:off x="1627026" y="4012293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314939" y="4862103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8865114">
            <a:off x="3117051" y="3985228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475754" y="41007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492086" y="454224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088177" y="375181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бъект 3"/>
          <p:cNvSpPr txBox="1">
            <a:spLocks/>
          </p:cNvSpPr>
          <p:nvPr/>
        </p:nvSpPr>
        <p:spPr>
          <a:xfrm>
            <a:off x="4407190" y="6328545"/>
            <a:ext cx="318234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L = 4a + 4b + 4c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61" grpId="0" animBg="1"/>
      <p:bldP spid="62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0520" y="4320530"/>
            <a:ext cx="1128357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S=6a²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85435" y="333833"/>
            <a:ext cx="1830729" cy="677108"/>
          </a:xfrm>
        </p:spPr>
        <p:txBody>
          <a:bodyPr/>
          <a:lstStyle/>
          <a:p>
            <a:r>
              <a:rPr lang="en-US" sz="4400" b="1" dirty="0" smtClean="0"/>
              <a:t>KUB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40160" y="1422056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Hamma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qirralari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parallelepiped </a:t>
            </a:r>
            <a:r>
              <a:rPr lang="en-US" sz="2800" b="1" dirty="0" err="1" smtClean="0">
                <a:solidFill>
                  <a:srgbClr val="FF0000"/>
                </a:solidFill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Kubning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hamma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kvadratlardan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34257" y="5768280"/>
            <a:ext cx="95411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Qirrasi </a:t>
            </a:r>
            <a:r>
              <a:rPr lang="en-US" sz="2800" b="1" kern="0" dirty="0" smtClean="0">
                <a:solidFill>
                  <a:srgbClr val="FF0000"/>
                </a:solidFill>
              </a:rPr>
              <a:t>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kub</a:t>
            </a:r>
            <a:r>
              <a:rPr lang="en-US" sz="2800" b="1" kern="0" dirty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qirralarining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uzunliklari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yig‘indisi</a:t>
            </a:r>
            <a:r>
              <a:rPr lang="en-US" sz="2800" b="1" kern="0" dirty="0" smtClean="0">
                <a:solidFill>
                  <a:schemeClr val="tx1"/>
                </a:solidFill>
              </a:rPr>
              <a:t> :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112" y="3528442"/>
            <a:ext cx="7036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Qirrasi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75359" y="5768279"/>
            <a:ext cx="112835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L=12a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00" y="2660966"/>
            <a:ext cx="4392487" cy="28116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88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76" y="3018125"/>
            <a:ext cx="1955576" cy="430887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Berilgan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67550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243 -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368202"/>
            <a:ext cx="11593369" cy="129266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Eni 24 cm, </a:t>
            </a:r>
            <a:r>
              <a:rPr lang="en-US" sz="2800" b="1" dirty="0" err="1" smtClean="0">
                <a:solidFill>
                  <a:schemeClr val="tx1"/>
                </a:solidFill>
              </a:rPr>
              <a:t>bo‘yi</a:t>
            </a:r>
            <a:r>
              <a:rPr lang="en-US" sz="2800" b="1" dirty="0" smtClean="0">
                <a:solidFill>
                  <a:schemeClr val="tx1"/>
                </a:solidFill>
              </a:rPr>
              <a:t> 32 cm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balandligi</a:t>
            </a:r>
            <a:r>
              <a:rPr lang="en-US" sz="2800" b="1" dirty="0" smtClean="0">
                <a:solidFill>
                  <a:schemeClr val="tx1"/>
                </a:solidFill>
              </a:rPr>
              <a:t> 18 cm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parallelepipedning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qirralari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simdan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yasaldi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</a:rPr>
              <a:t> sim </a:t>
            </a:r>
            <a:r>
              <a:rPr lang="en-US" sz="2800" b="1" dirty="0" err="1" smtClean="0">
                <a:solidFill>
                  <a:schemeClr val="tx1"/>
                </a:solidFill>
              </a:rPr>
              <a:t>ishlatilgan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2776" y="3806273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a=24 cm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4136" y="4315430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b=32 cm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2776" y="4836461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c=18 cm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04456" y="3019762"/>
            <a:ext cx="19555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304456" y="3758216"/>
            <a:ext cx="288032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002060"/>
                </a:solidFill>
              </a:rPr>
              <a:t>L=4(a + b + c)</a:t>
            </a:r>
          </a:p>
          <a:p>
            <a:pPr defTabSz="914400"/>
            <a:endParaRPr lang="en-US" sz="2800" b="1" kern="0" dirty="0">
              <a:solidFill>
                <a:srgbClr val="002060"/>
              </a:solidFill>
            </a:endParaRPr>
          </a:p>
          <a:p>
            <a:pPr defTabSz="914400"/>
            <a:r>
              <a:rPr lang="en-US" sz="2800" b="1" kern="0" dirty="0" smtClean="0">
                <a:solidFill>
                  <a:srgbClr val="002060"/>
                </a:solidFill>
              </a:rPr>
              <a:t>L=4a + 4b + 4c</a:t>
            </a:r>
          </a:p>
          <a:p>
            <a:pPr defTabSz="914400"/>
            <a:endParaRPr lang="ru-RU" sz="2800" b="1" kern="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98233" y="3005642"/>
            <a:ext cx="19555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Yechish</a:t>
            </a:r>
            <a:r>
              <a:rPr lang="en-US" sz="2800" kern="0" dirty="0" smtClean="0">
                <a:solidFill>
                  <a:srgbClr val="002060"/>
                </a:solidFill>
              </a:rPr>
              <a:t>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138" y="5334512"/>
            <a:ext cx="11377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parallelepiped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400800" y="3844030"/>
            <a:ext cx="60486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002060"/>
                </a:solidFill>
              </a:rPr>
              <a:t>L= 4(24 + 32 + 18) = 4 · 74 = 296 cm</a:t>
            </a:r>
            <a:endParaRPr lang="ru-RU" sz="2800" b="1" kern="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29563" y="6353594"/>
            <a:ext cx="5506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296 cm  sim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55939" y="288082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244 -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5495" y="1393984"/>
            <a:ext cx="11809393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Qutini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rasmda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tasvirlangandek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qilib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bog‘lash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kamida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24336" y="2984066"/>
            <a:ext cx="316835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4c = 4 · 160 mm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35696" y="3493223"/>
            <a:ext cx="279695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2a = 2 · 320 mm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24336" y="4002380"/>
            <a:ext cx="30243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2b = 2 · 580 mm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5495" y="2984066"/>
            <a:ext cx="20154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Berilgan</a:t>
            </a:r>
            <a:r>
              <a:rPr lang="ru-RU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smtClean="0">
                <a:solidFill>
                  <a:srgbClr val="002060"/>
                </a:solidFill>
              </a:rPr>
              <a:t>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35495" y="5020694"/>
            <a:ext cx="504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C00000"/>
                </a:solidFill>
              </a:rPr>
              <a:t>L= 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32437" y="5018601"/>
            <a:ext cx="1034125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4 · 160 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smtClean="0">
                <a:solidFill>
                  <a:schemeClr val="tx1"/>
                </a:solidFill>
              </a:rPr>
              <a:t>+ 2 · 320 + 2 · 580 = 640 + 640  + 1160 = 2440 mm =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435495" y="5880375"/>
            <a:ext cx="104298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rgbClr val="002060"/>
                </a:solidFill>
              </a:rPr>
              <a:t>Javob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smtClean="0">
                <a:solidFill>
                  <a:srgbClr val="002060"/>
                </a:solidFill>
              </a:rPr>
              <a:t>: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Qutini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bog‘lash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uchun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kamida</a:t>
            </a:r>
            <a:r>
              <a:rPr lang="en-US" sz="2800" b="1" kern="0" dirty="0" smtClean="0">
                <a:solidFill>
                  <a:schemeClr val="tx1"/>
                </a:solidFill>
              </a:rPr>
              <a:t> 244 cm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ip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kerak</a:t>
            </a:r>
            <a:r>
              <a:rPr lang="en-US" sz="2800" b="1" kern="0" dirty="0" smtClean="0">
                <a:solidFill>
                  <a:schemeClr val="tx1"/>
                </a:solidFill>
              </a:rPr>
              <a:t>.</a:t>
            </a:r>
            <a:endParaRPr lang="ru-RU" sz="2800" b="1" kern="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upakovka.jofo.me/data/userfiles/335/images/492939-126sg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367">
            <a:off x="7059339" y="1979220"/>
            <a:ext cx="3436913" cy="24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786614" y="3523887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ru-RU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087688">
            <a:off x="10111841" y="2426246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160 mm</a:t>
            </a:r>
            <a:endParaRPr lang="ru-RU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659096">
            <a:off x="7865498" y="4093627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580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ru-RU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0088448" y="2469914"/>
            <a:ext cx="70706" cy="591511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9484780" y="3227485"/>
            <a:ext cx="603668" cy="934347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609590" y="3945342"/>
            <a:ext cx="1830685" cy="305104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Прямоугольник 3074"/>
          <p:cNvSpPr/>
          <p:nvPr/>
        </p:nvSpPr>
        <p:spPr>
          <a:xfrm>
            <a:off x="11273688" y="4972434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 cm 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21" grpId="0"/>
      <p:bldP spid="22" grpId="0"/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75525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245 -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368202"/>
            <a:ext cx="11737385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parallelepipedning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o‘lchamlari</a:t>
            </a:r>
            <a:r>
              <a:rPr lang="en-US" sz="2800" b="1" dirty="0" smtClean="0">
                <a:solidFill>
                  <a:schemeClr val="tx1"/>
                </a:solidFill>
              </a:rPr>
              <a:t> a, b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c </a:t>
            </a:r>
            <a:r>
              <a:rPr lang="en-US" sz="2800" b="1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qirralari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uzunliklari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yig‘indisining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hisoblash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formulasini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yozing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www-formula.com/images/Geometry/volume-figures/volume-parallelepiped/volume-parallelepi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40" y="2808362"/>
            <a:ext cx="3672408" cy="34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5896744" y="3961930"/>
            <a:ext cx="352839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>
                <a:solidFill>
                  <a:srgbClr val="002060"/>
                </a:solidFill>
              </a:rPr>
              <a:t>L</a:t>
            </a:r>
            <a:r>
              <a:rPr lang="en-US" sz="3200" b="1" kern="0" dirty="0" smtClean="0">
                <a:solidFill>
                  <a:srgbClr val="002060"/>
                </a:solidFill>
              </a:rPr>
              <a:t> = 4(a + b + c)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896744" y="4824586"/>
            <a:ext cx="318234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L = 4a + 4b + 4c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320" y="2588020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728" y="1440210"/>
            <a:ext cx="764353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–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247 -, 248 –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pic>
        <p:nvPicPr>
          <p:cNvPr id="6146" name="Picture 2" descr="https://lyudmila48327211.files.wordpress.com/2020/03/20200313_145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03" y="3930902"/>
            <a:ext cx="4733057" cy="29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thumbs.dreamstime.com/b/tutor-child-i-improve-results-personalized-instruction-64265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3911459"/>
            <a:ext cx="3024336" cy="28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41 - To'g'ri burchakli parallelepiped va kub mavzusiga doir — копия</Template>
  <TotalTime>36</TotalTime>
  <Words>419</Words>
  <Application>Microsoft Office PowerPoint</Application>
  <PresentationFormat>Произвольный</PresentationFormat>
  <Paragraphs>100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MATEMATIKA</vt:lpstr>
      <vt:lpstr>Презентация PowerPoint</vt:lpstr>
      <vt:lpstr> AB, BC, CD, AD,  EF, FG, GH, EH,   BF, CG, AE, DH</vt:lpstr>
      <vt:lpstr>To‘g‘ri burchakli parallelepiped sirtining yuzi uning barcha yoqlari yuzlarining yig‘indisidan iborat bo‘ladi. O‘lchamlari a – eni, b – bo‘yi, c – balandligi bo‘lgan sirtining yuzi:</vt:lpstr>
      <vt:lpstr>S=6a²</vt:lpstr>
      <vt:lpstr>Berilgan: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БАЙРАМБЕК</dc:creator>
  <cp:lastModifiedBy>Пользователь</cp:lastModifiedBy>
  <cp:revision>4</cp:revision>
  <dcterms:created xsi:type="dcterms:W3CDTF">2021-01-05T07:59:19Z</dcterms:created>
  <dcterms:modified xsi:type="dcterms:W3CDTF">2021-01-05T12:01:23Z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