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4" r:id="rId2"/>
    <p:sldId id="512" r:id="rId3"/>
    <p:sldId id="519" r:id="rId4"/>
    <p:sldId id="520" r:id="rId5"/>
    <p:sldId id="521" r:id="rId6"/>
    <p:sldId id="522" r:id="rId7"/>
    <p:sldId id="523" r:id="rId8"/>
    <p:sldId id="524" r:id="rId9"/>
    <p:sldId id="420" r:id="rId1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89636" autoAdjust="0"/>
  </p:normalViewPr>
  <p:slideViewPr>
    <p:cSldViewPr>
      <p:cViewPr>
        <p:scale>
          <a:sx n="62" d="100"/>
          <a:sy n="62" d="100"/>
        </p:scale>
        <p:origin x="600" y="56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76264" y="2511426"/>
            <a:ext cx="9798253" cy="1534295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129693"/>
            <a:chOff x="439458" y="322808"/>
            <a:chExt cx="4985770" cy="50881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9179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29565" y="2596660"/>
            <a:ext cx="648072" cy="13638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565" y="4896594"/>
            <a:ext cx="648072" cy="13131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age.jimcdn.com/app/cms/image/transf/none/path/s7a6eb440c1752217/image/ica902fc670ac729d/version/1436103976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97" y="3292265"/>
            <a:ext cx="4084985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85454" y="660363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49983" y="266669"/>
            <a:ext cx="8568952" cy="677108"/>
          </a:xfrm>
        </p:spPr>
        <p:txBody>
          <a:bodyPr/>
          <a:lstStyle/>
          <a:p>
            <a:r>
              <a:rPr lang="en-US" sz="4400" b="1" dirty="0" err="1" smtClean="0"/>
              <a:t>To‘g‘ri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burchakli</a:t>
            </a:r>
            <a:r>
              <a:rPr lang="en-US" sz="4400" b="1" dirty="0" smtClean="0"/>
              <a:t> parallelepiped </a:t>
            </a: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64" y="1368202"/>
            <a:ext cx="6948772" cy="5256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273" y="1584226"/>
            <a:ext cx="2429983" cy="2358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960" y="4608562"/>
            <a:ext cx="2376264" cy="1857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7919" y="2723909"/>
            <a:ext cx="1813580" cy="1609524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2208" y="1568252"/>
            <a:ext cx="4050550" cy="4809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9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6505" y="360090"/>
            <a:ext cx="5400600" cy="677108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MUSTAHKAMLASH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fsd.kopilkaurokov.ru/up/html/2020/04/21/k_5e9f052776c16/img_user_file_5e9f05287facf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95" y="2042359"/>
            <a:ext cx="3384376" cy="220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sd.kopilkaurokov.ru/up/html/2020/04/21/k_5e9f052776c16/img_user_file_5e9f05287facf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32" y="1681464"/>
            <a:ext cx="3744416" cy="28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36" y="2042359"/>
            <a:ext cx="3816424" cy="2165788"/>
          </a:xfrm>
          <a:prstGeom prst="rect">
            <a:avLst/>
          </a:prstGeom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856184" y="5144494"/>
            <a:ext cx="43924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rgbClr val="002060"/>
                </a:solidFill>
              </a:rPr>
              <a:t>S = 2(ab + </a:t>
            </a:r>
            <a:r>
              <a:rPr lang="en-US" sz="3200" b="1" kern="0" dirty="0" err="1" smtClean="0">
                <a:solidFill>
                  <a:srgbClr val="002060"/>
                </a:solidFill>
              </a:rPr>
              <a:t>bc</a:t>
            </a:r>
            <a:r>
              <a:rPr lang="en-US" sz="3200" b="1" kern="0" dirty="0" smtClean="0">
                <a:solidFill>
                  <a:srgbClr val="002060"/>
                </a:solidFill>
              </a:rPr>
              <a:t> + ac)  –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1000200" y="6238395"/>
            <a:ext cx="42484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rgbClr val="002060"/>
                </a:solidFill>
              </a:rPr>
              <a:t>L = 4(a + b + c)       –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5104656" y="5206050"/>
            <a:ext cx="3024337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rgbClr val="C00000"/>
                </a:solidFill>
              </a:rPr>
              <a:t>Sirtining</a:t>
            </a:r>
            <a:r>
              <a:rPr lang="en-US" sz="2800" b="1" kern="0" dirty="0" smtClean="0">
                <a:solidFill>
                  <a:srgbClr val="C00000"/>
                </a:solidFill>
              </a:rPr>
              <a:t> </a:t>
            </a:r>
            <a:r>
              <a:rPr lang="en-US" sz="2800" b="1" kern="0" dirty="0" err="1" smtClean="0">
                <a:solidFill>
                  <a:srgbClr val="C00000"/>
                </a:solidFill>
              </a:rPr>
              <a:t>yuzi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5104656" y="6311981"/>
            <a:ext cx="50405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rgbClr val="C00000"/>
                </a:solidFill>
              </a:rPr>
              <a:t>Qirralari</a:t>
            </a:r>
            <a:r>
              <a:rPr lang="en-US" sz="2800" b="1" kern="0" dirty="0" smtClean="0">
                <a:solidFill>
                  <a:srgbClr val="C00000"/>
                </a:solidFill>
              </a:rPr>
              <a:t> </a:t>
            </a:r>
            <a:r>
              <a:rPr lang="en-US" sz="2800" b="1" kern="0" dirty="0" err="1" smtClean="0">
                <a:solidFill>
                  <a:srgbClr val="C00000"/>
                </a:solidFill>
              </a:rPr>
              <a:t>uzunliklari</a:t>
            </a:r>
            <a:r>
              <a:rPr lang="en-US" sz="2800" b="1" kern="0" dirty="0" smtClean="0">
                <a:solidFill>
                  <a:srgbClr val="C00000"/>
                </a:solidFill>
              </a:rPr>
              <a:t> </a:t>
            </a:r>
            <a:r>
              <a:rPr lang="en-US" sz="2800" b="1" kern="0" dirty="0" err="1" smtClean="0">
                <a:solidFill>
                  <a:srgbClr val="C00000"/>
                </a:solidFill>
              </a:rPr>
              <a:t>yig‘indisi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65009" y="333833"/>
            <a:ext cx="2071581" cy="677108"/>
          </a:xfrm>
        </p:spPr>
        <p:txBody>
          <a:bodyPr/>
          <a:lstStyle/>
          <a:p>
            <a:r>
              <a:rPr lang="en-US" sz="4400" b="1" dirty="0" smtClean="0"/>
              <a:t>KUB</a:t>
            </a:r>
            <a:endParaRPr lang="ru-RU" sz="4400" b="1" dirty="0"/>
          </a:p>
        </p:txBody>
      </p:sp>
      <p:pic>
        <p:nvPicPr>
          <p:cNvPr id="2052" name="Picture 4" descr="https://upload.wikimedia.org/wikipedia/commons/2/25/Cube_Ani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8" y="3041617"/>
            <a:ext cx="33123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3"/>
          <p:cNvSpPr>
            <a:spLocks noGrp="1"/>
          </p:cNvSpPr>
          <p:nvPr>
            <p:ph sz="half" idx="3"/>
          </p:nvPr>
        </p:nvSpPr>
        <p:spPr>
          <a:xfrm>
            <a:off x="424136" y="1296194"/>
            <a:ext cx="11737385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Hamma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qirralari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parallelepiped </a:t>
            </a:r>
            <a:r>
              <a:rPr lang="en-US" sz="2800" b="1" dirty="0" err="1" smtClean="0">
                <a:solidFill>
                  <a:srgbClr val="FF0000"/>
                </a:solidFill>
              </a:rPr>
              <a:t>kub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0640" y="2181611"/>
            <a:ext cx="7036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Qirrasi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000544" y="4396175"/>
            <a:ext cx="663231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Qirrasi </a:t>
            </a:r>
            <a:r>
              <a:rPr lang="en-US" sz="2800" b="1" kern="0" dirty="0" smtClean="0">
                <a:solidFill>
                  <a:srgbClr val="FF0000"/>
                </a:solidFill>
              </a:rPr>
              <a:t>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kub</a:t>
            </a:r>
            <a:r>
              <a:rPr lang="en-US" sz="2800" b="1" kern="0" dirty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qirralarining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uzunliklari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yig‘indisi</a:t>
            </a:r>
            <a:r>
              <a:rPr lang="en-US" sz="2800" b="1" kern="0" dirty="0" smtClean="0">
                <a:solidFill>
                  <a:schemeClr val="tx1"/>
                </a:solidFill>
              </a:rPr>
              <a:t>: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8316703" y="2837291"/>
            <a:ext cx="1401781" cy="103327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508273" y="3138483"/>
            <a:ext cx="101863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S=6a²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8985777" y="5176697"/>
            <a:ext cx="1401781" cy="103327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9209112" y="5544666"/>
            <a:ext cx="117712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rgbClr val="002060"/>
                </a:solidFill>
              </a:rPr>
              <a:t>L</a:t>
            </a:r>
            <a:r>
              <a:rPr lang="en-US" sz="2800" kern="0" dirty="0" smtClean="0">
                <a:solidFill>
                  <a:srgbClr val="002060"/>
                </a:solidFill>
              </a:rPr>
              <a:t>=12a</a:t>
            </a:r>
            <a:endParaRPr lang="ru-RU" sz="2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0" grpId="0"/>
      <p:bldP spid="20" grpId="0" animBg="1"/>
      <p:bldP spid="25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33639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249 -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65920" y="1318314"/>
            <a:ext cx="12817424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O‘lchamlari</a:t>
            </a:r>
            <a:r>
              <a:rPr lang="en-US" sz="2800" b="1" dirty="0" smtClean="0">
                <a:solidFill>
                  <a:schemeClr val="tx1"/>
                </a:solidFill>
              </a:rPr>
              <a:t> 12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, 21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14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parallelepiped </a:t>
            </a:r>
            <a:r>
              <a:rPr lang="en-US" sz="2800" b="1" dirty="0" err="1" smtClean="0">
                <a:solidFill>
                  <a:schemeClr val="tx1"/>
                </a:solidFill>
              </a:rPr>
              <a:t>sirtining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yuzini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hisoblang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9100" y="2736354"/>
            <a:ext cx="195557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Berilgan</a:t>
            </a:r>
            <a:r>
              <a:rPr lang="en-US" sz="2800" kern="0" dirty="0" smtClean="0">
                <a:solidFill>
                  <a:srgbClr val="002060"/>
                </a:solidFill>
              </a:rPr>
              <a:t>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9100" y="3673619"/>
            <a:ext cx="15955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a=12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dm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9100" y="4187595"/>
            <a:ext cx="15955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b=21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dm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65920" y="4701909"/>
            <a:ext cx="15955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c=14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dm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7587" y="5285192"/>
            <a:ext cx="1054662" cy="445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S = ?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28392" y="2848512"/>
            <a:ext cx="1602508" cy="445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Formula: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2728392" y="3427397"/>
            <a:ext cx="427240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rgbClr val="002060"/>
                </a:solidFill>
              </a:rPr>
              <a:t>S = 2(ab + </a:t>
            </a:r>
            <a:r>
              <a:rPr lang="en-US" sz="3200" b="1" kern="0" dirty="0" err="1" smtClean="0">
                <a:solidFill>
                  <a:srgbClr val="002060"/>
                </a:solidFill>
              </a:rPr>
              <a:t>bc</a:t>
            </a:r>
            <a:r>
              <a:rPr lang="en-US" sz="3200" b="1" kern="0" dirty="0" smtClean="0">
                <a:solidFill>
                  <a:srgbClr val="002060"/>
                </a:solidFill>
              </a:rPr>
              <a:t> + ac)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2728392" y="4187595"/>
            <a:ext cx="990917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chemeClr val="tx1"/>
                </a:solidFill>
              </a:rPr>
              <a:t>S = 2(12 · 21 + 21 · 14 + 12 · 14) = 2 ·714 = 1428 dm²</a:t>
            </a:r>
            <a:endParaRPr lang="ru-RU" sz="32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75525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250 -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1382066"/>
            <a:ext cx="12313368" cy="1292662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Rasmda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tasvirlangan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parallelepiped </a:t>
            </a:r>
            <a:r>
              <a:rPr lang="en-US" sz="2800" b="1" dirty="0" err="1" smtClean="0">
                <a:solidFill>
                  <a:schemeClr val="tx1"/>
                </a:solidFill>
              </a:rPr>
              <a:t>shaklidagi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usti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ochiq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akvariumni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yasash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nechta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o‘lchamdagi</a:t>
            </a:r>
            <a:r>
              <a:rPr lang="en-US" sz="2800" b="1" dirty="0" smtClean="0">
                <a:solidFill>
                  <a:schemeClr val="tx1"/>
                </a:solidFill>
              </a:rPr>
              <a:t> shisha </a:t>
            </a:r>
            <a:r>
              <a:rPr lang="en-US" sz="2800" b="1" dirty="0" err="1" smtClean="0">
                <a:solidFill>
                  <a:schemeClr val="tx1"/>
                </a:solidFill>
              </a:rPr>
              <a:t>bo‘laklari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888" y="2880371"/>
            <a:ext cx="1944216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84" y="2880371"/>
            <a:ext cx="3312368" cy="29574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8826418">
            <a:off x="6888420" y="2700510"/>
            <a:ext cx="915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endParaRPr lang="ru-RU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650508">
            <a:off x="353358" y="3048780"/>
            <a:ext cx="1469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endParaRPr lang="ru-RU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6605049" y="426505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50 cm</a:t>
            </a:r>
            <a:endParaRPr lang="ru-RU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272114" y="4639920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50 cm</a:t>
            </a:r>
            <a:endParaRPr lang="ru-RU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7058" y="5892733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endParaRPr lang="ru-RU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444136">
            <a:off x="7274116" y="5403933"/>
            <a:ext cx="1347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endParaRPr lang="ru-RU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9725985" y="3638971"/>
            <a:ext cx="21687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50x30 – 2ta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4240560" y="4104506"/>
            <a:ext cx="21687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60x50 – 2ta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4168552" y="4824586"/>
            <a:ext cx="21687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50x30 – 2ta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9725985" y="2990101"/>
            <a:ext cx="21687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40x30 – 1ta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17" name="Объект 3"/>
          <p:cNvSpPr txBox="1">
            <a:spLocks/>
          </p:cNvSpPr>
          <p:nvPr/>
        </p:nvSpPr>
        <p:spPr>
          <a:xfrm>
            <a:off x="4312568" y="3384426"/>
            <a:ext cx="21687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60x30 – 1ta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9725985" y="4255185"/>
            <a:ext cx="21687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50x40 – 2ta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67550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251 -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440210"/>
            <a:ext cx="11737385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Qirrasi</a:t>
            </a:r>
            <a:r>
              <a:rPr lang="en-US" sz="2800" b="1" dirty="0" smtClean="0">
                <a:solidFill>
                  <a:schemeClr val="tx1"/>
                </a:solidFill>
              </a:rPr>
              <a:t> 6 cm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kubni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Buning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kattalikdagi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yuzani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bo‘yash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84376" y="4603766"/>
            <a:ext cx="1296144" cy="861774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S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=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6a²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4176" y="4608562"/>
            <a:ext cx="1800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Formula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84376" y="5633632"/>
            <a:ext cx="465294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S</a:t>
            </a:r>
            <a:r>
              <a:rPr lang="ru-RU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smtClean="0">
                <a:solidFill>
                  <a:srgbClr val="002060"/>
                </a:solidFill>
              </a:rPr>
              <a:t>= 6 · 6² = 6 · 36 = 216 cm²  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4176" y="5655928"/>
            <a:ext cx="170772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Yechish</a:t>
            </a:r>
            <a:r>
              <a:rPr lang="en-US" sz="2800" kern="0" dirty="0" smtClean="0">
                <a:solidFill>
                  <a:srgbClr val="002060"/>
                </a:solidFill>
              </a:rPr>
              <a:t>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4176" y="3548068"/>
            <a:ext cx="1800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Berilgan</a:t>
            </a:r>
            <a:r>
              <a:rPr lang="en-US" sz="2800" kern="0" dirty="0" smtClean="0">
                <a:solidFill>
                  <a:srgbClr val="002060"/>
                </a:solidFill>
              </a:rPr>
              <a:t>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84376" y="3586470"/>
            <a:ext cx="158417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a = 6 cm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static-kruzhok2.metaschool.ru/studio/40/img/1-1-1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44" y="2292376"/>
            <a:ext cx="4464577" cy="34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970" y="3024386"/>
            <a:ext cx="3577002" cy="43088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</a:t>
            </a:r>
            <a:r>
              <a:rPr lang="en-US" sz="1200" dirty="0" smtClean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 = 6 · 16 = 96 cm²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12299" y="333833"/>
            <a:ext cx="4050550" cy="677108"/>
          </a:xfrm>
        </p:spPr>
        <p:txBody>
          <a:bodyPr/>
          <a:lstStyle/>
          <a:p>
            <a:r>
              <a:rPr lang="ru-RU" sz="4400" b="1" dirty="0" smtClean="0"/>
              <a:t>253 -</a:t>
            </a:r>
            <a:r>
              <a:rPr lang="en-US" sz="4400" b="1" dirty="0" smtClean="0"/>
              <a:t> masala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440210"/>
            <a:ext cx="11737385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Rangli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qog‘ozning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o‘lchamlari</a:t>
            </a:r>
            <a:r>
              <a:rPr lang="en-US" sz="2800" b="1" dirty="0" smtClean="0">
                <a:solidFill>
                  <a:schemeClr val="tx1"/>
                </a:solidFill>
              </a:rPr>
              <a:t> 16 cm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6 cm. Bu </a:t>
            </a:r>
            <a:r>
              <a:rPr lang="en-US" sz="2800" b="1" dirty="0" err="1" smtClean="0">
                <a:solidFill>
                  <a:schemeClr val="tx1"/>
                </a:solidFill>
              </a:rPr>
              <a:t>qog‘oz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qirrasi</a:t>
            </a:r>
            <a:r>
              <a:rPr lang="en-US" sz="2800" b="1" dirty="0" smtClean="0">
                <a:solidFill>
                  <a:schemeClr val="tx1"/>
                </a:solidFill>
              </a:rPr>
              <a:t> 4 cm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kubni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qoplash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yetarli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bo‘ladimi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3530" y="3876064"/>
            <a:ext cx="433966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chemeClr val="tx1"/>
                </a:solidFill>
              </a:rPr>
              <a:t>S</a:t>
            </a:r>
            <a:r>
              <a:rPr lang="en-US" sz="1200" kern="0" dirty="0" err="1" smtClean="0">
                <a:solidFill>
                  <a:schemeClr val="tx1"/>
                </a:solidFill>
              </a:rPr>
              <a:t>k</a:t>
            </a:r>
            <a:r>
              <a:rPr lang="en-US" sz="2800" kern="0" dirty="0" smtClean="0">
                <a:solidFill>
                  <a:schemeClr val="tx1"/>
                </a:solidFill>
              </a:rPr>
              <a:t> = 6 · 4² = 6 · 16 = 96cm²</a:t>
            </a:r>
            <a:endParaRPr lang="ru-RU" sz="1200" kern="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6650" y="4727742"/>
            <a:ext cx="7762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S</a:t>
            </a:r>
            <a:r>
              <a:rPr lang="en-US" sz="1200" kern="0" dirty="0" smtClean="0">
                <a:solidFill>
                  <a:schemeClr val="tx1"/>
                </a:solidFill>
              </a:rPr>
              <a:t>T</a:t>
            </a:r>
            <a:r>
              <a:rPr lang="en-US" sz="2800" kern="0" dirty="0" smtClean="0">
                <a:solidFill>
                  <a:schemeClr val="tx1"/>
                </a:solidFill>
              </a:rPr>
              <a:t> =</a:t>
            </a:r>
            <a:endParaRPr lang="ru-RU" sz="1200" kern="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11046" y="4727741"/>
            <a:ext cx="18175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chemeClr val="tx1"/>
                </a:solidFill>
              </a:rPr>
              <a:t>S</a:t>
            </a:r>
            <a:r>
              <a:rPr lang="en-US" sz="1200" kern="0" dirty="0" err="1" smtClean="0">
                <a:solidFill>
                  <a:schemeClr val="tx1"/>
                </a:solidFill>
              </a:rPr>
              <a:t>k</a:t>
            </a:r>
            <a:r>
              <a:rPr lang="en-US" sz="2800" kern="0" dirty="0" smtClean="0">
                <a:solidFill>
                  <a:schemeClr val="tx1"/>
                </a:solidFill>
              </a:rPr>
              <a:t>   </a:t>
            </a:r>
            <a:r>
              <a:rPr lang="en-US" sz="2800" kern="0" dirty="0" err="1" smtClean="0">
                <a:solidFill>
                  <a:schemeClr val="tx1"/>
                </a:solidFill>
              </a:rPr>
              <a:t>yetarli</a:t>
            </a:r>
            <a:endParaRPr lang="ru-RU" sz="1200" kern="0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4612299" y="2722775"/>
            <a:ext cx="1993138" cy="8357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6586953" y="3672238"/>
            <a:ext cx="1993138" cy="838537"/>
          </a:xfrm>
          <a:prstGeom prst="cloud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988165" y="3864444"/>
            <a:ext cx="168773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chemeClr val="tx1"/>
                </a:solidFill>
              </a:rPr>
              <a:t>S</a:t>
            </a:r>
            <a:r>
              <a:rPr lang="en-US" sz="1200" kern="0" dirty="0" err="1" smtClean="0">
                <a:solidFill>
                  <a:schemeClr val="tx1"/>
                </a:solidFill>
              </a:rPr>
              <a:t>k</a:t>
            </a:r>
            <a:r>
              <a:rPr lang="en-US" sz="2800" kern="0" dirty="0" smtClean="0">
                <a:solidFill>
                  <a:schemeClr val="tx1"/>
                </a:solidFill>
              </a:rPr>
              <a:t> = 6a²</a:t>
            </a:r>
            <a:endParaRPr lang="ru-RU" sz="1200" kern="0" dirty="0">
              <a:solidFill>
                <a:schemeClr val="tx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63633" y="2861358"/>
            <a:ext cx="174180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S</a:t>
            </a:r>
            <a:r>
              <a:rPr lang="en-US" sz="1200" kern="0" dirty="0" smtClean="0">
                <a:solidFill>
                  <a:schemeClr val="tx1"/>
                </a:solidFill>
              </a:rPr>
              <a:t>T</a:t>
            </a:r>
            <a:r>
              <a:rPr lang="en-US" sz="2800" kern="0" dirty="0" smtClean="0">
                <a:solidFill>
                  <a:schemeClr val="tx1"/>
                </a:solidFill>
              </a:rPr>
              <a:t> = a · b </a:t>
            </a:r>
            <a:endParaRPr lang="ru-RU" sz="1200" kern="0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214493" y="4091507"/>
            <a:ext cx="1078335" cy="2641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812693" y="3292245"/>
            <a:ext cx="67824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6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14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0320" y="2588020"/>
            <a:ext cx="9001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seekgif.com/uploads/2017/05/background-power-point-bergerak-background-powerpoint-lucu-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1296194"/>
            <a:ext cx="12385375" cy="56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76264" y="1972467"/>
            <a:ext cx="92170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 –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betidagi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256 –, 257 –, 258 –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13914</TotalTime>
  <Words>299</Words>
  <Application>Microsoft Office PowerPoint</Application>
  <PresentationFormat>Произвольный</PresentationFormat>
  <Paragraphs>60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 = 6a²</vt:lpstr>
      <vt:lpstr>ST = 6 · 16 = 96 cm²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1134</cp:revision>
  <dcterms:created xsi:type="dcterms:W3CDTF">2020-04-09T07:32:19Z</dcterms:created>
  <dcterms:modified xsi:type="dcterms:W3CDTF">2021-01-05T12:27:19Z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