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84" r:id="rId2"/>
    <p:sldId id="512" r:id="rId3"/>
    <p:sldId id="519" r:id="rId4"/>
    <p:sldId id="520" r:id="rId5"/>
    <p:sldId id="521" r:id="rId6"/>
    <p:sldId id="522" r:id="rId7"/>
    <p:sldId id="523" r:id="rId8"/>
    <p:sldId id="524" r:id="rId9"/>
    <p:sldId id="420" r:id="rId10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5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Темный стиль 2 —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AF606853-7671-496A-8E4F-DF71F8EC918B}" styleName="Темный стиль 1 —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53" autoAdjust="0"/>
    <p:restoredTop sz="89636" autoAdjust="0"/>
  </p:normalViewPr>
  <p:slideViewPr>
    <p:cSldViewPr>
      <p:cViewPr>
        <p:scale>
          <a:sx n="62" d="100"/>
          <a:sy n="62" d="100"/>
        </p:scale>
        <p:origin x="600" y="56"/>
      </p:cViewPr>
      <p:guideLst>
        <p:guide orient="horz" pos="2880"/>
        <p:guide pos="2327"/>
        <p:guide orient="horz" pos="6391"/>
        <p:guide pos="47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45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912" y="0"/>
            <a:ext cx="12788910" cy="20286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576264" y="2511426"/>
            <a:ext cx="9798253" cy="1534295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>
              <a:spcBef>
                <a:spcPts val="245"/>
              </a:spcBef>
            </a:pPr>
            <a:r>
              <a:rPr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AVZU</a:t>
            </a:r>
            <a:r>
              <a:rPr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uz-Cyrl-UZ"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en-US" sz="4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888">
              <a:spcBef>
                <a:spcPts val="245"/>
              </a:spcBef>
            </a:pPr>
            <a:endParaRPr lang="en-US" sz="4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5" y="454530"/>
            <a:ext cx="11069728" cy="1129693"/>
            <a:chOff x="439458" y="322808"/>
            <a:chExt cx="4985770" cy="50881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  <a:ln>
              <a:solidFill>
                <a:schemeClr val="bg1"/>
              </a:solidFill>
            </a:ln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19"/>
              <a:ext cx="838783" cy="491799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38100">
              <a:solidFill>
                <a:schemeClr val="bg1"/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529565" y="2596660"/>
            <a:ext cx="648072" cy="1363829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29565" y="4896594"/>
            <a:ext cx="648072" cy="131315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https://image.jimcdn.com/app/cms/image/transf/none/path/s7a6eb440c1752217/image/ica902fc670ac729d/version/1436103976/imag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2897" y="3292265"/>
            <a:ext cx="4084985" cy="386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0285454" y="660363"/>
            <a:ext cx="16962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en-US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949983" y="266669"/>
            <a:ext cx="8568952" cy="677108"/>
          </a:xfrm>
        </p:spPr>
        <p:txBody>
          <a:bodyPr/>
          <a:lstStyle/>
          <a:p>
            <a:r>
              <a:rPr lang="en-US" sz="4400" b="1" dirty="0" err="1" smtClean="0"/>
              <a:t>To‘g‘ri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burchakli</a:t>
            </a:r>
            <a:r>
              <a:rPr lang="en-US" sz="4400" b="1" dirty="0" smtClean="0"/>
              <a:t> parallelepiped </a:t>
            </a:r>
            <a:endParaRPr lang="ru-RU" sz="44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164" y="1368202"/>
            <a:ext cx="6948772" cy="525658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5273" y="1584226"/>
            <a:ext cx="2429983" cy="235873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0960" y="4608562"/>
            <a:ext cx="2376264" cy="18571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87919" y="2723909"/>
            <a:ext cx="1813580" cy="1609524"/>
          </a:xfrm>
          <a:prstGeom prst="rect">
            <a:avLst/>
          </a:prstGeom>
        </p:spPr>
      </p:pic>
      <p:sp>
        <p:nvSpPr>
          <p:cNvPr id="8" name="Объект 7"/>
          <p:cNvSpPr>
            <a:spLocks noGrp="1"/>
          </p:cNvSpPr>
          <p:nvPr>
            <p:ph sz="half" idx="2"/>
          </p:nvPr>
        </p:nvSpPr>
        <p:spPr>
          <a:xfrm>
            <a:off x="1072208" y="1568252"/>
            <a:ext cx="4050550" cy="480901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9990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36505" y="360090"/>
            <a:ext cx="5400600" cy="677108"/>
          </a:xfrm>
        </p:spPr>
        <p:txBody>
          <a:bodyPr/>
          <a:lstStyle/>
          <a:p>
            <a:r>
              <a:rPr lang="en-US" sz="4400" b="1" dirty="0" smtClean="0">
                <a:solidFill>
                  <a:schemeClr val="bg1"/>
                </a:solidFill>
              </a:rPr>
              <a:t>MUSTAHKAMLASH</a:t>
            </a:r>
            <a:endParaRPr lang="ru-RU" sz="4400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https://fsd.kopilkaurokov.ru/up/html/2020/04/21/k_5e9f052776c16/img_user_file_5e9f05287facf_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1895" y="2042359"/>
            <a:ext cx="3384376" cy="2207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fsd.kopilkaurokov.ru/up/html/2020/04/21/k_5e9f052776c16/img_user_file_5e9f05287facf_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9032" y="1681464"/>
            <a:ext cx="3744416" cy="2849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136" y="2042359"/>
            <a:ext cx="3816424" cy="2165788"/>
          </a:xfrm>
          <a:prstGeom prst="rect">
            <a:avLst/>
          </a:prstGeom>
        </p:spPr>
      </p:pic>
      <p:sp>
        <p:nvSpPr>
          <p:cNvPr id="9" name="Объект 3"/>
          <p:cNvSpPr txBox="1">
            <a:spLocks/>
          </p:cNvSpPr>
          <p:nvPr/>
        </p:nvSpPr>
        <p:spPr>
          <a:xfrm>
            <a:off x="856184" y="5144494"/>
            <a:ext cx="4392488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3200" b="1" kern="0" dirty="0" smtClean="0">
                <a:solidFill>
                  <a:srgbClr val="002060"/>
                </a:solidFill>
              </a:rPr>
              <a:t>S = 2(ab + </a:t>
            </a:r>
            <a:r>
              <a:rPr lang="en-US" sz="3200" b="1" kern="0" dirty="0" err="1" smtClean="0">
                <a:solidFill>
                  <a:srgbClr val="002060"/>
                </a:solidFill>
              </a:rPr>
              <a:t>bc</a:t>
            </a:r>
            <a:r>
              <a:rPr lang="en-US" sz="3200" b="1" kern="0" dirty="0" smtClean="0">
                <a:solidFill>
                  <a:srgbClr val="002060"/>
                </a:solidFill>
              </a:rPr>
              <a:t> + ac)  –</a:t>
            </a:r>
            <a:endParaRPr lang="ru-RU" sz="3200" b="1" kern="0" dirty="0">
              <a:solidFill>
                <a:srgbClr val="002060"/>
              </a:solidFill>
            </a:endParaRPr>
          </a:p>
        </p:txBody>
      </p:sp>
      <p:sp>
        <p:nvSpPr>
          <p:cNvPr id="10" name="Объект 3"/>
          <p:cNvSpPr txBox="1">
            <a:spLocks/>
          </p:cNvSpPr>
          <p:nvPr/>
        </p:nvSpPr>
        <p:spPr>
          <a:xfrm>
            <a:off x="1000200" y="6238395"/>
            <a:ext cx="4248472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3200" b="1" kern="0" dirty="0" smtClean="0">
                <a:solidFill>
                  <a:srgbClr val="002060"/>
                </a:solidFill>
              </a:rPr>
              <a:t>L = 4(a + b + c)       –</a:t>
            </a:r>
            <a:endParaRPr lang="ru-RU" sz="3200" b="1" kern="0" dirty="0">
              <a:solidFill>
                <a:srgbClr val="002060"/>
              </a:solidFill>
            </a:endParaRPr>
          </a:p>
        </p:txBody>
      </p:sp>
      <p:sp>
        <p:nvSpPr>
          <p:cNvPr id="11" name="Объект 3"/>
          <p:cNvSpPr txBox="1">
            <a:spLocks/>
          </p:cNvSpPr>
          <p:nvPr/>
        </p:nvSpPr>
        <p:spPr>
          <a:xfrm>
            <a:off x="5104656" y="5206050"/>
            <a:ext cx="3024337" cy="43088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err="1" smtClean="0">
                <a:solidFill>
                  <a:srgbClr val="C00000"/>
                </a:solidFill>
              </a:rPr>
              <a:t>Sirtining</a:t>
            </a:r>
            <a:r>
              <a:rPr lang="en-US" sz="2800" b="1" kern="0" dirty="0" smtClean="0">
                <a:solidFill>
                  <a:srgbClr val="C00000"/>
                </a:solidFill>
              </a:rPr>
              <a:t> </a:t>
            </a:r>
            <a:r>
              <a:rPr lang="en-US" sz="2800" b="1" kern="0" dirty="0" err="1" smtClean="0">
                <a:solidFill>
                  <a:srgbClr val="C00000"/>
                </a:solidFill>
              </a:rPr>
              <a:t>yuzi</a:t>
            </a:r>
            <a:endParaRPr lang="ru-RU" sz="2800" b="1" kern="0" dirty="0">
              <a:solidFill>
                <a:srgbClr val="C00000"/>
              </a:solidFill>
            </a:endParaRPr>
          </a:p>
        </p:txBody>
      </p:sp>
      <p:sp>
        <p:nvSpPr>
          <p:cNvPr id="12" name="Объект 3"/>
          <p:cNvSpPr txBox="1">
            <a:spLocks/>
          </p:cNvSpPr>
          <p:nvPr/>
        </p:nvSpPr>
        <p:spPr>
          <a:xfrm>
            <a:off x="5104656" y="6311981"/>
            <a:ext cx="504056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err="1" smtClean="0">
                <a:solidFill>
                  <a:srgbClr val="C00000"/>
                </a:solidFill>
              </a:rPr>
              <a:t>Qirralari</a:t>
            </a:r>
            <a:r>
              <a:rPr lang="en-US" sz="2800" b="1" kern="0" dirty="0" smtClean="0">
                <a:solidFill>
                  <a:srgbClr val="C00000"/>
                </a:solidFill>
              </a:rPr>
              <a:t> </a:t>
            </a:r>
            <a:r>
              <a:rPr lang="en-US" sz="2800" b="1" kern="0" dirty="0" err="1" smtClean="0">
                <a:solidFill>
                  <a:srgbClr val="C00000"/>
                </a:solidFill>
              </a:rPr>
              <a:t>uzunliklari</a:t>
            </a:r>
            <a:r>
              <a:rPr lang="en-US" sz="2800" b="1" kern="0" dirty="0" smtClean="0">
                <a:solidFill>
                  <a:srgbClr val="C00000"/>
                </a:solidFill>
              </a:rPr>
              <a:t> </a:t>
            </a:r>
            <a:r>
              <a:rPr lang="en-US" sz="2800" b="1" kern="0" dirty="0" err="1" smtClean="0">
                <a:solidFill>
                  <a:srgbClr val="C00000"/>
                </a:solidFill>
              </a:rPr>
              <a:t>yig‘indisi</a:t>
            </a:r>
            <a:endParaRPr lang="ru-RU" sz="2800" b="1" kern="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390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365009" y="333833"/>
            <a:ext cx="2071581" cy="677108"/>
          </a:xfrm>
        </p:spPr>
        <p:txBody>
          <a:bodyPr/>
          <a:lstStyle/>
          <a:p>
            <a:r>
              <a:rPr lang="en-US" sz="4400" b="1" dirty="0" smtClean="0"/>
              <a:t>KUB</a:t>
            </a:r>
            <a:endParaRPr lang="ru-RU" sz="4400" b="1" dirty="0"/>
          </a:p>
        </p:txBody>
      </p:sp>
      <p:pic>
        <p:nvPicPr>
          <p:cNvPr id="2052" name="Picture 4" descr="https://upload.wikimedia.org/wikipedia/commons/2/25/Cube_Animation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208" y="3041617"/>
            <a:ext cx="3312368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бъект 3"/>
          <p:cNvSpPr>
            <a:spLocks noGrp="1"/>
          </p:cNvSpPr>
          <p:nvPr>
            <p:ph sz="half" idx="3"/>
          </p:nvPr>
        </p:nvSpPr>
        <p:spPr>
          <a:xfrm>
            <a:off x="424136" y="1296194"/>
            <a:ext cx="11737385" cy="861774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Hamma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qirralari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teng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bo‘lgan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to‘g‘ri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burchakli</a:t>
            </a:r>
            <a:r>
              <a:rPr lang="en-US" sz="2800" b="1" dirty="0" smtClean="0">
                <a:solidFill>
                  <a:schemeClr val="tx1"/>
                </a:solidFill>
              </a:rPr>
              <a:t> parallelepiped </a:t>
            </a:r>
            <a:r>
              <a:rPr lang="en-US" sz="2800" b="1" dirty="0" err="1" smtClean="0">
                <a:solidFill>
                  <a:srgbClr val="FF0000"/>
                </a:solidFill>
              </a:rPr>
              <a:t>kub</a:t>
            </a:r>
            <a:r>
              <a:rPr lang="en-US" sz="2800" b="1" dirty="0" smtClean="0">
                <a:solidFill>
                  <a:schemeClr val="tx1"/>
                </a:solidFill>
              </a:rPr>
              <a:t> deb </a:t>
            </a:r>
            <a:r>
              <a:rPr lang="en-US" sz="2800" b="1" dirty="0" err="1" smtClean="0">
                <a:solidFill>
                  <a:schemeClr val="tx1"/>
                </a:solidFill>
              </a:rPr>
              <a:t>ataladi</a:t>
            </a:r>
            <a:r>
              <a:rPr lang="en-US" sz="2800" b="1" dirty="0" smtClean="0">
                <a:solidFill>
                  <a:schemeClr val="tx1"/>
                </a:solidFill>
              </a:rPr>
              <a:t>. 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960640" y="2181611"/>
            <a:ext cx="70360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Qirrasi 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kub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sirtining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3"/>
          <p:cNvSpPr txBox="1">
            <a:spLocks/>
          </p:cNvSpPr>
          <p:nvPr/>
        </p:nvSpPr>
        <p:spPr>
          <a:xfrm>
            <a:off x="5000544" y="4396175"/>
            <a:ext cx="6632317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Qirrasi </a:t>
            </a:r>
            <a:r>
              <a:rPr lang="en-US" sz="2800" b="1" kern="0" dirty="0" smtClean="0">
                <a:solidFill>
                  <a:srgbClr val="FF0000"/>
                </a:solidFill>
              </a:rPr>
              <a:t>a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bo‘lgan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kub</a:t>
            </a:r>
            <a:r>
              <a:rPr lang="en-US" sz="2800" b="1" kern="0" dirty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qirralarining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uzunliklari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yig‘indisi</a:t>
            </a:r>
            <a:r>
              <a:rPr lang="en-US" sz="2800" b="1" kern="0" dirty="0" smtClean="0">
                <a:solidFill>
                  <a:schemeClr val="tx1"/>
                </a:solidFill>
              </a:rPr>
              <a:t>: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sp>
        <p:nvSpPr>
          <p:cNvPr id="20" name="Горизонтальный свиток 19"/>
          <p:cNvSpPr/>
          <p:nvPr/>
        </p:nvSpPr>
        <p:spPr>
          <a:xfrm>
            <a:off x="8316703" y="2837291"/>
            <a:ext cx="1401781" cy="1033272"/>
          </a:xfrm>
          <a:prstGeom prst="horizontalScroll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Заголовок 1"/>
          <p:cNvSpPr txBox="1">
            <a:spLocks/>
          </p:cNvSpPr>
          <p:nvPr/>
        </p:nvSpPr>
        <p:spPr>
          <a:xfrm>
            <a:off x="8508273" y="3138483"/>
            <a:ext cx="1018639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rgbClr val="002060"/>
                </a:solidFill>
              </a:rPr>
              <a:t>S=6a²</a:t>
            </a:r>
            <a:endParaRPr lang="ru-RU" sz="2800" kern="0" dirty="0">
              <a:solidFill>
                <a:srgbClr val="002060"/>
              </a:solidFill>
            </a:endParaRPr>
          </a:p>
        </p:txBody>
      </p:sp>
      <p:sp>
        <p:nvSpPr>
          <p:cNvPr id="30" name="Горизонтальный свиток 29"/>
          <p:cNvSpPr/>
          <p:nvPr/>
        </p:nvSpPr>
        <p:spPr>
          <a:xfrm>
            <a:off x="8985777" y="5176697"/>
            <a:ext cx="1401781" cy="1033272"/>
          </a:xfrm>
          <a:prstGeom prst="horizontalScroll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Заголовок 1"/>
          <p:cNvSpPr txBox="1">
            <a:spLocks/>
          </p:cNvSpPr>
          <p:nvPr/>
        </p:nvSpPr>
        <p:spPr>
          <a:xfrm>
            <a:off x="9209112" y="5544666"/>
            <a:ext cx="117712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>
                <a:solidFill>
                  <a:srgbClr val="002060"/>
                </a:solidFill>
              </a:rPr>
              <a:t>L</a:t>
            </a:r>
            <a:r>
              <a:rPr lang="en-US" sz="2800" kern="0" dirty="0" smtClean="0">
                <a:solidFill>
                  <a:srgbClr val="002060"/>
                </a:solidFill>
              </a:rPr>
              <a:t>=12a</a:t>
            </a:r>
            <a:endParaRPr lang="ru-RU" sz="2800" kern="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849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8" grpId="0"/>
      <p:bldP spid="10" grpId="0"/>
      <p:bldP spid="20" grpId="0" animBg="1"/>
      <p:bldP spid="25" grpId="0"/>
      <p:bldP spid="30" grpId="0" animBg="1"/>
      <p:bldP spid="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633639" y="333833"/>
            <a:ext cx="4050550" cy="677108"/>
          </a:xfrm>
        </p:spPr>
        <p:txBody>
          <a:bodyPr/>
          <a:lstStyle/>
          <a:p>
            <a:r>
              <a:rPr lang="en-US" sz="4400" b="1" dirty="0" smtClean="0"/>
              <a:t>249 - masala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65920" y="1318314"/>
            <a:ext cx="12817424" cy="861774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O‘lchamlari</a:t>
            </a:r>
            <a:r>
              <a:rPr lang="en-US" sz="2800" b="1" dirty="0" smtClean="0">
                <a:solidFill>
                  <a:schemeClr val="tx1"/>
                </a:solidFill>
              </a:rPr>
              <a:t> 12 </a:t>
            </a:r>
            <a:r>
              <a:rPr lang="en-US" sz="2800" b="1" dirty="0" err="1" smtClean="0">
                <a:solidFill>
                  <a:schemeClr val="tx1"/>
                </a:solidFill>
              </a:rPr>
              <a:t>dm</a:t>
            </a:r>
            <a:r>
              <a:rPr lang="en-US" sz="2800" b="1" dirty="0" smtClean="0">
                <a:solidFill>
                  <a:schemeClr val="tx1"/>
                </a:solidFill>
              </a:rPr>
              <a:t>, 21 </a:t>
            </a:r>
            <a:r>
              <a:rPr lang="en-US" sz="2800" b="1" dirty="0" err="1" smtClean="0">
                <a:solidFill>
                  <a:schemeClr val="tx1"/>
                </a:solidFill>
              </a:rPr>
              <a:t>dm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va</a:t>
            </a:r>
            <a:r>
              <a:rPr lang="en-US" sz="2800" b="1" dirty="0" smtClean="0">
                <a:solidFill>
                  <a:schemeClr val="tx1"/>
                </a:solidFill>
              </a:rPr>
              <a:t> 14 </a:t>
            </a:r>
            <a:r>
              <a:rPr lang="en-US" sz="2800" b="1" dirty="0" err="1" smtClean="0">
                <a:solidFill>
                  <a:schemeClr val="tx1"/>
                </a:solidFill>
              </a:rPr>
              <a:t>dm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bo‘lgan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to‘g‘ri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burchakli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</a:p>
          <a:p>
            <a:r>
              <a:rPr lang="en-US" sz="2800" b="1" dirty="0" smtClean="0">
                <a:solidFill>
                  <a:schemeClr val="tx1"/>
                </a:solidFill>
              </a:rPr>
              <a:t>parallelepiped </a:t>
            </a:r>
            <a:r>
              <a:rPr lang="en-US" sz="2800" b="1" dirty="0" err="1" smtClean="0">
                <a:solidFill>
                  <a:schemeClr val="tx1"/>
                </a:solidFill>
              </a:rPr>
              <a:t>sirtining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yuzini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hisoblang</a:t>
            </a:r>
            <a:r>
              <a:rPr lang="en-US" sz="2800" b="1" dirty="0" smtClean="0">
                <a:solidFill>
                  <a:schemeClr val="tx1"/>
                </a:solidFill>
              </a:rPr>
              <a:t>.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59100" y="2736354"/>
            <a:ext cx="195557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err="1" smtClean="0">
                <a:solidFill>
                  <a:srgbClr val="002060"/>
                </a:solidFill>
              </a:rPr>
              <a:t>Berilgan</a:t>
            </a:r>
            <a:r>
              <a:rPr lang="en-US" sz="2800" kern="0" dirty="0" smtClean="0">
                <a:solidFill>
                  <a:srgbClr val="002060"/>
                </a:solidFill>
              </a:rPr>
              <a:t>:</a:t>
            </a:r>
            <a:endParaRPr lang="ru-RU" sz="2800" kern="0" dirty="0">
              <a:solidFill>
                <a:srgbClr val="002060"/>
              </a:solidFill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359100" y="3673619"/>
            <a:ext cx="159553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a=12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dm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359100" y="4187595"/>
            <a:ext cx="159553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b=21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dm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365920" y="4701909"/>
            <a:ext cx="159553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c=14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dm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377587" y="5285192"/>
            <a:ext cx="1054662" cy="4450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rgbClr val="002060"/>
                </a:solidFill>
              </a:rPr>
              <a:t>S = ?</a:t>
            </a:r>
            <a:endParaRPr lang="ru-RU" sz="2800" kern="0" dirty="0">
              <a:solidFill>
                <a:srgbClr val="002060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728392" y="2848512"/>
            <a:ext cx="1602508" cy="4450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rgbClr val="002060"/>
                </a:solidFill>
              </a:rPr>
              <a:t>Formula:</a:t>
            </a:r>
            <a:endParaRPr lang="ru-RU" sz="2800" kern="0" dirty="0">
              <a:solidFill>
                <a:srgbClr val="002060"/>
              </a:solidFill>
            </a:endParaRPr>
          </a:p>
        </p:txBody>
      </p:sp>
      <p:sp>
        <p:nvSpPr>
          <p:cNvPr id="12" name="Объект 3"/>
          <p:cNvSpPr txBox="1">
            <a:spLocks/>
          </p:cNvSpPr>
          <p:nvPr/>
        </p:nvSpPr>
        <p:spPr>
          <a:xfrm>
            <a:off x="2728392" y="3427397"/>
            <a:ext cx="4272407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3200" b="1" kern="0" dirty="0" smtClean="0">
                <a:solidFill>
                  <a:srgbClr val="002060"/>
                </a:solidFill>
              </a:rPr>
              <a:t>S = 2(ab + </a:t>
            </a:r>
            <a:r>
              <a:rPr lang="en-US" sz="3200" b="1" kern="0" dirty="0" err="1" smtClean="0">
                <a:solidFill>
                  <a:srgbClr val="002060"/>
                </a:solidFill>
              </a:rPr>
              <a:t>bc</a:t>
            </a:r>
            <a:r>
              <a:rPr lang="en-US" sz="3200" b="1" kern="0" dirty="0" smtClean="0">
                <a:solidFill>
                  <a:srgbClr val="002060"/>
                </a:solidFill>
              </a:rPr>
              <a:t> + ac)</a:t>
            </a:r>
            <a:endParaRPr lang="ru-RU" sz="3200" b="1" kern="0" dirty="0">
              <a:solidFill>
                <a:srgbClr val="002060"/>
              </a:solidFill>
            </a:endParaRPr>
          </a:p>
        </p:txBody>
      </p:sp>
      <p:sp>
        <p:nvSpPr>
          <p:cNvPr id="13" name="Объект 3"/>
          <p:cNvSpPr txBox="1">
            <a:spLocks/>
          </p:cNvSpPr>
          <p:nvPr/>
        </p:nvSpPr>
        <p:spPr>
          <a:xfrm>
            <a:off x="2728392" y="4187595"/>
            <a:ext cx="9909174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3200" b="1" kern="0" dirty="0" smtClean="0">
                <a:solidFill>
                  <a:schemeClr val="tx1"/>
                </a:solidFill>
              </a:rPr>
              <a:t>S = 2(12 · 21 + 21 · 14 + 12 · 14) = 2 ·714 = 1428 dm²</a:t>
            </a:r>
            <a:endParaRPr lang="ru-RU" sz="3200" b="1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8264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375525" y="333833"/>
            <a:ext cx="4050550" cy="677108"/>
          </a:xfrm>
        </p:spPr>
        <p:txBody>
          <a:bodyPr/>
          <a:lstStyle/>
          <a:p>
            <a:r>
              <a:rPr lang="en-US" sz="4400" b="1" dirty="0" smtClean="0"/>
              <a:t>250 - masala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52128" y="1382066"/>
            <a:ext cx="12313368" cy="1292662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Rasmda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tasvirlangan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to‘g‘ri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burchakli</a:t>
            </a:r>
            <a:r>
              <a:rPr lang="en-US" sz="2800" b="1" dirty="0" smtClean="0">
                <a:solidFill>
                  <a:schemeClr val="tx1"/>
                </a:solidFill>
              </a:rPr>
              <a:t> parallelepiped </a:t>
            </a:r>
            <a:r>
              <a:rPr lang="en-US" sz="2800" b="1" dirty="0" err="1" smtClean="0">
                <a:solidFill>
                  <a:schemeClr val="tx1"/>
                </a:solidFill>
              </a:rPr>
              <a:t>shaklidagi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usti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ochiq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akvariumni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yasash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uchun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nechta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qanday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o‘lchamdagi</a:t>
            </a:r>
            <a:r>
              <a:rPr lang="en-US" sz="2800" b="1" dirty="0" smtClean="0">
                <a:solidFill>
                  <a:schemeClr val="tx1"/>
                </a:solidFill>
              </a:rPr>
              <a:t> shisha </a:t>
            </a:r>
            <a:r>
              <a:rPr lang="en-US" sz="2800" b="1" dirty="0" err="1" smtClean="0">
                <a:solidFill>
                  <a:schemeClr val="tx1"/>
                </a:solidFill>
              </a:rPr>
              <a:t>bo‘laklari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kerak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bo‘ladi</a:t>
            </a:r>
            <a:r>
              <a:rPr lang="en-US" sz="2800" b="1" dirty="0" smtClean="0">
                <a:solidFill>
                  <a:schemeClr val="tx1"/>
                </a:solidFill>
              </a:rPr>
              <a:t>?</a:t>
            </a:r>
            <a:endParaRPr lang="ru-RU" sz="2800" b="1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2888" y="2880371"/>
            <a:ext cx="1944216" cy="25202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184" y="2880371"/>
            <a:ext cx="3312368" cy="295747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 rot="18826418">
            <a:off x="6888420" y="2700510"/>
            <a:ext cx="9159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sz="1800" b="1" kern="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8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0 cm</a:t>
            </a:r>
            <a:endParaRPr lang="ru-RU" sz="18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8650508">
            <a:off x="353358" y="3048780"/>
            <a:ext cx="14698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/>
            <a:r>
              <a:rPr lang="en-US" sz="1800" b="1" kern="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8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0 cm</a:t>
            </a:r>
            <a:endParaRPr lang="ru-RU" sz="18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16200000">
            <a:off x="6605049" y="4265051"/>
            <a:ext cx="8386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/>
            <a:r>
              <a:rPr lang="en-US" sz="18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50 cm</a:t>
            </a:r>
            <a:endParaRPr lang="ru-RU" sz="18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 rot="16200000">
            <a:off x="272114" y="4639920"/>
            <a:ext cx="8640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sz="18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50 cm</a:t>
            </a:r>
            <a:endParaRPr lang="ru-RU" sz="18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607058" y="5892733"/>
            <a:ext cx="8386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/>
            <a:r>
              <a:rPr lang="en-US" sz="1800" b="1" kern="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18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0 cm</a:t>
            </a:r>
            <a:endParaRPr lang="ru-RU" sz="18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21444136">
            <a:off x="7274116" y="5403933"/>
            <a:ext cx="13471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sz="1800" b="1" kern="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18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0 cm</a:t>
            </a:r>
            <a:endParaRPr lang="ru-RU" sz="18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бъект 3"/>
          <p:cNvSpPr txBox="1">
            <a:spLocks/>
          </p:cNvSpPr>
          <p:nvPr/>
        </p:nvSpPr>
        <p:spPr>
          <a:xfrm>
            <a:off x="9725985" y="3638971"/>
            <a:ext cx="216870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50x30 – 2ta</a:t>
            </a:r>
            <a:endParaRPr lang="ru-RU" sz="2800" b="1" kern="0" dirty="0">
              <a:solidFill>
                <a:srgbClr val="C00000"/>
              </a:solidFill>
            </a:endParaRPr>
          </a:p>
        </p:txBody>
      </p:sp>
      <p:sp>
        <p:nvSpPr>
          <p:cNvPr id="14" name="Объект 3"/>
          <p:cNvSpPr txBox="1">
            <a:spLocks/>
          </p:cNvSpPr>
          <p:nvPr/>
        </p:nvSpPr>
        <p:spPr>
          <a:xfrm>
            <a:off x="4240560" y="4104506"/>
            <a:ext cx="216870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60x50 – 2ta</a:t>
            </a:r>
            <a:endParaRPr lang="ru-RU" sz="2800" b="1" kern="0" dirty="0">
              <a:solidFill>
                <a:srgbClr val="C00000"/>
              </a:solidFill>
            </a:endParaRPr>
          </a:p>
        </p:txBody>
      </p:sp>
      <p:sp>
        <p:nvSpPr>
          <p:cNvPr id="15" name="Объект 3"/>
          <p:cNvSpPr txBox="1">
            <a:spLocks/>
          </p:cNvSpPr>
          <p:nvPr/>
        </p:nvSpPr>
        <p:spPr>
          <a:xfrm>
            <a:off x="4168552" y="4824586"/>
            <a:ext cx="216870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50x30 – 2ta</a:t>
            </a:r>
            <a:endParaRPr lang="ru-RU" sz="2800" b="1" kern="0" dirty="0">
              <a:solidFill>
                <a:srgbClr val="C00000"/>
              </a:solidFill>
            </a:endParaRPr>
          </a:p>
        </p:txBody>
      </p:sp>
      <p:sp>
        <p:nvSpPr>
          <p:cNvPr id="16" name="Объект 3"/>
          <p:cNvSpPr txBox="1">
            <a:spLocks/>
          </p:cNvSpPr>
          <p:nvPr/>
        </p:nvSpPr>
        <p:spPr>
          <a:xfrm>
            <a:off x="9725985" y="2990101"/>
            <a:ext cx="216870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40x30 – 1ta</a:t>
            </a:r>
            <a:endParaRPr lang="ru-RU" sz="2800" b="1" kern="0" dirty="0">
              <a:solidFill>
                <a:srgbClr val="C00000"/>
              </a:solidFill>
            </a:endParaRPr>
          </a:p>
        </p:txBody>
      </p:sp>
      <p:sp>
        <p:nvSpPr>
          <p:cNvPr id="17" name="Объект 3"/>
          <p:cNvSpPr txBox="1">
            <a:spLocks/>
          </p:cNvSpPr>
          <p:nvPr/>
        </p:nvSpPr>
        <p:spPr>
          <a:xfrm>
            <a:off x="4312568" y="3384426"/>
            <a:ext cx="216870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60x30 – 1ta</a:t>
            </a:r>
            <a:endParaRPr lang="ru-RU" sz="2800" b="1" kern="0" dirty="0">
              <a:solidFill>
                <a:srgbClr val="C00000"/>
              </a:solidFill>
            </a:endParaRPr>
          </a:p>
        </p:txBody>
      </p:sp>
      <p:sp>
        <p:nvSpPr>
          <p:cNvPr id="18" name="Объект 3"/>
          <p:cNvSpPr txBox="1">
            <a:spLocks/>
          </p:cNvSpPr>
          <p:nvPr/>
        </p:nvSpPr>
        <p:spPr>
          <a:xfrm>
            <a:off x="9725985" y="4255185"/>
            <a:ext cx="216870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50x40 – 2ta</a:t>
            </a:r>
            <a:endParaRPr lang="ru-RU" sz="2800" b="1" kern="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0978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567550" y="333833"/>
            <a:ext cx="4050550" cy="677108"/>
          </a:xfrm>
        </p:spPr>
        <p:txBody>
          <a:bodyPr/>
          <a:lstStyle/>
          <a:p>
            <a:r>
              <a:rPr lang="en-US" sz="4400" b="1" dirty="0" smtClean="0"/>
              <a:t>251 - masala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24136" y="1440210"/>
            <a:ext cx="11737385" cy="861774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Qirrasi</a:t>
            </a:r>
            <a:r>
              <a:rPr lang="en-US" sz="2800" b="1" dirty="0" smtClean="0">
                <a:solidFill>
                  <a:schemeClr val="tx1"/>
                </a:solidFill>
              </a:rPr>
              <a:t> 6 cm </a:t>
            </a:r>
            <a:r>
              <a:rPr lang="en-US" sz="2800" b="1" dirty="0" err="1" smtClean="0">
                <a:solidFill>
                  <a:schemeClr val="tx1"/>
                </a:solidFill>
              </a:rPr>
              <a:t>bo‘lgan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kubni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bo‘yash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kerak</a:t>
            </a:r>
            <a:r>
              <a:rPr lang="en-US" sz="2800" b="1" dirty="0" smtClean="0">
                <a:solidFill>
                  <a:schemeClr val="tx1"/>
                </a:solidFill>
              </a:rPr>
              <a:t>. </a:t>
            </a:r>
            <a:r>
              <a:rPr lang="en-US" sz="2800" b="1" dirty="0" err="1" smtClean="0">
                <a:solidFill>
                  <a:schemeClr val="tx1"/>
                </a:solidFill>
              </a:rPr>
              <a:t>Buning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uchun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qanday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kattalikdagi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yuzani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bo‘yash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kerak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bo‘ladi</a:t>
            </a:r>
            <a:r>
              <a:rPr lang="en-US" sz="2800" b="1" dirty="0" smtClean="0">
                <a:solidFill>
                  <a:schemeClr val="tx1"/>
                </a:solidFill>
              </a:rPr>
              <a:t>?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584376" y="4603766"/>
            <a:ext cx="1296144" cy="861774"/>
          </a:xfrm>
        </p:spPr>
        <p:txBody>
          <a:bodyPr/>
          <a:lstStyle/>
          <a:p>
            <a:r>
              <a:rPr lang="en-US" sz="2800" dirty="0" smtClean="0">
                <a:solidFill>
                  <a:srgbClr val="002060"/>
                </a:solidFill>
              </a:rPr>
              <a:t>S</a:t>
            </a:r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smtClean="0">
                <a:solidFill>
                  <a:srgbClr val="002060"/>
                </a:solidFill>
              </a:rPr>
              <a:t>=</a:t>
            </a:r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smtClean="0">
                <a:solidFill>
                  <a:srgbClr val="002060"/>
                </a:solidFill>
              </a:rPr>
              <a:t>6a²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784176" y="4608562"/>
            <a:ext cx="180020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rgbClr val="002060"/>
                </a:solidFill>
              </a:rPr>
              <a:t>Formula :</a:t>
            </a:r>
            <a:endParaRPr lang="ru-RU" sz="2800" kern="0" dirty="0">
              <a:solidFill>
                <a:srgbClr val="002060"/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584376" y="5633632"/>
            <a:ext cx="465294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rgbClr val="002060"/>
                </a:solidFill>
              </a:rPr>
              <a:t>S</a:t>
            </a:r>
            <a:r>
              <a:rPr lang="ru-RU" sz="2800" kern="0" dirty="0" smtClean="0">
                <a:solidFill>
                  <a:srgbClr val="002060"/>
                </a:solidFill>
              </a:rPr>
              <a:t> </a:t>
            </a:r>
            <a:r>
              <a:rPr lang="en-US" sz="2800" kern="0" dirty="0" smtClean="0">
                <a:solidFill>
                  <a:srgbClr val="002060"/>
                </a:solidFill>
              </a:rPr>
              <a:t>= 6 · 6² = 6 · 36 = 216 cm²  </a:t>
            </a:r>
            <a:endParaRPr lang="ru-RU" sz="2800" kern="0" dirty="0">
              <a:solidFill>
                <a:srgbClr val="002060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784176" y="5655928"/>
            <a:ext cx="170772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err="1" smtClean="0">
                <a:solidFill>
                  <a:srgbClr val="002060"/>
                </a:solidFill>
              </a:rPr>
              <a:t>Yechish</a:t>
            </a:r>
            <a:r>
              <a:rPr lang="en-US" sz="2800" kern="0" dirty="0" smtClean="0">
                <a:solidFill>
                  <a:srgbClr val="002060"/>
                </a:solidFill>
              </a:rPr>
              <a:t> :</a:t>
            </a:r>
            <a:endParaRPr lang="ru-RU" sz="2800" kern="0" dirty="0">
              <a:solidFill>
                <a:srgbClr val="002060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784176" y="3548068"/>
            <a:ext cx="180020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err="1" smtClean="0">
                <a:solidFill>
                  <a:srgbClr val="002060"/>
                </a:solidFill>
              </a:rPr>
              <a:t>Berilgan</a:t>
            </a:r>
            <a:r>
              <a:rPr lang="en-US" sz="2800" kern="0" dirty="0" smtClean="0">
                <a:solidFill>
                  <a:srgbClr val="002060"/>
                </a:solidFill>
              </a:rPr>
              <a:t> :</a:t>
            </a:r>
            <a:endParaRPr lang="ru-RU" sz="2800" kern="0" dirty="0">
              <a:solidFill>
                <a:srgbClr val="002060"/>
              </a:solidFill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2584376" y="3586470"/>
            <a:ext cx="158417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rgbClr val="002060"/>
                </a:solidFill>
              </a:rPr>
              <a:t>a = 6 cm</a:t>
            </a:r>
            <a:endParaRPr lang="ru-RU" sz="2800" kern="0" dirty="0">
              <a:solidFill>
                <a:srgbClr val="002060"/>
              </a:solidFill>
            </a:endParaRPr>
          </a:p>
        </p:txBody>
      </p:sp>
      <p:pic>
        <p:nvPicPr>
          <p:cNvPr id="1026" name="Picture 2" descr="https://static-kruzhok2.metaschool.ru/studio/40/img/1-1-1t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944" y="2292376"/>
            <a:ext cx="4464577" cy="3449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3001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8970" y="3024386"/>
            <a:ext cx="3577002" cy="430887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</a:rPr>
              <a:t>S</a:t>
            </a:r>
            <a:r>
              <a:rPr lang="en-US" sz="1200" dirty="0" smtClean="0">
                <a:solidFill>
                  <a:schemeClr val="tx1"/>
                </a:solidFill>
              </a:rPr>
              <a:t>T</a:t>
            </a:r>
            <a:r>
              <a:rPr lang="en-US" sz="2800" dirty="0" smtClean="0">
                <a:solidFill>
                  <a:schemeClr val="tx1"/>
                </a:solidFill>
              </a:rPr>
              <a:t> = 6 · 16 = 96 cm²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612299" y="333833"/>
            <a:ext cx="4050550" cy="677108"/>
          </a:xfrm>
        </p:spPr>
        <p:txBody>
          <a:bodyPr/>
          <a:lstStyle/>
          <a:p>
            <a:r>
              <a:rPr lang="ru-RU" sz="4400" b="1" dirty="0" smtClean="0"/>
              <a:t>253 -</a:t>
            </a:r>
            <a:r>
              <a:rPr lang="en-US" sz="4400" b="1" dirty="0" smtClean="0"/>
              <a:t> masala</a:t>
            </a:r>
            <a:r>
              <a:rPr lang="ru-RU" sz="4400" b="1" dirty="0" smtClean="0"/>
              <a:t> 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24136" y="1440210"/>
            <a:ext cx="11737385" cy="861774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Rangli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qog‘ozning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o‘lchamlari</a:t>
            </a:r>
            <a:r>
              <a:rPr lang="en-US" sz="2800" b="1" dirty="0" smtClean="0">
                <a:solidFill>
                  <a:schemeClr val="tx1"/>
                </a:solidFill>
              </a:rPr>
              <a:t> 16 cm </a:t>
            </a:r>
            <a:r>
              <a:rPr lang="en-US" sz="2800" b="1" dirty="0" err="1" smtClean="0">
                <a:solidFill>
                  <a:schemeClr val="tx1"/>
                </a:solidFill>
              </a:rPr>
              <a:t>va</a:t>
            </a:r>
            <a:r>
              <a:rPr lang="en-US" sz="2800" b="1" dirty="0" smtClean="0">
                <a:solidFill>
                  <a:schemeClr val="tx1"/>
                </a:solidFill>
              </a:rPr>
              <a:t> 6 cm. Bu </a:t>
            </a:r>
            <a:r>
              <a:rPr lang="en-US" sz="2800" b="1" dirty="0" err="1" smtClean="0">
                <a:solidFill>
                  <a:schemeClr val="tx1"/>
                </a:solidFill>
              </a:rPr>
              <a:t>qog‘oz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qirrasi</a:t>
            </a:r>
            <a:r>
              <a:rPr lang="en-US" sz="2800" b="1" dirty="0" smtClean="0">
                <a:solidFill>
                  <a:schemeClr val="tx1"/>
                </a:solidFill>
              </a:rPr>
              <a:t> 4 cm </a:t>
            </a:r>
            <a:r>
              <a:rPr lang="en-US" sz="2800" b="1" dirty="0" err="1" smtClean="0">
                <a:solidFill>
                  <a:schemeClr val="tx1"/>
                </a:solidFill>
              </a:rPr>
              <a:t>bo‘lgan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kubni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qoplash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uchun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yetarli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bo‘ladimi</a:t>
            </a:r>
            <a:r>
              <a:rPr lang="en-US" sz="2800" b="1" dirty="0" smtClean="0">
                <a:solidFill>
                  <a:schemeClr val="tx1"/>
                </a:solidFill>
              </a:rPr>
              <a:t>?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523530" y="3876064"/>
            <a:ext cx="433966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err="1" smtClean="0">
                <a:solidFill>
                  <a:schemeClr val="tx1"/>
                </a:solidFill>
              </a:rPr>
              <a:t>S</a:t>
            </a:r>
            <a:r>
              <a:rPr lang="en-US" sz="1200" kern="0" dirty="0" err="1" smtClean="0">
                <a:solidFill>
                  <a:schemeClr val="tx1"/>
                </a:solidFill>
              </a:rPr>
              <a:t>k</a:t>
            </a:r>
            <a:r>
              <a:rPr lang="en-US" sz="2800" kern="0" dirty="0" smtClean="0">
                <a:solidFill>
                  <a:schemeClr val="tx1"/>
                </a:solidFill>
              </a:rPr>
              <a:t> = 6 · 4² = 6 · 16 = 96cm²</a:t>
            </a:r>
            <a:endParaRPr lang="ru-RU" sz="1200" kern="0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66650" y="4727742"/>
            <a:ext cx="776215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S</a:t>
            </a:r>
            <a:r>
              <a:rPr lang="en-US" sz="1200" kern="0" dirty="0" smtClean="0">
                <a:solidFill>
                  <a:schemeClr val="tx1"/>
                </a:solidFill>
              </a:rPr>
              <a:t>T</a:t>
            </a:r>
            <a:r>
              <a:rPr lang="en-US" sz="2800" kern="0" dirty="0" smtClean="0">
                <a:solidFill>
                  <a:schemeClr val="tx1"/>
                </a:solidFill>
              </a:rPr>
              <a:t> =</a:t>
            </a:r>
            <a:endParaRPr lang="ru-RU" sz="1200" kern="0" dirty="0">
              <a:solidFill>
                <a:schemeClr val="tx1"/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311046" y="4727741"/>
            <a:ext cx="1817575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err="1" smtClean="0">
                <a:solidFill>
                  <a:schemeClr val="tx1"/>
                </a:solidFill>
              </a:rPr>
              <a:t>S</a:t>
            </a:r>
            <a:r>
              <a:rPr lang="en-US" sz="1200" kern="0" dirty="0" err="1" smtClean="0">
                <a:solidFill>
                  <a:schemeClr val="tx1"/>
                </a:solidFill>
              </a:rPr>
              <a:t>k</a:t>
            </a:r>
            <a:r>
              <a:rPr lang="en-US" sz="2800" kern="0" dirty="0" smtClean="0">
                <a:solidFill>
                  <a:schemeClr val="tx1"/>
                </a:solidFill>
              </a:rPr>
              <a:t>   </a:t>
            </a:r>
            <a:r>
              <a:rPr lang="en-US" sz="2800" kern="0" dirty="0" err="1" smtClean="0">
                <a:solidFill>
                  <a:schemeClr val="tx1"/>
                </a:solidFill>
              </a:rPr>
              <a:t>yetarli</a:t>
            </a:r>
            <a:endParaRPr lang="ru-RU" sz="1200" kern="0" dirty="0">
              <a:solidFill>
                <a:schemeClr val="tx1"/>
              </a:solidFill>
            </a:endParaRPr>
          </a:p>
        </p:txBody>
      </p:sp>
      <p:sp>
        <p:nvSpPr>
          <p:cNvPr id="14" name="Выноска-облако 13"/>
          <p:cNvSpPr/>
          <p:nvPr/>
        </p:nvSpPr>
        <p:spPr>
          <a:xfrm>
            <a:off x="4612299" y="2722775"/>
            <a:ext cx="1993138" cy="835774"/>
          </a:xfrm>
          <a:prstGeom prst="cloud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Выноска-облако 15"/>
          <p:cNvSpPr/>
          <p:nvPr/>
        </p:nvSpPr>
        <p:spPr>
          <a:xfrm>
            <a:off x="6586953" y="3672238"/>
            <a:ext cx="1993138" cy="838537"/>
          </a:xfrm>
          <a:prstGeom prst="cloudCallou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6988165" y="3864444"/>
            <a:ext cx="168773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err="1" smtClean="0">
                <a:solidFill>
                  <a:schemeClr val="tx1"/>
                </a:solidFill>
              </a:rPr>
              <a:t>S</a:t>
            </a:r>
            <a:r>
              <a:rPr lang="en-US" sz="1200" kern="0" dirty="0" err="1" smtClean="0">
                <a:solidFill>
                  <a:schemeClr val="tx1"/>
                </a:solidFill>
              </a:rPr>
              <a:t>k</a:t>
            </a:r>
            <a:r>
              <a:rPr lang="en-US" sz="2800" kern="0" dirty="0" smtClean="0">
                <a:solidFill>
                  <a:schemeClr val="tx1"/>
                </a:solidFill>
              </a:rPr>
              <a:t> = 6a²</a:t>
            </a:r>
            <a:endParaRPr lang="ru-RU" sz="1200" kern="0" dirty="0">
              <a:solidFill>
                <a:schemeClr val="tx1"/>
              </a:solidFill>
            </a:endParaRPr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>
            <a:off x="4863633" y="2861358"/>
            <a:ext cx="174180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S</a:t>
            </a:r>
            <a:r>
              <a:rPr lang="en-US" sz="1200" kern="0" dirty="0" smtClean="0">
                <a:solidFill>
                  <a:schemeClr val="tx1"/>
                </a:solidFill>
              </a:rPr>
              <a:t>T</a:t>
            </a:r>
            <a:r>
              <a:rPr lang="en-US" sz="2800" kern="0" dirty="0" smtClean="0">
                <a:solidFill>
                  <a:schemeClr val="tx1"/>
                </a:solidFill>
              </a:rPr>
              <a:t> = a · b </a:t>
            </a:r>
            <a:endParaRPr lang="ru-RU" sz="1200" kern="0" dirty="0">
              <a:solidFill>
                <a:schemeClr val="tx1"/>
              </a:solidFill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>
            <a:off x="5214493" y="4091507"/>
            <a:ext cx="1078335" cy="26416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3812693" y="3292245"/>
            <a:ext cx="678248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2659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/>
      <p:bldP spid="6" grpId="0"/>
      <p:bldP spid="7" grpId="0"/>
      <p:bldP spid="14" grpId="0" animBg="1"/>
      <p:bldP spid="16" grpId="0" animBg="1"/>
      <p:bldP spid="17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00008" y="242864"/>
            <a:ext cx="120015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080320" y="2588020"/>
            <a:ext cx="9001000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endParaRPr lang="ru-RU" sz="40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://www.seekgif.com/uploads/2017/05/background-power-point-bergerak-background-powerpoint-lucu-14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12" y="1296194"/>
            <a:ext cx="12385375" cy="5682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576264" y="1972467"/>
            <a:ext cx="921702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63 –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betidagi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256 –, 257 –, 258 –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13914</TotalTime>
  <Words>299</Words>
  <Application>Microsoft Office PowerPoint</Application>
  <PresentationFormat>Произвольный</PresentationFormat>
  <Paragraphs>60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S = 6a²</vt:lpstr>
      <vt:lpstr>ST = 6 · 16 = 96 cm²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1134</cp:revision>
  <dcterms:created xsi:type="dcterms:W3CDTF">2020-04-09T07:32:19Z</dcterms:created>
  <dcterms:modified xsi:type="dcterms:W3CDTF">2021-01-05T12:27:19Z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