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4" r:id="rId2"/>
    <p:sldId id="512" r:id="rId3"/>
    <p:sldId id="513" r:id="rId4"/>
    <p:sldId id="514" r:id="rId5"/>
    <p:sldId id="515" r:id="rId6"/>
    <p:sldId id="516" r:id="rId7"/>
    <p:sldId id="517" r:id="rId8"/>
    <p:sldId id="519" r:id="rId9"/>
    <p:sldId id="518" r:id="rId10"/>
    <p:sldId id="420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89636" autoAdjust="0"/>
  </p:normalViewPr>
  <p:slideViewPr>
    <p:cSldViewPr>
      <p:cViewPr varScale="1">
        <p:scale>
          <a:sx n="62" d="100"/>
          <a:sy n="62" d="100"/>
        </p:scale>
        <p:origin x="600" y="56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535" y="454487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891098" y="2419002"/>
            <a:ext cx="9726245" cy="227295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TO‘G‘RI BURCHAKLI PARALLELEPIPED HAJMI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010252"/>
            <a:chOff x="439458" y="322808"/>
            <a:chExt cx="4985770" cy="455014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43800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96648" y="2463771"/>
            <a:ext cx="648072" cy="16902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6648" y="4653069"/>
            <a:ext cx="648072" cy="16902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yt3.ggpht.com/a/AATXAJzCRWYGjz72GgA5fj9Mfm_D3PW95oMS9keI-w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8832" y="4156577"/>
            <a:ext cx="1396590" cy="18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gifer.com/Fud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4048206"/>
            <a:ext cx="2788841" cy="28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85454" y="684868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0320" y="2588020"/>
            <a:ext cx="9001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0330" y="1753605"/>
            <a:ext cx="846094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–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betidagi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272 –, 273 –, 274 –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  <p:pic>
        <p:nvPicPr>
          <p:cNvPr id="3074" name="Picture 2" descr="https://us.123rf.com/450wm/morphart/morphart1503/morphart150301229/37764185-vector-illustration-of-happy-schoolboy-writing-in-book-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4433898"/>
            <a:ext cx="3299899" cy="24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dreamstime.com/b/%D0%B4%D0%B5%D0%B2%D1%83%D1%88%D0%BA%D0%B0-%D0%BF%D1%80%D0%B5-%D1%81%D1%82%D0%B0%D0%B2-%D0%B5%D0%BD%D0%B8%D1%8F-%D0%B5%D1%80%D0%B6%D0%B8%D1%82-%D0%BE%D1%81%D0%BA%D1%83-%D1%81%D0%B7%D0%B0%D0%B6%D0%B8%D0%BC%D0%BE%D0%BC-%D1%8F-%D0%B1%D1%83%D0%BC%D0%B0%D0%B3%D0%B8-31268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91" y="3472297"/>
            <a:ext cx="2500809" cy="344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88632" y="360090"/>
            <a:ext cx="1944216" cy="677108"/>
          </a:xfrm>
        </p:spPr>
        <p:txBody>
          <a:bodyPr/>
          <a:lstStyle/>
          <a:p>
            <a:r>
              <a:rPr lang="en-US" sz="4400" b="1" dirty="0" smtClean="0"/>
              <a:t>HAJM</a:t>
            </a:r>
            <a:endParaRPr lang="ru-RU" sz="4400" b="1" dirty="0"/>
          </a:p>
        </p:txBody>
      </p:sp>
      <p:sp>
        <p:nvSpPr>
          <p:cNvPr id="4" name="Куб 3"/>
          <p:cNvSpPr/>
          <p:nvPr/>
        </p:nvSpPr>
        <p:spPr>
          <a:xfrm>
            <a:off x="1360240" y="2012159"/>
            <a:ext cx="1224136" cy="1864224"/>
          </a:xfrm>
          <a:prstGeom prst="cube">
            <a:avLst>
              <a:gd name="adj" fmla="val 2075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 rot="10800000">
            <a:off x="1360240" y="2016274"/>
            <a:ext cx="1224136" cy="1864224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3040849" y="1996625"/>
            <a:ext cx="1224136" cy="1864224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 rot="10800000">
            <a:off x="3040849" y="2003013"/>
            <a:ext cx="1224136" cy="1864224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1360240" y="4661936"/>
            <a:ext cx="1224136" cy="1738841"/>
          </a:xfrm>
          <a:prstGeom prst="cube">
            <a:avLst>
              <a:gd name="adj" fmla="val 2075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 rot="10800000">
            <a:off x="1360240" y="4666051"/>
            <a:ext cx="1224136" cy="1738841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2849575" y="5328641"/>
            <a:ext cx="958939" cy="1039717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 rot="10800000">
            <a:off x="2849574" y="5328640"/>
            <a:ext cx="958938" cy="1039717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7836095" y="5367629"/>
            <a:ext cx="949899" cy="1017769"/>
          </a:xfrm>
          <a:prstGeom prst="cube">
            <a:avLst>
              <a:gd name="adj" fmla="val 2075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 rot="10800000">
            <a:off x="7836094" y="5359784"/>
            <a:ext cx="949898" cy="1017769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6047724" y="5367629"/>
            <a:ext cx="1224136" cy="1087011"/>
          </a:xfrm>
          <a:prstGeom prst="cube">
            <a:avLst>
              <a:gd name="adj" fmla="val 2284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6036979" y="4675248"/>
            <a:ext cx="1234881" cy="1764874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 rot="10800000">
            <a:off x="6047725" y="4689766"/>
            <a:ext cx="1224136" cy="1772328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96744" y="1668169"/>
            <a:ext cx="3528392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64195" y="1668597"/>
            <a:ext cx="3528392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05672" y="4315790"/>
            <a:ext cx="3528392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64195" y="4315790"/>
            <a:ext cx="3528392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уб 28"/>
          <p:cNvSpPr/>
          <p:nvPr/>
        </p:nvSpPr>
        <p:spPr>
          <a:xfrm>
            <a:off x="7817369" y="1988935"/>
            <a:ext cx="1224136" cy="1864224"/>
          </a:xfrm>
          <a:prstGeom prst="cube">
            <a:avLst>
              <a:gd name="adj" fmla="val 2075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уб 29"/>
          <p:cNvSpPr/>
          <p:nvPr/>
        </p:nvSpPr>
        <p:spPr>
          <a:xfrm rot="10800000">
            <a:off x="7817369" y="1993050"/>
            <a:ext cx="1224136" cy="1864224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уб 30"/>
          <p:cNvSpPr/>
          <p:nvPr/>
        </p:nvSpPr>
        <p:spPr>
          <a:xfrm>
            <a:off x="6220780" y="2005771"/>
            <a:ext cx="1224136" cy="1864224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уб 31"/>
          <p:cNvSpPr/>
          <p:nvPr/>
        </p:nvSpPr>
        <p:spPr>
          <a:xfrm rot="10800000">
            <a:off x="6220780" y="2012159"/>
            <a:ext cx="1224136" cy="1864224"/>
          </a:xfrm>
          <a:prstGeom prst="cube">
            <a:avLst>
              <a:gd name="adj" fmla="val 207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68552" y="360090"/>
            <a:ext cx="5568696" cy="677108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Kattalikni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o‘lchash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4576" y="2455556"/>
            <a:ext cx="1207624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8273008" y="2016274"/>
            <a:ext cx="1605650" cy="1735426"/>
          </a:xfrm>
          <a:prstGeom prst="cube">
            <a:avLst>
              <a:gd name="adj" fmla="val 25982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32248" y="3528442"/>
            <a:ext cx="1368152" cy="0"/>
          </a:xfrm>
          <a:prstGeom prst="line">
            <a:avLst/>
          </a:prstGeom>
          <a:ln w="57150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432248" y="3420430"/>
            <a:ext cx="0" cy="216024"/>
          </a:xfrm>
          <a:prstGeom prst="line">
            <a:avLst/>
          </a:prstGeom>
          <a:ln w="57150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800400" y="3420877"/>
            <a:ext cx="0" cy="216024"/>
          </a:xfrm>
          <a:prstGeom prst="line">
            <a:avLst/>
          </a:prstGeom>
          <a:ln w="57150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62834" y="1872258"/>
            <a:ext cx="635660" cy="33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a)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50722" y="1664925"/>
            <a:ext cx="635660" cy="702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96944" y="1761242"/>
            <a:ext cx="635660" cy="69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6144" y="3934562"/>
            <a:ext cx="3240360" cy="1504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722" y="4112399"/>
            <a:ext cx="2406062" cy="133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91657" y="3862942"/>
            <a:ext cx="3168352" cy="138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8192" y="5610779"/>
            <a:ext cx="10009112" cy="1208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santimetr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qirrasi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cm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cm³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santimetr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бъект 3"/>
          <p:cNvSpPr>
            <a:spLocks noGrp="1"/>
          </p:cNvSpPr>
          <p:nvPr>
            <p:ph sz="half" idx="3"/>
          </p:nvPr>
        </p:nvSpPr>
        <p:spPr>
          <a:xfrm>
            <a:off x="1650705" y="2918962"/>
            <a:ext cx="792088" cy="36933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1 с</a:t>
            </a:r>
            <a:r>
              <a:rPr lang="en-US" sz="2400" b="1" dirty="0" smtClean="0">
                <a:solidFill>
                  <a:schemeClr val="tx1"/>
                </a:solidFill>
              </a:rPr>
              <a:t>m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/>
      <p:bldP spid="20" grpId="0"/>
      <p:bldP spid="21" grpId="0"/>
      <p:bldP spid="22" grpId="0"/>
      <p:bldP spid="23" grpId="0"/>
      <p:bldP spid="24" grpId="0"/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401" y="5145473"/>
            <a:ext cx="2088232" cy="430887"/>
          </a:xfr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V = a · b · c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44216" y="333833"/>
            <a:ext cx="11449272" cy="677108"/>
          </a:xfrm>
        </p:spPr>
        <p:txBody>
          <a:bodyPr/>
          <a:lstStyle/>
          <a:p>
            <a:r>
              <a:rPr lang="en-US" sz="4400" b="1" dirty="0" err="1" smtClean="0"/>
              <a:t>To‘g‘ri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burchakli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parallelepipedning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hajmi</a:t>
            </a:r>
            <a:r>
              <a:rPr lang="en-US" sz="4400" b="1" dirty="0" smtClean="0"/>
              <a:t>: </a:t>
            </a:r>
            <a:endParaRPr lang="ru-RU" sz="4400" b="1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352128" y="1368202"/>
            <a:ext cx="11449272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parallelepipedning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hajmi</a:t>
            </a:r>
            <a:r>
              <a:rPr lang="en-US" sz="2800" b="1" dirty="0" smtClean="0">
                <a:solidFill>
                  <a:schemeClr val="tx1"/>
                </a:solidFill>
              </a:rPr>
              <a:t> –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o‘lchovi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</a:rPr>
              <a:t>eni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bo‘yi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balandligining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ko‘paytmasiga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54690" y="5136627"/>
            <a:ext cx="2088232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   a · b = S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96644" y="5814845"/>
            <a:ext cx="1080120" cy="430887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c = H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4696995" y="2780137"/>
            <a:ext cx="1800200" cy="179609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 rot="10800000">
            <a:off x="4696995" y="2782074"/>
            <a:ext cx="1800200" cy="1796090"/>
          </a:xfrm>
          <a:prstGeom prst="cub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8347878" y="2928995"/>
            <a:ext cx="1607912" cy="1647232"/>
          </a:xfrm>
          <a:prstGeom prst="cube">
            <a:avLst>
              <a:gd name="adj" fmla="val 29989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 rot="10800000">
            <a:off x="8347878" y="2928995"/>
            <a:ext cx="1607912" cy="1647232"/>
          </a:xfrm>
          <a:prstGeom prst="cube">
            <a:avLst>
              <a:gd name="adj" fmla="val 29989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775391" y="2823255"/>
            <a:ext cx="2094257" cy="175447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 rot="10800000">
            <a:off x="775391" y="2823255"/>
            <a:ext cx="2094257" cy="1754470"/>
          </a:xfrm>
          <a:prstGeom prst="cub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560" y="2570395"/>
            <a:ext cx="635660" cy="69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3507" y="2476098"/>
            <a:ext cx="635660" cy="69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61218" y="2494956"/>
            <a:ext cx="635660" cy="711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64805" y="3543659"/>
            <a:ext cx="635660" cy="69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35515" y="4047647"/>
            <a:ext cx="635660" cy="69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34974" y="4047647"/>
            <a:ext cx="636386" cy="61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44009" y="3734808"/>
            <a:ext cx="635660" cy="681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14526" y="4007675"/>
            <a:ext cx="635660" cy="69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7401" y="3734808"/>
            <a:ext cx="635660" cy="69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4820" y="3405454"/>
            <a:ext cx="635660" cy="69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19030" y="3769053"/>
            <a:ext cx="635660" cy="659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798622" y="6493063"/>
            <a:ext cx="1602178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V = S · H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479048" y="5099163"/>
            <a:ext cx="1126477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V = a³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37401" y="5143344"/>
            <a:ext cx="2088232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V = a · b · c</a:t>
            </a:r>
            <a:endParaRPr lang="ru-RU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44" y="3600450"/>
            <a:ext cx="7155612" cy="861774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Suyuqliklar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bilan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ish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ko‘rilganda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rgbClr val="C00000"/>
                </a:solidFill>
              </a:rPr>
              <a:t>1 dm³ </a:t>
            </a:r>
            <a:r>
              <a:rPr lang="en-US" sz="2800" dirty="0" err="1" smtClean="0">
                <a:solidFill>
                  <a:schemeClr val="tx1"/>
                </a:solidFill>
              </a:rPr>
              <a:t>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boshqacha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litr</a:t>
            </a:r>
            <a:r>
              <a:rPr lang="en-US" sz="2800" dirty="0" smtClean="0">
                <a:solidFill>
                  <a:srgbClr val="C00000"/>
                </a:solidFill>
              </a:rPr>
              <a:t> (l) </a:t>
            </a:r>
            <a:r>
              <a:rPr lang="en-US" sz="2800" dirty="0" smtClean="0">
                <a:solidFill>
                  <a:schemeClr val="tx1"/>
                </a:solidFill>
              </a:rPr>
              <a:t>deb ham </a:t>
            </a:r>
            <a:r>
              <a:rPr lang="en-US" sz="2800" dirty="0" err="1" smtClean="0">
                <a:solidFill>
                  <a:schemeClr val="tx1"/>
                </a:solidFill>
              </a:rPr>
              <a:t>atashadi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76464" y="333833"/>
            <a:ext cx="5976664" cy="677108"/>
          </a:xfrm>
        </p:spPr>
        <p:txBody>
          <a:bodyPr/>
          <a:lstStyle/>
          <a:p>
            <a:r>
              <a:rPr lang="en-US" sz="4400" b="1" dirty="0" err="1" smtClean="0"/>
              <a:t>Hajm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o‘lchov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birliklari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6144" y="1368202"/>
            <a:ext cx="11665377" cy="1292662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Hajmlarni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o‘lchash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millimetr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kub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(mm³), </a:t>
            </a:r>
            <a:r>
              <a:rPr lang="en-US" sz="2800" b="1" dirty="0" err="1" smtClean="0">
                <a:solidFill>
                  <a:schemeClr val="tx1"/>
                </a:solidFill>
              </a:rPr>
              <a:t>detsimetr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kub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(dm³),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metr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kub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(m³), </a:t>
            </a:r>
            <a:r>
              <a:rPr lang="en-US" sz="2800" b="1" dirty="0" err="1" smtClean="0">
                <a:solidFill>
                  <a:schemeClr val="tx1"/>
                </a:solidFill>
              </a:rPr>
              <a:t>kilometr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kub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(km³) </a:t>
            </a:r>
            <a:r>
              <a:rPr lang="en-US" sz="2800" b="1" dirty="0" err="1" smtClean="0">
                <a:solidFill>
                  <a:schemeClr val="tx1"/>
                </a:solidFill>
              </a:rPr>
              <a:t>kabi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o‘lchov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birliklaridan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foydalaniladi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56384" y="4970923"/>
            <a:ext cx="223224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002060"/>
                </a:solidFill>
              </a:rPr>
              <a:t>1 </a:t>
            </a:r>
            <a:r>
              <a:rPr lang="en-US" sz="2800" b="1" kern="0" dirty="0" err="1" smtClean="0">
                <a:solidFill>
                  <a:srgbClr val="002060"/>
                </a:solidFill>
              </a:rPr>
              <a:t>litr</a:t>
            </a:r>
            <a:r>
              <a:rPr lang="en-US" sz="2800" b="1" kern="0" dirty="0" smtClean="0">
                <a:solidFill>
                  <a:srgbClr val="002060"/>
                </a:solidFill>
              </a:rPr>
              <a:t> =</a:t>
            </a:r>
            <a:r>
              <a:rPr lang="ru-RU" sz="2800" b="1" kern="0" dirty="0" smtClean="0">
                <a:solidFill>
                  <a:srgbClr val="002060"/>
                </a:solidFill>
              </a:rPr>
              <a:t> </a:t>
            </a:r>
            <a:r>
              <a:rPr lang="en-US" sz="2800" b="1" kern="0" dirty="0" smtClean="0">
                <a:solidFill>
                  <a:srgbClr val="002060"/>
                </a:solidFill>
              </a:rPr>
              <a:t>1 dm³</a:t>
            </a:r>
            <a:endParaRPr lang="ru-RU" sz="2800" b="1" kern="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im0-tub-ru.yandex.net/i?id=d924eada53f0b1d71b5bc606d943810d&amp;ref=rim&amp;n=33&amp;w=134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81421" y="4031337"/>
            <a:ext cx="1800200" cy="24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gifer.com/LYO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92" y="2699770"/>
            <a:ext cx="1775193" cy="180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176" y="2899781"/>
            <a:ext cx="1872208" cy="430887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Berigan 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75525" y="333833"/>
            <a:ext cx="3813776" cy="677108"/>
          </a:xfrm>
        </p:spPr>
        <p:txBody>
          <a:bodyPr/>
          <a:lstStyle/>
          <a:p>
            <a:r>
              <a:rPr lang="en-US" sz="4400" b="1" dirty="0" smtClean="0"/>
              <a:t>267 – masala 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68153" y="1512218"/>
            <a:ext cx="11377264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parallelepipedda</a:t>
            </a:r>
            <a:r>
              <a:rPr lang="en-US" sz="2800" b="1" dirty="0" smtClean="0">
                <a:solidFill>
                  <a:schemeClr val="tx1"/>
                </a:solidFill>
              </a:rPr>
              <a:t> : a = 12 cm, b = 15 cm, c = 8 cm.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hajmini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hisoblang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84177" y="3672458"/>
            <a:ext cx="1872208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a = 12 cm</a:t>
            </a:r>
          </a:p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b = 15 cm</a:t>
            </a:r>
          </a:p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c = 8 cm</a:t>
            </a:r>
          </a:p>
          <a:p>
            <a:pPr defTabSz="914400"/>
            <a:r>
              <a:rPr lang="en-US" sz="2800" b="1" kern="0" dirty="0" smtClean="0">
                <a:solidFill>
                  <a:srgbClr val="C00000"/>
                </a:solidFill>
              </a:rPr>
              <a:t>V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smtClean="0">
                <a:solidFill>
                  <a:srgbClr val="C00000"/>
                </a:solidFill>
              </a:rPr>
              <a:t>= ?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20480" y="3672458"/>
            <a:ext cx="20882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V = a · b · c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90356" y="2950963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Formula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72806" y="3020323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Yechish</a:t>
            </a:r>
            <a:r>
              <a:rPr lang="en-US" sz="2800" kern="0" dirty="0" smtClean="0">
                <a:solidFill>
                  <a:srgbClr val="002060"/>
                </a:solidFill>
              </a:rPr>
              <a:t>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72806" y="3741818"/>
            <a:ext cx="590465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V = 12cm · 15cm · 8cm = 1440 cm³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77426" y="5976714"/>
            <a:ext cx="40625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70C0"/>
                </a:solidFill>
              </a:rPr>
              <a:t>Javob</a:t>
            </a:r>
            <a:r>
              <a:rPr lang="en-US" sz="2800" kern="0" dirty="0" smtClean="0">
                <a:solidFill>
                  <a:srgbClr val="0070C0"/>
                </a:solidFill>
              </a:rPr>
              <a:t> :  </a:t>
            </a:r>
            <a:r>
              <a:rPr lang="en-US" sz="2800" kern="0" dirty="0" smtClean="0">
                <a:solidFill>
                  <a:schemeClr val="tx1"/>
                </a:solidFill>
              </a:rPr>
              <a:t>V = 1440 cm³</a:t>
            </a:r>
            <a:endParaRPr lang="ru-RU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3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/>
          <a:lstStyle/>
          <a:p>
            <a:r>
              <a:rPr lang="en-US" dirty="0" smtClean="0"/>
              <a:t>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49131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268 -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0121" y="1368202"/>
            <a:ext cx="12309412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Asosining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yuzi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balandligi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bo‘yicha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parallelepipedning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hajmini</a:t>
            </a:r>
            <a:r>
              <a:rPr lang="en-US" sz="2800" b="1" dirty="0" smtClean="0">
                <a:solidFill>
                  <a:schemeClr val="tx1"/>
                </a:solidFill>
              </a:rPr>
              <a:t> toping. S</a:t>
            </a:r>
            <a:r>
              <a:rPr lang="en-US" sz="1800" b="1" dirty="0" smtClean="0">
                <a:solidFill>
                  <a:schemeClr val="tx1"/>
                </a:solidFill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</a:rPr>
              <a:t> = 15 cm²,  H = 4 cm.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4176" y="2899781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smtClean="0">
                <a:solidFill>
                  <a:srgbClr val="002060"/>
                </a:solidFill>
              </a:rPr>
              <a:t>Berigan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784176" y="3672458"/>
            <a:ext cx="2088231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S</a:t>
            </a:r>
            <a:r>
              <a:rPr lang="en-US" sz="1800" b="1" kern="0" dirty="0" smtClean="0">
                <a:solidFill>
                  <a:schemeClr val="tx1"/>
                </a:solidFill>
              </a:rPr>
              <a:t>a</a:t>
            </a:r>
            <a:r>
              <a:rPr lang="en-US" sz="2800" b="1" kern="0" dirty="0" smtClean="0">
                <a:solidFill>
                  <a:schemeClr val="tx1"/>
                </a:solidFill>
              </a:rPr>
              <a:t> = 15 cm²</a:t>
            </a:r>
          </a:p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H = 4 cm</a:t>
            </a:r>
          </a:p>
          <a:p>
            <a:pPr defTabSz="914400"/>
            <a:r>
              <a:rPr lang="en-US" sz="2800" b="1" kern="0" dirty="0" smtClean="0">
                <a:solidFill>
                  <a:srgbClr val="C00000"/>
                </a:solidFill>
              </a:rPr>
              <a:t>V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smtClean="0">
                <a:solidFill>
                  <a:srgbClr val="C00000"/>
                </a:solidFill>
              </a:rPr>
              <a:t>= ?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20480" y="3672458"/>
            <a:ext cx="172819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chemeClr val="tx1"/>
                </a:solidFill>
              </a:rPr>
              <a:t>V</a:t>
            </a:r>
            <a:r>
              <a:rPr lang="en-US" sz="2800" kern="0" dirty="0" smtClean="0">
                <a:solidFill>
                  <a:schemeClr val="tx1"/>
                </a:solidFill>
              </a:rPr>
              <a:t> = S</a:t>
            </a:r>
            <a:r>
              <a:rPr lang="en-US" sz="1800" kern="0" dirty="0" smtClean="0">
                <a:solidFill>
                  <a:schemeClr val="tx1"/>
                </a:solidFill>
              </a:rPr>
              <a:t>a</a:t>
            </a:r>
            <a:r>
              <a:rPr lang="en-US" sz="2800" kern="0" dirty="0" smtClean="0">
                <a:solidFill>
                  <a:schemeClr val="tx1"/>
                </a:solidFill>
              </a:rPr>
              <a:t> · H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90356" y="2950963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Formula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00219" y="3045395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Yechish</a:t>
            </a:r>
            <a:r>
              <a:rPr lang="en-US" sz="2800" kern="0" dirty="0" smtClean="0">
                <a:solidFill>
                  <a:srgbClr val="002060"/>
                </a:solidFill>
              </a:rPr>
              <a:t>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31278" y="5624076"/>
            <a:ext cx="40625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70C0"/>
                </a:solidFill>
              </a:rPr>
              <a:t>Javob</a:t>
            </a:r>
            <a:r>
              <a:rPr lang="en-US" sz="2800" kern="0" dirty="0" smtClean="0">
                <a:solidFill>
                  <a:srgbClr val="0070C0"/>
                </a:solidFill>
              </a:rPr>
              <a:t> :  </a:t>
            </a:r>
            <a:r>
              <a:rPr lang="en-US" sz="2800" kern="0" dirty="0" smtClean="0">
                <a:solidFill>
                  <a:schemeClr val="tx1"/>
                </a:solidFill>
              </a:rPr>
              <a:t>V = 60 cm³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16824" y="3742598"/>
            <a:ext cx="473082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V = 15</a:t>
            </a:r>
            <a:r>
              <a:rPr lang="ru-RU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cm² · 4 cm = 60 cm³</a:t>
            </a:r>
            <a:endParaRPr lang="ru-RU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88632" y="309155"/>
            <a:ext cx="3777466" cy="771016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270 - masala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6144" y="1368202"/>
            <a:ext cx="11665377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parallelepipedda</a:t>
            </a:r>
            <a:r>
              <a:rPr lang="en-US" sz="2800" b="1" dirty="0" smtClean="0">
                <a:solidFill>
                  <a:schemeClr val="tx1"/>
                </a:solidFill>
              </a:rPr>
              <a:t> V = 7290 cm³, H = 54 cm </a:t>
            </a:r>
            <a:r>
              <a:rPr lang="en-US" sz="2800" b="1" dirty="0" err="1" smtClean="0">
                <a:solidFill>
                  <a:schemeClr val="tx1"/>
                </a:solidFill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yuzini</a:t>
            </a:r>
            <a:r>
              <a:rPr lang="en-US" sz="2800" b="1" dirty="0" smtClean="0">
                <a:solidFill>
                  <a:schemeClr val="tx1"/>
                </a:solidFill>
              </a:rPr>
              <a:t> toping.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0331" y="2952378"/>
            <a:ext cx="3577002" cy="9285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kern="0" smtClean="0"/>
              <a:t>,</a:t>
            </a:r>
            <a:endParaRPr lang="ru-RU" kern="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2208" y="2873578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Berilgan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smtClean="0">
                <a:solidFill>
                  <a:srgbClr val="002060"/>
                </a:solidFill>
              </a:rPr>
              <a:t>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712208" y="3646255"/>
            <a:ext cx="2453178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V = 7290 cm³</a:t>
            </a:r>
          </a:p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H = 54 cm</a:t>
            </a:r>
          </a:p>
          <a:p>
            <a:pPr defTabSz="914400"/>
            <a:r>
              <a:rPr lang="en-US" sz="2800" b="1" kern="0" dirty="0" smtClean="0">
                <a:solidFill>
                  <a:srgbClr val="C00000"/>
                </a:solidFill>
              </a:rPr>
              <a:t>S</a:t>
            </a:r>
            <a:r>
              <a:rPr lang="en-US" sz="1800" b="1" kern="0" dirty="0" smtClean="0">
                <a:solidFill>
                  <a:srgbClr val="C00000"/>
                </a:solidFill>
              </a:rPr>
              <a:t>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smtClean="0">
                <a:solidFill>
                  <a:srgbClr val="C00000"/>
                </a:solidFill>
              </a:rPr>
              <a:t>= ?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48512" y="3646255"/>
            <a:ext cx="20882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chemeClr val="tx1"/>
                </a:solidFill>
              </a:rPr>
              <a:t>V</a:t>
            </a:r>
            <a:r>
              <a:rPr lang="en-US" sz="2800" kern="0" dirty="0" smtClean="0">
                <a:solidFill>
                  <a:schemeClr val="tx1"/>
                </a:solidFill>
              </a:rPr>
              <a:t> = S · H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18388" y="2924760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Formula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28251" y="3019192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Yechish</a:t>
            </a:r>
            <a:r>
              <a:rPr lang="en-US" sz="2800" kern="0" dirty="0" smtClean="0">
                <a:solidFill>
                  <a:srgbClr val="002060"/>
                </a:solidFill>
              </a:rPr>
              <a:t>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085591" y="5924309"/>
            <a:ext cx="381926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70C0"/>
                </a:solidFill>
              </a:rPr>
              <a:t>Javob</a:t>
            </a:r>
            <a:r>
              <a:rPr lang="en-US" sz="2800" kern="0" dirty="0" smtClean="0">
                <a:solidFill>
                  <a:srgbClr val="0070C0"/>
                </a:solidFill>
              </a:rPr>
              <a:t> :  </a:t>
            </a:r>
            <a:r>
              <a:rPr lang="en-US" sz="2800" kern="0" dirty="0" smtClean="0">
                <a:solidFill>
                  <a:schemeClr val="tx1"/>
                </a:solidFill>
              </a:rPr>
              <a:t>S</a:t>
            </a:r>
            <a:r>
              <a:rPr lang="en-US" sz="1800" kern="0" dirty="0" smtClean="0">
                <a:solidFill>
                  <a:schemeClr val="tx1"/>
                </a:solidFill>
              </a:rPr>
              <a:t>a</a:t>
            </a:r>
            <a:r>
              <a:rPr lang="en-US" sz="2800" kern="0" dirty="0" smtClean="0">
                <a:solidFill>
                  <a:schemeClr val="tx1"/>
                </a:solidFill>
              </a:rPr>
              <a:t> = 135 cm²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44856" y="3716395"/>
            <a:ext cx="54005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S</a:t>
            </a:r>
            <a:r>
              <a:rPr lang="en-US" sz="1800" kern="0" dirty="0" smtClean="0">
                <a:solidFill>
                  <a:schemeClr val="tx1"/>
                </a:solidFill>
              </a:rPr>
              <a:t>a</a:t>
            </a:r>
            <a:r>
              <a:rPr lang="en-US" sz="2800" kern="0" dirty="0" smtClean="0">
                <a:solidFill>
                  <a:schemeClr val="tx1"/>
                </a:solidFill>
              </a:rPr>
              <a:t> = 7290 cm³ : 54 cm = 135 cm²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496215" y="4273319"/>
            <a:ext cx="20882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S</a:t>
            </a:r>
            <a:r>
              <a:rPr lang="en-US" sz="1800" kern="0" dirty="0" smtClean="0">
                <a:solidFill>
                  <a:schemeClr val="tx1"/>
                </a:solidFill>
              </a:rPr>
              <a:t>a</a:t>
            </a:r>
            <a:r>
              <a:rPr lang="en-US" sz="2800" kern="0" dirty="0" smtClean="0">
                <a:solidFill>
                  <a:schemeClr val="tx1"/>
                </a:solidFill>
              </a:rPr>
              <a:t> = V </a:t>
            </a:r>
            <a:r>
              <a:rPr lang="en-US" sz="2800" kern="0" dirty="0">
                <a:solidFill>
                  <a:schemeClr val="tx1"/>
                </a:solidFill>
              </a:rPr>
              <a:t>: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H</a:t>
            </a:r>
            <a:endParaRPr lang="ru-RU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12299" y="333833"/>
            <a:ext cx="3744416" cy="677108"/>
          </a:xfrm>
        </p:spPr>
        <p:txBody>
          <a:bodyPr/>
          <a:lstStyle/>
          <a:p>
            <a:r>
              <a:rPr lang="en-US" sz="4400" b="1" dirty="0" smtClean="0"/>
              <a:t>271 -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440210"/>
            <a:ext cx="11953328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parallelepiped </a:t>
            </a:r>
            <a:r>
              <a:rPr lang="en-US" sz="2800" b="1" dirty="0" err="1" smtClean="0">
                <a:solidFill>
                  <a:schemeClr val="tx1"/>
                </a:solidFill>
              </a:rPr>
              <a:t>shaklidagi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omborxonaning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bo‘yi</a:t>
            </a:r>
            <a:r>
              <a:rPr lang="en-US" sz="2800" b="1" dirty="0" smtClean="0">
                <a:solidFill>
                  <a:schemeClr val="tx1"/>
                </a:solidFill>
              </a:rPr>
              <a:t> 24 m , </a:t>
            </a:r>
            <a:r>
              <a:rPr lang="en-US" sz="2800" b="1" dirty="0" err="1" smtClean="0">
                <a:solidFill>
                  <a:schemeClr val="tx1"/>
                </a:solidFill>
              </a:rPr>
              <a:t>eni</a:t>
            </a:r>
            <a:r>
              <a:rPr lang="en-US" sz="2800" b="1" dirty="0" smtClean="0">
                <a:solidFill>
                  <a:schemeClr val="tx1"/>
                </a:solidFill>
              </a:rPr>
              <a:t> 13 m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hajmi</a:t>
            </a:r>
            <a:r>
              <a:rPr lang="en-US" sz="2800" b="1" dirty="0" smtClean="0">
                <a:solidFill>
                  <a:schemeClr val="tx1"/>
                </a:solidFill>
              </a:rPr>
              <a:t> 3432 m³.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balandligini</a:t>
            </a:r>
            <a:r>
              <a:rPr lang="en-US" sz="2800" b="1" dirty="0" smtClean="0">
                <a:solidFill>
                  <a:schemeClr val="tx1"/>
                </a:solidFill>
              </a:rPr>
              <a:t> toping.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70284" y="2740086"/>
            <a:ext cx="1872208" cy="430887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Berigan 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670284" y="3512763"/>
            <a:ext cx="2202123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a = 24 m</a:t>
            </a:r>
          </a:p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b = 13 m</a:t>
            </a:r>
          </a:p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V = 3432 m³</a:t>
            </a:r>
          </a:p>
          <a:p>
            <a:pPr defTabSz="914400"/>
            <a:r>
              <a:rPr lang="en-US" sz="2800" b="1" kern="0" dirty="0" smtClean="0">
                <a:solidFill>
                  <a:srgbClr val="C00000"/>
                </a:solidFill>
              </a:rPr>
              <a:t>c = ?</a:t>
            </a:r>
            <a:endParaRPr lang="ru-RU" sz="2800" b="1" kern="0" dirty="0">
              <a:solidFill>
                <a:srgbClr val="C0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68452" y="4159093"/>
            <a:ext cx="24122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c = V : (a · b)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376464" y="2791268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Formula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502932" y="2813059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Yechish</a:t>
            </a:r>
            <a:r>
              <a:rPr lang="en-US" sz="2800" kern="0" dirty="0" smtClean="0">
                <a:solidFill>
                  <a:srgbClr val="002060"/>
                </a:solidFill>
              </a:rPr>
              <a:t>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502933" y="3602601"/>
            <a:ext cx="58745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c = 3432 m³  : (24 m · 13 m) =</a:t>
            </a:r>
            <a:r>
              <a:rPr lang="ru-RU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11 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885328" y="6016203"/>
            <a:ext cx="40625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70C0"/>
                </a:solidFill>
              </a:rPr>
              <a:t>Javob</a:t>
            </a:r>
            <a:r>
              <a:rPr lang="en-US" sz="2800" kern="0" dirty="0" smtClean="0">
                <a:solidFill>
                  <a:srgbClr val="0070C0"/>
                </a:solidFill>
              </a:rPr>
              <a:t> :  </a:t>
            </a:r>
            <a:r>
              <a:rPr lang="en-US" sz="2800" kern="0" dirty="0" smtClean="0">
                <a:solidFill>
                  <a:schemeClr val="tx1"/>
                </a:solidFill>
              </a:rPr>
              <a:t>c = 11 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68452" y="3570975"/>
            <a:ext cx="20882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V = a · b · c</a:t>
            </a:r>
            <a:endParaRPr lang="ru-RU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13386</TotalTime>
  <Words>488</Words>
  <Application>Microsoft Office PowerPoint</Application>
  <PresentationFormat>Произвольный</PresentationFormat>
  <Paragraphs>96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MATEMATIKA</vt:lpstr>
      <vt:lpstr>Презентация PowerPoint</vt:lpstr>
      <vt:lpstr>Презентация PowerPoint</vt:lpstr>
      <vt:lpstr>V = a · b · c</vt:lpstr>
      <vt:lpstr>Suyuqliklar bilan ish ko‘rilganda  1 dm³ ni boshqacha litr (l) deb ham atashadi.</vt:lpstr>
      <vt:lpstr>Berigan :</vt:lpstr>
      <vt:lpstr>,</vt:lpstr>
      <vt:lpstr>Презентация PowerPoint</vt:lpstr>
      <vt:lpstr>Berigan 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1090</cp:revision>
  <dcterms:created xsi:type="dcterms:W3CDTF">2020-04-09T07:32:19Z</dcterms:created>
  <dcterms:modified xsi:type="dcterms:W3CDTF">2021-01-05T12:45:45Z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