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4" r:id="rId2"/>
    <p:sldId id="520" r:id="rId3"/>
    <p:sldId id="521" r:id="rId4"/>
    <p:sldId id="522" r:id="rId5"/>
    <p:sldId id="523" r:id="rId6"/>
    <p:sldId id="525" r:id="rId7"/>
    <p:sldId id="526" r:id="rId8"/>
    <p:sldId id="527" r:id="rId9"/>
    <p:sldId id="420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89636" autoAdjust="0"/>
  </p:normalViewPr>
  <p:slideViewPr>
    <p:cSldViewPr>
      <p:cViewPr varScale="1">
        <p:scale>
          <a:sx n="60" d="100"/>
          <a:sy n="60" d="100"/>
        </p:scale>
        <p:origin x="900" y="72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2857355" y="2342486"/>
            <a:ext cx="9207408" cy="15342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KUB HAJMI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6"/>
            <a:chOff x="439458" y="322808"/>
            <a:chExt cx="4985770" cy="5088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786842" y="2342486"/>
            <a:ext cx="648072" cy="15214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72782" y="4497182"/>
            <a:ext cx="648072" cy="15214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s://cdn1.ozone.ru/s3/multimedia-d/60163318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672" y="3600450"/>
            <a:ext cx="2592000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285454" y="725405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61232" y="333833"/>
            <a:ext cx="1257186" cy="677108"/>
          </a:xfrm>
        </p:spPr>
        <p:txBody>
          <a:bodyPr/>
          <a:lstStyle/>
          <a:p>
            <a:r>
              <a:rPr lang="en-US" sz="4400" b="1" dirty="0" smtClean="0"/>
              <a:t>KUB</a:t>
            </a:r>
            <a:endParaRPr lang="ru-RU" sz="4400" b="1" dirty="0"/>
          </a:p>
        </p:txBody>
      </p:sp>
      <p:sp>
        <p:nvSpPr>
          <p:cNvPr id="9" name="Объект 2"/>
          <p:cNvSpPr>
            <a:spLocks noGrp="1"/>
          </p:cNvSpPr>
          <p:nvPr>
            <p:ph sz="half" idx="2"/>
          </p:nvPr>
        </p:nvSpPr>
        <p:spPr>
          <a:xfrm>
            <a:off x="568152" y="1377371"/>
            <a:ext cx="11521280" cy="861774"/>
          </a:xfrm>
        </p:spPr>
        <p:txBody>
          <a:bodyPr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Rasmda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tasvirlangan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shakl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qirrasi</a:t>
            </a:r>
            <a:r>
              <a:rPr lang="en-US" sz="2800" b="1" dirty="0" smtClean="0">
                <a:solidFill>
                  <a:schemeClr val="tx1"/>
                </a:solidFill>
              </a:rPr>
              <a:t> 1 cm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6 ta </a:t>
            </a:r>
            <a:r>
              <a:rPr lang="en-US" sz="2800" b="1" dirty="0" err="1" smtClean="0">
                <a:solidFill>
                  <a:schemeClr val="tx1"/>
                </a:solidFill>
              </a:rPr>
              <a:t>kubdan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iborat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Demak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uning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</a:t>
            </a:r>
            <a:r>
              <a:rPr lang="en-US" sz="2800" b="1" dirty="0" smtClean="0">
                <a:solidFill>
                  <a:schemeClr val="tx1"/>
                </a:solidFill>
              </a:rPr>
              <a:t> 6 cm³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4" name="Picture 6" descr="https://cdn2.static1-sima-land.com/items/278570/0/700-n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952" y="2856029"/>
            <a:ext cx="3148881" cy="346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>
            <a:spLocks noGrp="1"/>
          </p:cNvSpPr>
          <p:nvPr>
            <p:ph sz="half" idx="2"/>
          </p:nvPr>
        </p:nvSpPr>
        <p:spPr>
          <a:xfrm>
            <a:off x="784176" y="3168402"/>
            <a:ext cx="5976664" cy="1723549"/>
          </a:xfrm>
        </p:spPr>
        <p:txBody>
          <a:bodyPr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Biror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shaklning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o‘lchash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deganda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bu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shaklga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kubdan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nechtasini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joylash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mumkinligini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aniqlashga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aytiladi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160440" y="360090"/>
            <a:ext cx="7344815" cy="578842"/>
          </a:xfrm>
        </p:spPr>
        <p:txBody>
          <a:bodyPr/>
          <a:lstStyle/>
          <a:p>
            <a:r>
              <a:rPr lang="en-US" sz="4400" b="1" dirty="0" err="1" smtClean="0"/>
              <a:t>Kub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hajmi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o‘lchov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birligi</a:t>
            </a:r>
            <a:endParaRPr lang="ru-RU" sz="4400" b="1" dirty="0"/>
          </a:p>
        </p:txBody>
      </p:sp>
      <p:sp>
        <p:nvSpPr>
          <p:cNvPr id="5" name="Куб 4"/>
          <p:cNvSpPr/>
          <p:nvPr/>
        </p:nvSpPr>
        <p:spPr>
          <a:xfrm>
            <a:off x="1042844" y="1907583"/>
            <a:ext cx="1607912" cy="1588523"/>
          </a:xfrm>
          <a:prstGeom prst="cube">
            <a:avLst>
              <a:gd name="adj" fmla="val 2998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 rot="10800000">
            <a:off x="1042844" y="1907583"/>
            <a:ext cx="1607912" cy="1588523"/>
          </a:xfrm>
          <a:prstGeom prst="cube">
            <a:avLst>
              <a:gd name="adj" fmla="val 29989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9771" y="2488285"/>
            <a:ext cx="635660" cy="669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8975" y="2678970"/>
            <a:ext cx="635660" cy="657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9492" y="2952301"/>
            <a:ext cx="635660" cy="669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174014" y="4019043"/>
            <a:ext cx="1126477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V = a³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2" name="Объект 2"/>
          <p:cNvSpPr>
            <a:spLocks noGrp="1"/>
          </p:cNvSpPr>
          <p:nvPr>
            <p:ph sz="half" idx="2"/>
          </p:nvPr>
        </p:nvSpPr>
        <p:spPr>
          <a:xfrm>
            <a:off x="3520480" y="1800250"/>
            <a:ext cx="7344815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Kub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topish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asoslarini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yuzini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balandlikka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ko‘paytiriladi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65861" y="2942409"/>
            <a:ext cx="1970844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V = a · a · a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341490" y="3403260"/>
            <a:ext cx="1154085" cy="54969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"/>
          <p:cNvSpPr txBox="1">
            <a:spLocks/>
          </p:cNvSpPr>
          <p:nvPr/>
        </p:nvSpPr>
        <p:spPr>
          <a:xfrm>
            <a:off x="3225116" y="4008998"/>
            <a:ext cx="920535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m³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240560" y="4163822"/>
            <a:ext cx="108574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2"/>
          <p:cNvSpPr>
            <a:spLocks noGrp="1"/>
          </p:cNvSpPr>
          <p:nvPr>
            <p:ph sz="half" idx="2"/>
          </p:nvPr>
        </p:nvSpPr>
        <p:spPr>
          <a:xfrm>
            <a:off x="5467511" y="3780949"/>
            <a:ext cx="6768752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Qirrasi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1m</a:t>
            </a:r>
            <a:r>
              <a:rPr lang="en-US" sz="2800" b="1" dirty="0" smtClean="0">
                <a:solidFill>
                  <a:schemeClr val="tx1"/>
                </a:solidFill>
              </a:rPr>
              <a:t> (10 </a:t>
            </a:r>
            <a:r>
              <a:rPr lang="en-US" sz="2800" b="1" dirty="0" err="1" smtClean="0">
                <a:solidFill>
                  <a:schemeClr val="tx1"/>
                </a:solidFill>
              </a:rPr>
              <a:t>dm</a:t>
            </a:r>
            <a:r>
              <a:rPr lang="en-US" sz="2800" b="1" dirty="0" smtClean="0">
                <a:solidFill>
                  <a:schemeClr val="tx1"/>
                </a:solidFill>
              </a:rPr>
              <a:t> )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bo‘ladi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29931" y="5022637"/>
            <a:ext cx="9979381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m³ = 1 m · 1 m · 1 m = 10 </a:t>
            </a:r>
            <a:r>
              <a:rPr lang="en-US" sz="2800" kern="0" dirty="0" err="1" smtClean="0">
                <a:solidFill>
                  <a:schemeClr val="tx1"/>
                </a:solidFill>
              </a:rPr>
              <a:t>dm</a:t>
            </a:r>
            <a:r>
              <a:rPr lang="en-US" sz="2800" kern="0" dirty="0" smtClean="0">
                <a:solidFill>
                  <a:schemeClr val="tx1"/>
                </a:solidFill>
              </a:rPr>
              <a:t> · 10 </a:t>
            </a:r>
            <a:r>
              <a:rPr lang="en-US" sz="2800" kern="0" dirty="0" err="1" smtClean="0">
                <a:solidFill>
                  <a:schemeClr val="tx1"/>
                </a:solidFill>
              </a:rPr>
              <a:t>dm</a:t>
            </a:r>
            <a:r>
              <a:rPr lang="en-US" sz="2800" kern="0" dirty="0" smtClean="0">
                <a:solidFill>
                  <a:schemeClr val="tx1"/>
                </a:solidFill>
              </a:rPr>
              <a:t> · 10 </a:t>
            </a:r>
            <a:r>
              <a:rPr lang="en-US" sz="2800" kern="0" dirty="0" err="1" smtClean="0">
                <a:solidFill>
                  <a:schemeClr val="tx1"/>
                </a:solidFill>
              </a:rPr>
              <a:t>dm</a:t>
            </a:r>
            <a:r>
              <a:rPr lang="en-US" sz="2800" kern="0" dirty="0" smtClean="0">
                <a:solidFill>
                  <a:schemeClr val="tx1"/>
                </a:solidFill>
              </a:rPr>
              <a:t> = 1000 dm³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1025391" y="5603977"/>
            <a:ext cx="305022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dm³ = 1000 cm³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015277" y="6197972"/>
            <a:ext cx="353863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m³ = 1000 000 cm³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291970" y="5909916"/>
            <a:ext cx="4997262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km³ = 1000 000 000 m³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6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10" grpId="0"/>
      <p:bldP spid="11" grpId="0" animBg="1"/>
      <p:bldP spid="12" grpId="0" build="p"/>
      <p:bldP spid="14" grpId="0" animBg="1"/>
      <p:bldP spid="20" grpId="0" animBg="1"/>
      <p:bldP spid="24" grpId="0" build="p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44" y="2664346"/>
            <a:ext cx="2592288" cy="43088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</a:rPr>
              <a:t>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= 1³ = 1 dm³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37349" y="379442"/>
            <a:ext cx="5468546" cy="677108"/>
          </a:xfrm>
        </p:spPr>
        <p:txBody>
          <a:bodyPr/>
          <a:lstStyle/>
          <a:p>
            <a:r>
              <a:rPr lang="en-US" sz="4400" b="1" dirty="0" smtClean="0"/>
              <a:t>269 - m</a:t>
            </a:r>
            <a:r>
              <a:rPr lang="en-US" sz="4400" b="1" dirty="0" smtClean="0"/>
              <a:t>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512218"/>
            <a:ext cx="11809393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Rasmdagi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shakllar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qirrasi</a:t>
            </a:r>
            <a:r>
              <a:rPr lang="en-US" sz="2800" b="1" dirty="0" smtClean="0">
                <a:solidFill>
                  <a:schemeClr val="tx1"/>
                </a:solidFill>
              </a:rPr>
              <a:t> 1 </a:t>
            </a:r>
            <a:r>
              <a:rPr lang="en-US" sz="2800" b="1" dirty="0" err="1" smtClean="0">
                <a:solidFill>
                  <a:schemeClr val="tx1"/>
                </a:solidFill>
              </a:rPr>
              <a:t>dm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kubchalardan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tuzilgan</a:t>
            </a:r>
            <a:r>
              <a:rPr lang="en-US" sz="2800" b="1" dirty="0" smtClean="0">
                <a:solidFill>
                  <a:schemeClr val="tx1"/>
                </a:solidFill>
              </a:rPr>
              <a:t>. Bu </a:t>
            </a:r>
            <a:r>
              <a:rPr lang="en-US" sz="2800" b="1" dirty="0" err="1" smtClean="0">
                <a:solidFill>
                  <a:schemeClr val="tx1"/>
                </a:solidFill>
              </a:rPr>
              <a:t>shakllarning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hajmini</a:t>
            </a:r>
            <a:r>
              <a:rPr lang="en-US" sz="2800" b="1" dirty="0" smtClean="0">
                <a:solidFill>
                  <a:schemeClr val="tx1"/>
                </a:solidFill>
              </a:rPr>
              <a:t> toping.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98485" y="5921112"/>
            <a:ext cx="1800200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5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94212" y="5921114"/>
            <a:ext cx="1800200" cy="430887"/>
          </a:xfrm>
          <a:prstGeom prst="rect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7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83540" y="5921115"/>
            <a:ext cx="1800200" cy="43088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7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898668" y="5921113"/>
            <a:ext cx="2143422" cy="43088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10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599" y="3432768"/>
            <a:ext cx="5256697" cy="188687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101" y="3744466"/>
            <a:ext cx="1627584" cy="174285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399977" y="3171158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06072" y="2873087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95324" y="2956873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84576" y="3137118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5" grpId="0" animBg="1"/>
      <p:bldP spid="6" grpId="0" animBg="1"/>
      <p:bldP spid="7" grpId="0" animBg="1"/>
      <p:bldP spid="8" grpId="0" animBg="1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75525" y="333833"/>
            <a:ext cx="4050550" cy="677108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269 - masala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6144" y="1351707"/>
            <a:ext cx="11737385" cy="1292662"/>
          </a:xfrm>
        </p:spPr>
        <p:txBody>
          <a:bodyPr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R</a:t>
            </a:r>
            <a:r>
              <a:rPr lang="en-US" sz="2800" b="1" dirty="0" err="1" smtClean="0">
                <a:solidFill>
                  <a:schemeClr val="tx1"/>
                </a:solidFill>
              </a:rPr>
              <a:t>asmdagi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shakllar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qirrasi</a:t>
            </a:r>
            <a:r>
              <a:rPr lang="en-US" sz="2800" b="1" dirty="0" smtClean="0">
                <a:solidFill>
                  <a:schemeClr val="tx1"/>
                </a:solidFill>
              </a:rPr>
              <a:t> 1 </a:t>
            </a:r>
            <a:r>
              <a:rPr lang="en-US" sz="2800" b="1" dirty="0" err="1" smtClean="0">
                <a:solidFill>
                  <a:schemeClr val="tx1"/>
                </a:solidFill>
              </a:rPr>
              <a:t>dm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kubchalardan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tuzilgan</a:t>
            </a:r>
            <a:r>
              <a:rPr lang="en-US" sz="2800" b="1" dirty="0" smtClean="0">
                <a:solidFill>
                  <a:schemeClr val="tx1"/>
                </a:solidFill>
              </a:rPr>
              <a:t>. Bu </a:t>
            </a:r>
            <a:r>
              <a:rPr lang="en-US" sz="2800" b="1" dirty="0" err="1" smtClean="0">
                <a:solidFill>
                  <a:schemeClr val="tx1"/>
                </a:solidFill>
              </a:rPr>
              <a:t>shakllarning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hajmini</a:t>
            </a:r>
            <a:r>
              <a:rPr lang="en-US" sz="2800" b="1" dirty="0" smtClean="0">
                <a:solidFill>
                  <a:schemeClr val="tx1"/>
                </a:solidFill>
              </a:rPr>
              <a:t> toping. </a:t>
            </a:r>
            <a:r>
              <a:rPr lang="en-US" sz="2800" b="1" dirty="0" err="1" smtClean="0">
                <a:solidFill>
                  <a:schemeClr val="tx1"/>
                </a:solidFill>
              </a:rPr>
              <a:t>Hajmi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shakllarni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aniqlang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6144" y="6293372"/>
            <a:ext cx="2160240" cy="430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a) </a:t>
            </a:r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8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143564" y="6293372"/>
            <a:ext cx="2249124" cy="430887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</a:t>
            </a:r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7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662493" y="6293372"/>
            <a:ext cx="2190316" cy="430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</a:t>
            </a:r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8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122614" y="6293371"/>
            <a:ext cx="2146447" cy="43088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e) </a:t>
            </a:r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7 dm³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0291" y="2802681"/>
            <a:ext cx="2592288" cy="43088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</a:rPr>
              <a:t>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= 1³ = 1 dm³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236" y="3786070"/>
            <a:ext cx="3207143" cy="206725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735" y="3841769"/>
            <a:ext cx="2097196" cy="20230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761" y="4104506"/>
            <a:ext cx="2551802" cy="177487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12761" y="4033336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80244" y="3318549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77521" y="3524460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00175" y="3587408"/>
            <a:ext cx="54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857184" y="3143215"/>
            <a:ext cx="2410670" cy="43088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a</a:t>
            </a:r>
            <a:r>
              <a:rPr lang="en-US" sz="2800" kern="0" dirty="0" smtClean="0">
                <a:solidFill>
                  <a:schemeClr val="tx1"/>
                </a:solidFill>
              </a:rPr>
              <a:t> = d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b = e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4" grpId="0"/>
      <p:bldP spid="15" grpId="0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987333" y="321877"/>
            <a:ext cx="2169291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4400" b="1" kern="0" dirty="0" smtClean="0"/>
              <a:t>Masala</a:t>
            </a:r>
            <a:endParaRPr lang="ru-RU" sz="4400" b="1" kern="0" dirty="0"/>
          </a:p>
        </p:txBody>
      </p:sp>
      <p:sp>
        <p:nvSpPr>
          <p:cNvPr id="6" name="Объект 3"/>
          <p:cNvSpPr>
            <a:spLocks noGrp="1"/>
          </p:cNvSpPr>
          <p:nvPr>
            <p:ph sz="half" idx="3"/>
          </p:nvPr>
        </p:nvSpPr>
        <p:spPr>
          <a:xfrm>
            <a:off x="2395171" y="1472206"/>
            <a:ext cx="6684791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Santimetrda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ifodalang</a:t>
            </a:r>
            <a:r>
              <a:rPr lang="en-US" sz="2800" b="1" dirty="0" smtClean="0">
                <a:solidFill>
                  <a:srgbClr val="002060"/>
                </a:solidFill>
              </a:rPr>
              <a:t>. (275 - masala)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96144" y="2376314"/>
            <a:ext cx="892899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a) </a:t>
            </a:r>
            <a:r>
              <a:rPr lang="en-US" sz="2800" b="1" kern="0" dirty="0" smtClean="0">
                <a:solidFill>
                  <a:schemeClr val="tx1"/>
                </a:solidFill>
              </a:rPr>
              <a:t>2 m 3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dm</a:t>
            </a:r>
            <a:r>
              <a:rPr lang="en-US" sz="2800" b="1" kern="0" dirty="0" smtClean="0">
                <a:solidFill>
                  <a:schemeClr val="tx1"/>
                </a:solidFill>
              </a:rPr>
              <a:t> = 2 m + 3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dm</a:t>
            </a:r>
            <a:r>
              <a:rPr lang="en-US" sz="2800" b="1" kern="0" dirty="0" smtClean="0">
                <a:solidFill>
                  <a:schemeClr val="tx1"/>
                </a:solidFill>
              </a:rPr>
              <a:t> = 200 cm + 30 cm = 230 cm   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11986" y="3188754"/>
            <a:ext cx="92011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e) </a:t>
            </a:r>
            <a:r>
              <a:rPr lang="en-US" sz="2800" b="1" kern="0" dirty="0" smtClean="0">
                <a:solidFill>
                  <a:schemeClr val="tx1"/>
                </a:solidFill>
              </a:rPr>
              <a:t>3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dm</a:t>
            </a:r>
            <a:r>
              <a:rPr lang="en-US" sz="2800" b="1" kern="0" dirty="0" smtClean="0">
                <a:solidFill>
                  <a:schemeClr val="tx1"/>
                </a:solidFill>
              </a:rPr>
              <a:t> 30 cm 20 mm = 30 cm + 30 cm + 2 cm = 62 cm   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9" name="Объект 3"/>
          <p:cNvSpPr>
            <a:spLocks noGrp="1"/>
          </p:cNvSpPr>
          <p:nvPr>
            <p:ph sz="half" idx="3"/>
          </p:nvPr>
        </p:nvSpPr>
        <p:spPr>
          <a:xfrm>
            <a:off x="2395171" y="4029409"/>
            <a:ext cx="7920880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Kvadrat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santimetrda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ifodalang</a:t>
            </a:r>
            <a:r>
              <a:rPr lang="en-US" sz="2800" b="1" dirty="0" smtClean="0">
                <a:solidFill>
                  <a:srgbClr val="002060"/>
                </a:solidFill>
              </a:rPr>
              <a:t>. (276 - masala)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88932" y="5023668"/>
            <a:ext cx="110244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d) </a:t>
            </a:r>
            <a:r>
              <a:rPr lang="en-US" sz="2800" b="1" kern="0" dirty="0" smtClean="0">
                <a:solidFill>
                  <a:schemeClr val="tx1"/>
                </a:solidFill>
              </a:rPr>
              <a:t>3 m² 7 dm² = 3 m² + 7 dm² = 30000 cm² + 700 cm² = 30 700 cm²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93213" y="5927776"/>
            <a:ext cx="893192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e) </a:t>
            </a:r>
            <a:r>
              <a:rPr lang="en-US" sz="2800" b="1" kern="0" dirty="0" smtClean="0">
                <a:solidFill>
                  <a:schemeClr val="tx1"/>
                </a:solidFill>
              </a:rPr>
              <a:t>4 m² 30 dm² = 40000 cm² + 3000 cm² = 43 000 cm²   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16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 build="p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75525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277 -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404642" y="1563873"/>
            <a:ext cx="2952328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Litrda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ifodalang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6144" y="2523130"/>
            <a:ext cx="26642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a) 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smtClean="0">
                <a:solidFill>
                  <a:schemeClr val="tx1"/>
                </a:solidFill>
              </a:rPr>
              <a:t>5 dm³ = 5 l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1765" y="3437569"/>
            <a:ext cx="529735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b) </a:t>
            </a:r>
            <a:r>
              <a:rPr lang="en-US" sz="2800" b="1" kern="0" dirty="0" smtClean="0">
                <a:solidFill>
                  <a:schemeClr val="tx1"/>
                </a:solidFill>
              </a:rPr>
              <a:t> 21 000 cm³ = 21 dm³ = 21 l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96144" y="4352733"/>
            <a:ext cx="118019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d) </a:t>
            </a:r>
            <a:r>
              <a:rPr lang="en-US" sz="2800" b="1" kern="0" dirty="0" smtClean="0">
                <a:solidFill>
                  <a:schemeClr val="tx1"/>
                </a:solidFill>
              </a:rPr>
              <a:t> 3 dm³ 7000 cm³ = 3 dm³ + 7000 cm³ = 3 dm³ + 7 dm³ = 10 dm³ = 10 l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96144" y="5400650"/>
            <a:ext cx="118019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C00000"/>
                </a:solidFill>
              </a:rPr>
              <a:t>d) </a:t>
            </a:r>
            <a:r>
              <a:rPr lang="en-US" sz="2800" b="1" kern="0" dirty="0" smtClean="0">
                <a:solidFill>
                  <a:schemeClr val="tx1"/>
                </a:solidFill>
              </a:rPr>
              <a:t> 2 m³ 3 dm³ = 2 m³ + 3 dm³ = 2000 dm³ + 3 dm³ = 2003 dm³ = 2003 l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1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160" y="3089046"/>
            <a:ext cx="1800200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 = 20 cm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67550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278 -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368202"/>
            <a:ext cx="12169352" cy="1292662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Temirdan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qirrasi</a:t>
            </a:r>
            <a:r>
              <a:rPr lang="en-US" sz="2800" b="1" dirty="0" smtClean="0">
                <a:solidFill>
                  <a:schemeClr val="tx1"/>
                </a:solidFill>
              </a:rPr>
              <a:t> 20 cm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shaklidagi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detal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tayyorlandi</a:t>
            </a:r>
            <a:r>
              <a:rPr lang="en-US" sz="2800" b="1" dirty="0" smtClean="0">
                <a:solidFill>
                  <a:schemeClr val="tx1"/>
                </a:solidFill>
              </a:rPr>
              <a:t>. 10 cm³</a:t>
            </a: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hajmdagi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temir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parchaning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massasi</a:t>
            </a:r>
            <a:r>
              <a:rPr lang="en-US" sz="2800" b="1" dirty="0" smtClean="0">
                <a:solidFill>
                  <a:schemeClr val="tx1"/>
                </a:solidFill>
              </a:rPr>
              <a:t> 78 g </a:t>
            </a:r>
            <a:r>
              <a:rPr lang="en-US" sz="2800" b="1" dirty="0" err="1" smtClean="0">
                <a:solidFill>
                  <a:schemeClr val="tx1"/>
                </a:solidFill>
              </a:rPr>
              <a:t>bo‘lsa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detalning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massasini</a:t>
            </a:r>
            <a:r>
              <a:rPr lang="en-US" sz="2800" b="1" dirty="0" smtClean="0">
                <a:solidFill>
                  <a:schemeClr val="tx1"/>
                </a:solidFill>
              </a:rPr>
              <a:t> toping.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3338" y="3732671"/>
            <a:ext cx="923384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600" kern="0" dirty="0" err="1" smtClean="0">
                <a:solidFill>
                  <a:schemeClr val="tx1"/>
                </a:solidFill>
              </a:rPr>
              <a:t>k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a³ = 20³ cm ³ = 20 cm · 20 cm · 20 cm = 8000 cm³</a:t>
            </a:r>
            <a:r>
              <a:rPr lang="en-US" sz="1600" kern="0" dirty="0" smtClean="0">
                <a:solidFill>
                  <a:schemeClr val="tx1"/>
                </a:solidFill>
              </a:rPr>
              <a:t>  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0043" y="4367494"/>
            <a:ext cx="333248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10 cm³            78 g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864296" y="4608562"/>
            <a:ext cx="936104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623339" y="5068681"/>
            <a:ext cx="459395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8000 cm³  : 10 cm³  = 800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23339" y="5766843"/>
            <a:ext cx="357128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800 · 78 g = 62 400 g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54717" y="6427441"/>
            <a:ext cx="632214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rgbClr val="002060"/>
                </a:solidFill>
              </a:rPr>
              <a:t>Javob</a:t>
            </a:r>
            <a:r>
              <a:rPr lang="en-US" sz="2800" kern="0" dirty="0" smtClean="0">
                <a:solidFill>
                  <a:srgbClr val="002060"/>
                </a:solidFill>
              </a:rPr>
              <a:t> : </a:t>
            </a:r>
            <a:r>
              <a:rPr lang="en-US" sz="2800" kern="0" dirty="0" err="1" smtClean="0">
                <a:solidFill>
                  <a:schemeClr val="tx1"/>
                </a:solidFill>
              </a:rPr>
              <a:t>Detalning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massasi</a:t>
            </a:r>
            <a:r>
              <a:rPr lang="en-US" sz="2800" kern="0" dirty="0" smtClean="0">
                <a:solidFill>
                  <a:schemeClr val="tx1"/>
                </a:solidFill>
              </a:rPr>
              <a:t>  62 400 g.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008" y="2016274"/>
            <a:ext cx="7704856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–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282 –, 283 –, 284 –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  <p:pic>
        <p:nvPicPr>
          <p:cNvPr id="4098" name="Picture 2" descr="https://www.clipartmax.com/png/full/188-1884654_student-learning-writing-student-writing-vector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032" y="1584226"/>
            <a:ext cx="3384376" cy="32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13639</TotalTime>
  <Words>515</Words>
  <Application>Microsoft Office PowerPoint</Application>
  <PresentationFormat>Произвольный</PresentationFormat>
  <Paragraphs>68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MATEMATIKA</vt:lpstr>
      <vt:lpstr>Презентация PowerPoint</vt:lpstr>
      <vt:lpstr>Презентация PowerPoint</vt:lpstr>
      <vt:lpstr>Vk = 1³ = 1 dm³  </vt:lpstr>
      <vt:lpstr>Vk = 1³ = 1 dm³  </vt:lpstr>
      <vt:lpstr>Презентация PowerPoint</vt:lpstr>
      <vt:lpstr>Презентация PowerPoint</vt:lpstr>
      <vt:lpstr>a = 20 cm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Учетная запись Майкрософт</cp:lastModifiedBy>
  <cp:revision>1111</cp:revision>
  <dcterms:created xsi:type="dcterms:W3CDTF">2020-04-09T07:32:19Z</dcterms:created>
  <dcterms:modified xsi:type="dcterms:W3CDTF">2021-01-05T10:17:40Z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