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84" r:id="rId2"/>
    <p:sldId id="520" r:id="rId3"/>
    <p:sldId id="521" r:id="rId4"/>
    <p:sldId id="522" r:id="rId5"/>
    <p:sldId id="523" r:id="rId6"/>
    <p:sldId id="525" r:id="rId7"/>
    <p:sldId id="526" r:id="rId8"/>
    <p:sldId id="527" r:id="rId9"/>
    <p:sldId id="420" r:id="rId10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27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9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5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FFFF"/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Средний стиль 3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Средний стиль 3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46F890A9-2807-4EBB-B81D-B2AA78EC7F39}" styleName="Темный стиль 2 —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Темный стиль 2 — акцент 3/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202B0CA-FC54-4496-8BCA-5EF66A818D29}" styleName="Темный стиль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AF606853-7671-496A-8E4F-DF71F8EC918B}" styleName="Темный стиль 1 — акцент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Темный стиль 2 —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53" autoAdjust="0"/>
    <p:restoredTop sz="89636" autoAdjust="0"/>
  </p:normalViewPr>
  <p:slideViewPr>
    <p:cSldViewPr>
      <p:cViewPr varScale="1">
        <p:scale>
          <a:sx n="60" d="100"/>
          <a:sy n="60" d="100"/>
        </p:scale>
        <p:origin x="900" y="72"/>
      </p:cViewPr>
      <p:guideLst>
        <p:guide orient="horz" pos="2880"/>
        <p:guide pos="2327"/>
        <p:guide orient="horz" pos="6391"/>
        <p:guide pos="47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40D9A4-C2EF-4B1B-8DB5-85EC06DD3650}" type="datetimeFigureOut">
              <a:rPr lang="ru-RU" smtClean="0"/>
              <a:pPr/>
              <a:t>05.01.2021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4AC081-F56F-466E-9CDC-774CD65951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295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4AC081-F56F-466E-9CDC-774CD6595131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045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6"/>
            <a:ext cx="8834039" cy="779316"/>
          </a:xfrm>
        </p:spPr>
        <p:txBody>
          <a:bodyPr lIns="0" tIns="0" rIns="0" bIns="0"/>
          <a:lstStyle>
            <a:lvl1pPr>
              <a:defRPr sz="5064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17" name="bg object 17"/>
          <p:cNvSpPr/>
          <p:nvPr/>
        </p:nvSpPr>
        <p:spPr>
          <a:xfrm>
            <a:off x="148421" y="157913"/>
            <a:ext cx="12546414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3" y="1599501"/>
            <a:ext cx="4050550" cy="480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2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1/5/2021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1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1/5/2021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1/5/2021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6707" y="238364"/>
            <a:ext cx="10467975" cy="40780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68938" y="1678545"/>
            <a:ext cx="5062855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645151" y="1678545"/>
            <a:ext cx="5065078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59A22-F514-4D5A-8495-8ED58DC7B7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79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7912" y="0"/>
            <a:ext cx="12788910" cy="202861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98066" y="270311"/>
            <a:ext cx="7136016" cy="1194470"/>
          </a:xfrm>
          <a:prstGeom prst="rect">
            <a:avLst/>
          </a:prstGeom>
        </p:spPr>
        <p:txBody>
          <a:bodyPr vert="horz" wrap="square" lIns="0" tIns="32425" rIns="0" bIns="0" rtlCol="0">
            <a:spAutoFit/>
          </a:bodyPr>
          <a:lstStyle/>
          <a:p>
            <a:pPr marL="28199">
              <a:spcBef>
                <a:spcPts val="253"/>
              </a:spcBef>
            </a:pPr>
            <a:r>
              <a:rPr lang="en-US" sz="7549" spc="11" dirty="0"/>
              <a:t>MATEMATIKA</a:t>
            </a:r>
            <a:endParaRPr lang="en-US" sz="7549" dirty="0"/>
          </a:p>
        </p:txBody>
      </p:sp>
      <p:sp>
        <p:nvSpPr>
          <p:cNvPr id="4" name="object 4"/>
          <p:cNvSpPr txBox="1"/>
          <p:nvPr/>
        </p:nvSpPr>
        <p:spPr>
          <a:xfrm>
            <a:off x="2857355" y="2342486"/>
            <a:ext cx="9207408" cy="1534295"/>
          </a:xfrm>
          <a:prstGeom prst="rect">
            <a:avLst/>
          </a:prstGeom>
        </p:spPr>
        <p:txBody>
          <a:bodyPr vert="horz" wrap="square" lIns="0" tIns="31017" rIns="0" bIns="0" rtlCol="0">
            <a:spAutoFit/>
          </a:bodyPr>
          <a:lstStyle/>
          <a:p>
            <a:pPr marL="40888">
              <a:spcBef>
                <a:spcPts val="245"/>
              </a:spcBef>
            </a:pPr>
            <a:r>
              <a:rPr sz="4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4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AVZU</a:t>
            </a:r>
            <a:r>
              <a:rPr sz="4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4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KUB HAJMI</a:t>
            </a:r>
            <a:endParaRPr lang="en-US" sz="4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888">
              <a:spcBef>
                <a:spcPts val="245"/>
              </a:spcBef>
            </a:pPr>
            <a:endParaRPr lang="en-US" sz="4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95035" y="454530"/>
            <a:ext cx="11069728" cy="1129696"/>
            <a:chOff x="439458" y="322808"/>
            <a:chExt cx="4985770" cy="508811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865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6445" y="339820"/>
              <a:ext cx="838783" cy="491799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9525"/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algn="ctr"/>
              <a:endParaRPr sz="8659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786842" y="2342486"/>
            <a:ext cx="648072" cy="152140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772782" y="4497182"/>
            <a:ext cx="648072" cy="152140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074" name="Picture 2" descr="https://cdn1.ozone.ru/s3/multimedia-d/6016331809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8672" y="3600450"/>
            <a:ext cx="2592000" cy="259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285454" y="725405"/>
            <a:ext cx="169629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en-US" sz="7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884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5361232" y="333833"/>
            <a:ext cx="1257186" cy="677108"/>
          </a:xfrm>
        </p:spPr>
        <p:txBody>
          <a:bodyPr/>
          <a:lstStyle/>
          <a:p>
            <a:r>
              <a:rPr lang="en-US" sz="4400" b="1" dirty="0" smtClean="0"/>
              <a:t>KUB</a:t>
            </a:r>
            <a:endParaRPr lang="ru-RU" sz="4400" b="1" dirty="0"/>
          </a:p>
        </p:txBody>
      </p:sp>
      <p:sp>
        <p:nvSpPr>
          <p:cNvPr id="9" name="Объект 2"/>
          <p:cNvSpPr>
            <a:spLocks noGrp="1"/>
          </p:cNvSpPr>
          <p:nvPr>
            <p:ph sz="half" idx="2"/>
          </p:nvPr>
        </p:nvSpPr>
        <p:spPr>
          <a:xfrm>
            <a:off x="568152" y="1377371"/>
            <a:ext cx="11521280" cy="861774"/>
          </a:xfrm>
        </p:spPr>
        <p:txBody>
          <a:bodyPr/>
          <a:lstStyle/>
          <a:p>
            <a:pPr algn="just"/>
            <a:r>
              <a:rPr lang="en-US" sz="2800" b="1" dirty="0" err="1" smtClean="0">
                <a:solidFill>
                  <a:schemeClr val="tx1"/>
                </a:solidFill>
              </a:rPr>
              <a:t>Rasmda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tasvirlangan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shakl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qirrasi</a:t>
            </a:r>
            <a:r>
              <a:rPr lang="en-US" sz="2800" b="1" dirty="0" smtClean="0">
                <a:solidFill>
                  <a:schemeClr val="tx1"/>
                </a:solidFill>
              </a:rPr>
              <a:t> 1 cm </a:t>
            </a:r>
            <a:r>
              <a:rPr lang="en-US" sz="2800" b="1" dirty="0" err="1" smtClean="0">
                <a:solidFill>
                  <a:schemeClr val="tx1"/>
                </a:solidFill>
              </a:rPr>
              <a:t>ga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teng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bo‘lgan</a:t>
            </a:r>
            <a:r>
              <a:rPr lang="en-US" sz="2800" b="1" dirty="0" smtClean="0">
                <a:solidFill>
                  <a:schemeClr val="tx1"/>
                </a:solidFill>
              </a:rPr>
              <a:t> 6 ta </a:t>
            </a:r>
            <a:r>
              <a:rPr lang="en-US" sz="2800" b="1" dirty="0" err="1" smtClean="0">
                <a:solidFill>
                  <a:schemeClr val="tx1"/>
                </a:solidFill>
              </a:rPr>
              <a:t>kubdan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iborat</a:t>
            </a:r>
            <a:r>
              <a:rPr lang="en-US" sz="2800" b="1" dirty="0" smtClean="0">
                <a:solidFill>
                  <a:schemeClr val="tx1"/>
                </a:solidFill>
              </a:rPr>
              <a:t>. </a:t>
            </a:r>
            <a:r>
              <a:rPr lang="en-US" sz="2800" b="1" dirty="0" err="1" smtClean="0">
                <a:solidFill>
                  <a:schemeClr val="tx1"/>
                </a:solidFill>
              </a:rPr>
              <a:t>Demak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uning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hajmi</a:t>
            </a:r>
            <a:r>
              <a:rPr lang="en-US" sz="2800" b="1" dirty="0" smtClean="0">
                <a:solidFill>
                  <a:schemeClr val="tx1"/>
                </a:solidFill>
              </a:rPr>
              <a:t> 6 cm³ </a:t>
            </a:r>
            <a:r>
              <a:rPr lang="en-US" sz="2800" b="1" dirty="0" err="1" smtClean="0">
                <a:solidFill>
                  <a:schemeClr val="tx1"/>
                </a:solidFill>
              </a:rPr>
              <a:t>ga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teng</a:t>
            </a:r>
            <a:r>
              <a:rPr lang="en-US" sz="2800" b="1" dirty="0" smtClean="0">
                <a:solidFill>
                  <a:schemeClr val="tx1"/>
                </a:solidFill>
              </a:rPr>
              <a:t>.</a:t>
            </a:r>
            <a:endParaRPr lang="ru-RU" sz="2800" b="1" dirty="0">
              <a:solidFill>
                <a:schemeClr val="tx1"/>
              </a:solidFill>
            </a:endParaRPr>
          </a:p>
        </p:txBody>
      </p:sp>
      <p:pic>
        <p:nvPicPr>
          <p:cNvPr id="2054" name="Picture 6" descr="https://cdn2.static1-sima-land.com/items/278570/0/700-nw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8952" y="2856029"/>
            <a:ext cx="3148881" cy="3469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Объект 2"/>
          <p:cNvSpPr>
            <a:spLocks noGrp="1"/>
          </p:cNvSpPr>
          <p:nvPr>
            <p:ph sz="half" idx="2"/>
          </p:nvPr>
        </p:nvSpPr>
        <p:spPr>
          <a:xfrm>
            <a:off x="784176" y="3168402"/>
            <a:ext cx="5976664" cy="1723549"/>
          </a:xfrm>
        </p:spPr>
        <p:txBody>
          <a:bodyPr/>
          <a:lstStyle/>
          <a:p>
            <a:pPr algn="just"/>
            <a:r>
              <a:rPr lang="en-US" sz="2800" b="1" dirty="0" err="1" smtClean="0">
                <a:solidFill>
                  <a:schemeClr val="tx1"/>
                </a:solidFill>
              </a:rPr>
              <a:t>Biror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shaklning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hajmini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o‘lchash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deganda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bu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shaklga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birlik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kubdan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nechtasini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joylash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mumkinligini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aniqlashga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aytiladi</a:t>
            </a:r>
            <a:r>
              <a:rPr lang="en-US" sz="2800" b="1" dirty="0" smtClean="0">
                <a:solidFill>
                  <a:schemeClr val="tx1"/>
                </a:solidFill>
              </a:rPr>
              <a:t>.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04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1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3160440" y="360090"/>
            <a:ext cx="7344815" cy="578842"/>
          </a:xfrm>
        </p:spPr>
        <p:txBody>
          <a:bodyPr/>
          <a:lstStyle/>
          <a:p>
            <a:r>
              <a:rPr lang="en-US" sz="4400" b="1" dirty="0" err="1" smtClean="0"/>
              <a:t>Kub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hajmi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va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o‘lchov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birligi</a:t>
            </a:r>
            <a:endParaRPr lang="ru-RU" sz="4400" b="1" dirty="0"/>
          </a:p>
        </p:txBody>
      </p:sp>
      <p:sp>
        <p:nvSpPr>
          <p:cNvPr id="5" name="Куб 4"/>
          <p:cNvSpPr/>
          <p:nvPr/>
        </p:nvSpPr>
        <p:spPr>
          <a:xfrm>
            <a:off x="1042844" y="1907583"/>
            <a:ext cx="1607912" cy="1588523"/>
          </a:xfrm>
          <a:prstGeom prst="cube">
            <a:avLst>
              <a:gd name="adj" fmla="val 29989"/>
            </a:avLst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Куб 5"/>
          <p:cNvSpPr/>
          <p:nvPr/>
        </p:nvSpPr>
        <p:spPr>
          <a:xfrm rot="10800000">
            <a:off x="1042844" y="1907583"/>
            <a:ext cx="1607912" cy="1588523"/>
          </a:xfrm>
          <a:prstGeom prst="cube">
            <a:avLst>
              <a:gd name="adj" fmla="val 29989"/>
            </a:avLst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59771" y="2488285"/>
            <a:ext cx="635660" cy="6695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38975" y="2678970"/>
            <a:ext cx="635660" cy="6570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409492" y="2952301"/>
            <a:ext cx="635660" cy="6695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1174014" y="4019043"/>
            <a:ext cx="1126477" cy="430887"/>
          </a:xfrm>
          <a:prstGeom prst="rect">
            <a:avLst/>
          </a:prstGeom>
          <a:solidFill>
            <a:srgbClr val="FFFF00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V = a³ 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12" name="Объект 2"/>
          <p:cNvSpPr>
            <a:spLocks noGrp="1"/>
          </p:cNvSpPr>
          <p:nvPr>
            <p:ph sz="half" idx="2"/>
          </p:nvPr>
        </p:nvSpPr>
        <p:spPr>
          <a:xfrm>
            <a:off x="3520480" y="1800250"/>
            <a:ext cx="7344815" cy="861774"/>
          </a:xfrm>
        </p:spPr>
        <p:txBody>
          <a:bodyPr/>
          <a:lstStyle/>
          <a:p>
            <a:r>
              <a:rPr lang="en-US" sz="2800" b="1" dirty="0" err="1" smtClean="0">
                <a:solidFill>
                  <a:schemeClr val="tx1"/>
                </a:solidFill>
              </a:rPr>
              <a:t>Kub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hajmini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topish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uchun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asoslarini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yuzini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balandlikka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ko‘paytiriladi</a:t>
            </a:r>
            <a:r>
              <a:rPr lang="en-US" sz="2800" b="1" dirty="0" smtClean="0">
                <a:solidFill>
                  <a:schemeClr val="tx1"/>
                </a:solidFill>
              </a:rPr>
              <a:t>.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3565861" y="2942409"/>
            <a:ext cx="1970844" cy="430887"/>
          </a:xfrm>
          <a:prstGeom prst="rect">
            <a:avLst/>
          </a:prstGeom>
          <a:solidFill>
            <a:srgbClr val="FFFF00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V = a · a · a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cxnSp>
        <p:nvCxnSpPr>
          <p:cNvPr id="16" name="Прямая со стрелкой 15"/>
          <p:cNvCxnSpPr/>
          <p:nvPr/>
        </p:nvCxnSpPr>
        <p:spPr>
          <a:xfrm flipH="1">
            <a:off x="2341490" y="3403260"/>
            <a:ext cx="1154085" cy="549697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Заголовок 1"/>
          <p:cNvSpPr txBox="1">
            <a:spLocks/>
          </p:cNvSpPr>
          <p:nvPr/>
        </p:nvSpPr>
        <p:spPr>
          <a:xfrm>
            <a:off x="3225116" y="4008998"/>
            <a:ext cx="920535" cy="430887"/>
          </a:xfrm>
          <a:prstGeom prst="rect">
            <a:avLst/>
          </a:prstGeom>
          <a:solidFill>
            <a:srgbClr val="FFFF00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1 m³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cxnSp>
        <p:nvCxnSpPr>
          <p:cNvPr id="21" name="Прямая со стрелкой 20"/>
          <p:cNvCxnSpPr/>
          <p:nvPr/>
        </p:nvCxnSpPr>
        <p:spPr>
          <a:xfrm>
            <a:off x="4240560" y="4163822"/>
            <a:ext cx="1085748" cy="0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Объект 2"/>
          <p:cNvSpPr>
            <a:spLocks noGrp="1"/>
          </p:cNvSpPr>
          <p:nvPr>
            <p:ph sz="half" idx="2"/>
          </p:nvPr>
        </p:nvSpPr>
        <p:spPr>
          <a:xfrm>
            <a:off x="5467511" y="3780949"/>
            <a:ext cx="6768752" cy="861774"/>
          </a:xfrm>
        </p:spPr>
        <p:txBody>
          <a:bodyPr/>
          <a:lstStyle/>
          <a:p>
            <a:r>
              <a:rPr lang="en-US" sz="2800" b="1" dirty="0" err="1" smtClean="0">
                <a:solidFill>
                  <a:schemeClr val="tx1"/>
                </a:solidFill>
              </a:rPr>
              <a:t>Qirrasi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</a:rPr>
              <a:t>1m</a:t>
            </a:r>
            <a:r>
              <a:rPr lang="en-US" sz="2800" b="1" dirty="0" smtClean="0">
                <a:solidFill>
                  <a:schemeClr val="tx1"/>
                </a:solidFill>
              </a:rPr>
              <a:t> (10 </a:t>
            </a:r>
            <a:r>
              <a:rPr lang="en-US" sz="2800" b="1" dirty="0" err="1" smtClean="0">
                <a:solidFill>
                  <a:schemeClr val="tx1"/>
                </a:solidFill>
              </a:rPr>
              <a:t>dm</a:t>
            </a:r>
            <a:r>
              <a:rPr lang="en-US" sz="2800" b="1" dirty="0" smtClean="0">
                <a:solidFill>
                  <a:schemeClr val="tx1"/>
                </a:solidFill>
              </a:rPr>
              <a:t> ) </a:t>
            </a:r>
            <a:r>
              <a:rPr lang="en-US" sz="2800" b="1" dirty="0" err="1" smtClean="0">
                <a:solidFill>
                  <a:schemeClr val="tx1"/>
                </a:solidFill>
              </a:rPr>
              <a:t>bo‘lgan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kub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hajmiga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teng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bo‘ladi</a:t>
            </a:r>
            <a:r>
              <a:rPr lang="en-US" sz="2800" b="1" dirty="0" smtClean="0">
                <a:solidFill>
                  <a:schemeClr val="tx1"/>
                </a:solidFill>
              </a:rPr>
              <a:t>. 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25" name="Заголовок 1"/>
          <p:cNvSpPr txBox="1">
            <a:spLocks/>
          </p:cNvSpPr>
          <p:nvPr/>
        </p:nvSpPr>
        <p:spPr>
          <a:xfrm>
            <a:off x="1029931" y="5022637"/>
            <a:ext cx="9979381" cy="43088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1 m³ = 1 m · 1 m · 1 m = 10 </a:t>
            </a:r>
            <a:r>
              <a:rPr lang="en-US" sz="2800" kern="0" dirty="0" err="1" smtClean="0">
                <a:solidFill>
                  <a:schemeClr val="tx1"/>
                </a:solidFill>
              </a:rPr>
              <a:t>dm</a:t>
            </a:r>
            <a:r>
              <a:rPr lang="en-US" sz="2800" kern="0" dirty="0" smtClean="0">
                <a:solidFill>
                  <a:schemeClr val="tx1"/>
                </a:solidFill>
              </a:rPr>
              <a:t> · 10 </a:t>
            </a:r>
            <a:r>
              <a:rPr lang="en-US" sz="2800" kern="0" dirty="0" err="1" smtClean="0">
                <a:solidFill>
                  <a:schemeClr val="tx1"/>
                </a:solidFill>
              </a:rPr>
              <a:t>dm</a:t>
            </a:r>
            <a:r>
              <a:rPr lang="en-US" sz="2800" kern="0" dirty="0" smtClean="0">
                <a:solidFill>
                  <a:schemeClr val="tx1"/>
                </a:solidFill>
              </a:rPr>
              <a:t> · 10 </a:t>
            </a:r>
            <a:r>
              <a:rPr lang="en-US" sz="2800" kern="0" dirty="0" err="1" smtClean="0">
                <a:solidFill>
                  <a:schemeClr val="tx1"/>
                </a:solidFill>
              </a:rPr>
              <a:t>dm</a:t>
            </a:r>
            <a:r>
              <a:rPr lang="en-US" sz="2800" kern="0" dirty="0" smtClean="0">
                <a:solidFill>
                  <a:schemeClr val="tx1"/>
                </a:solidFill>
              </a:rPr>
              <a:t> = 1000 dm³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26" name="Заголовок 1"/>
          <p:cNvSpPr txBox="1">
            <a:spLocks/>
          </p:cNvSpPr>
          <p:nvPr/>
        </p:nvSpPr>
        <p:spPr>
          <a:xfrm>
            <a:off x="1025391" y="5603977"/>
            <a:ext cx="3050220" cy="4308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1 dm³ = 1000 cm³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27" name="Заголовок 1"/>
          <p:cNvSpPr txBox="1">
            <a:spLocks/>
          </p:cNvSpPr>
          <p:nvPr/>
        </p:nvSpPr>
        <p:spPr>
          <a:xfrm>
            <a:off x="1015277" y="6197972"/>
            <a:ext cx="3538638" cy="4308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1 m³ = 1000 000 cm³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5291970" y="5909916"/>
            <a:ext cx="4997262" cy="4308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1 km³ = 1000 000 000 m³</a:t>
            </a:r>
            <a:endParaRPr lang="ru-RU" sz="2800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5368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/>
      <p:bldP spid="9" grpId="0"/>
      <p:bldP spid="10" grpId="0"/>
      <p:bldP spid="11" grpId="0" animBg="1"/>
      <p:bldP spid="12" grpId="0" build="p"/>
      <p:bldP spid="14" grpId="0" animBg="1"/>
      <p:bldP spid="20" grpId="0" animBg="1"/>
      <p:bldP spid="24" grpId="0" build="p"/>
      <p:bldP spid="25" grpId="0" animBg="1"/>
      <p:bldP spid="26" grpId="0" animBg="1"/>
      <p:bldP spid="27" grpId="0" animBg="1"/>
      <p:bldP spid="2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144" y="2664346"/>
            <a:ext cx="2592288" cy="430887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sz="2800" dirty="0" err="1" smtClean="0">
                <a:solidFill>
                  <a:schemeClr val="tx1"/>
                </a:solidFill>
              </a:rPr>
              <a:t>V</a:t>
            </a:r>
            <a:r>
              <a:rPr lang="en-US" sz="1600" dirty="0" err="1" smtClean="0">
                <a:solidFill>
                  <a:schemeClr val="tx1"/>
                </a:solidFill>
              </a:rPr>
              <a:t>k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= 1³ = 1 dm³</a:t>
            </a:r>
            <a:r>
              <a:rPr lang="en-US" sz="1600" dirty="0" smtClean="0">
                <a:solidFill>
                  <a:schemeClr val="tx1"/>
                </a:solidFill>
              </a:rPr>
              <a:t>  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637349" y="379442"/>
            <a:ext cx="5468546" cy="677108"/>
          </a:xfrm>
        </p:spPr>
        <p:txBody>
          <a:bodyPr/>
          <a:lstStyle/>
          <a:p>
            <a:r>
              <a:rPr lang="en-US" sz="4400" b="1" dirty="0" smtClean="0"/>
              <a:t>269 - m</a:t>
            </a:r>
            <a:r>
              <a:rPr lang="en-US" sz="4400" b="1" dirty="0" smtClean="0"/>
              <a:t>asala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352128" y="1512218"/>
            <a:ext cx="11809393" cy="861774"/>
          </a:xfrm>
        </p:spPr>
        <p:txBody>
          <a:bodyPr/>
          <a:lstStyle/>
          <a:p>
            <a:r>
              <a:rPr lang="en-US" sz="2800" b="1" dirty="0" err="1" smtClean="0">
                <a:solidFill>
                  <a:schemeClr val="tx1"/>
                </a:solidFill>
              </a:rPr>
              <a:t>Rasmdagi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shakllar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qirrasi</a:t>
            </a:r>
            <a:r>
              <a:rPr lang="en-US" sz="2800" b="1" dirty="0" smtClean="0">
                <a:solidFill>
                  <a:schemeClr val="tx1"/>
                </a:solidFill>
              </a:rPr>
              <a:t> 1 </a:t>
            </a:r>
            <a:r>
              <a:rPr lang="en-US" sz="2800" b="1" dirty="0" err="1" smtClean="0">
                <a:solidFill>
                  <a:schemeClr val="tx1"/>
                </a:solidFill>
              </a:rPr>
              <a:t>dm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ga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teng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bo‘lgan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birlik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kubchalardan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tuzilgan</a:t>
            </a:r>
            <a:r>
              <a:rPr lang="en-US" sz="2800" b="1" dirty="0" smtClean="0">
                <a:solidFill>
                  <a:schemeClr val="tx1"/>
                </a:solidFill>
              </a:rPr>
              <a:t>. Bu </a:t>
            </a:r>
            <a:r>
              <a:rPr lang="en-US" sz="2800" b="1" dirty="0" err="1" smtClean="0">
                <a:solidFill>
                  <a:schemeClr val="tx1"/>
                </a:solidFill>
              </a:rPr>
              <a:t>shakllarning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hajmini</a:t>
            </a:r>
            <a:r>
              <a:rPr lang="en-US" sz="2800" b="1" dirty="0" smtClean="0">
                <a:solidFill>
                  <a:schemeClr val="tx1"/>
                </a:solidFill>
              </a:rPr>
              <a:t> toping.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598485" y="5921112"/>
            <a:ext cx="1800200" cy="43088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err="1" smtClean="0">
                <a:solidFill>
                  <a:schemeClr val="tx1"/>
                </a:solidFill>
              </a:rPr>
              <a:t>V</a:t>
            </a:r>
            <a:r>
              <a:rPr lang="en-US" sz="1600" kern="0" dirty="0" err="1" smtClean="0">
                <a:solidFill>
                  <a:schemeClr val="tx1"/>
                </a:solidFill>
              </a:rPr>
              <a:t>k</a:t>
            </a:r>
            <a:r>
              <a:rPr lang="en-US" sz="16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smtClean="0">
                <a:solidFill>
                  <a:schemeClr val="tx1"/>
                </a:solidFill>
              </a:rPr>
              <a:t>= 5 dm³</a:t>
            </a:r>
            <a:r>
              <a:rPr lang="en-US" sz="1600" kern="0" dirty="0" smtClean="0">
                <a:solidFill>
                  <a:schemeClr val="tx1"/>
                </a:solidFill>
              </a:rPr>
              <a:t>  </a:t>
            </a:r>
            <a:endParaRPr lang="ru-RU" sz="1600" kern="0" dirty="0">
              <a:solidFill>
                <a:schemeClr val="tx1"/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3794212" y="5921114"/>
            <a:ext cx="1800200" cy="430887"/>
          </a:xfrm>
          <a:prstGeom prst="rect">
            <a:avLst/>
          </a:prstGeom>
          <a:solidFill>
            <a:srgbClr val="FF9900"/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err="1" smtClean="0">
                <a:solidFill>
                  <a:schemeClr val="tx1"/>
                </a:solidFill>
              </a:rPr>
              <a:t>V</a:t>
            </a:r>
            <a:r>
              <a:rPr lang="en-US" sz="1600" kern="0" dirty="0" err="1" smtClean="0">
                <a:solidFill>
                  <a:schemeClr val="tx1"/>
                </a:solidFill>
              </a:rPr>
              <a:t>k</a:t>
            </a:r>
            <a:r>
              <a:rPr lang="en-US" sz="16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smtClean="0">
                <a:solidFill>
                  <a:schemeClr val="tx1"/>
                </a:solidFill>
              </a:rPr>
              <a:t>= 7 dm³</a:t>
            </a:r>
            <a:r>
              <a:rPr lang="en-US" sz="1600" kern="0" dirty="0" smtClean="0">
                <a:solidFill>
                  <a:schemeClr val="tx1"/>
                </a:solidFill>
              </a:rPr>
              <a:t>  </a:t>
            </a:r>
            <a:endParaRPr lang="ru-RU" sz="1600" kern="0" dirty="0">
              <a:solidFill>
                <a:schemeClr val="tx1"/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783540" y="5921115"/>
            <a:ext cx="1800200" cy="430887"/>
          </a:xfrm>
          <a:prstGeom prst="rect">
            <a:avLst/>
          </a:prstGeom>
          <a:solidFill>
            <a:srgbClr val="92D050"/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err="1" smtClean="0">
                <a:solidFill>
                  <a:schemeClr val="tx1"/>
                </a:solidFill>
              </a:rPr>
              <a:t>V</a:t>
            </a:r>
            <a:r>
              <a:rPr lang="en-US" sz="1600" kern="0" dirty="0" err="1" smtClean="0">
                <a:solidFill>
                  <a:schemeClr val="tx1"/>
                </a:solidFill>
              </a:rPr>
              <a:t>k</a:t>
            </a:r>
            <a:r>
              <a:rPr lang="en-US" sz="16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smtClean="0">
                <a:solidFill>
                  <a:schemeClr val="tx1"/>
                </a:solidFill>
              </a:rPr>
              <a:t>= 7 dm³</a:t>
            </a:r>
            <a:r>
              <a:rPr lang="en-US" sz="1600" kern="0" dirty="0" smtClean="0">
                <a:solidFill>
                  <a:schemeClr val="tx1"/>
                </a:solidFill>
              </a:rPr>
              <a:t>  </a:t>
            </a:r>
            <a:endParaRPr lang="ru-RU" sz="1600" kern="0" dirty="0">
              <a:solidFill>
                <a:schemeClr val="tx1"/>
              </a:solidFill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7898668" y="5921113"/>
            <a:ext cx="2143422" cy="430887"/>
          </a:xfrm>
          <a:prstGeom prst="rect">
            <a:avLst/>
          </a:prstGeom>
          <a:solidFill>
            <a:srgbClr val="FFC000"/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err="1" smtClean="0">
                <a:solidFill>
                  <a:schemeClr val="tx1"/>
                </a:solidFill>
              </a:rPr>
              <a:t>V</a:t>
            </a:r>
            <a:r>
              <a:rPr lang="en-US" sz="1600" kern="0" dirty="0" err="1" smtClean="0">
                <a:solidFill>
                  <a:schemeClr val="tx1"/>
                </a:solidFill>
              </a:rPr>
              <a:t>k</a:t>
            </a:r>
            <a:r>
              <a:rPr lang="en-US" sz="16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smtClean="0">
                <a:solidFill>
                  <a:schemeClr val="tx1"/>
                </a:solidFill>
              </a:rPr>
              <a:t>= 10 dm³</a:t>
            </a:r>
            <a:r>
              <a:rPr lang="en-US" sz="1600" kern="0" dirty="0" smtClean="0">
                <a:solidFill>
                  <a:schemeClr val="tx1"/>
                </a:solidFill>
              </a:rPr>
              <a:t>  </a:t>
            </a:r>
            <a:endParaRPr lang="ru-RU" sz="1600" kern="0" dirty="0">
              <a:solidFill>
                <a:schemeClr val="tx1"/>
              </a:solidFill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1599" y="3432768"/>
            <a:ext cx="5256697" cy="1886873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71101" y="3744466"/>
            <a:ext cx="1627584" cy="1742857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2399977" y="3171158"/>
            <a:ext cx="54924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kern="0" dirty="0">
                <a:latin typeface="Arial" panose="020B0604020202020204" pitchFamily="34" charset="0"/>
                <a:cs typeface="Arial" panose="020B0604020202020204" pitchFamily="34" charset="0"/>
              </a:rPr>
              <a:t>a) 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8606072" y="2873087"/>
            <a:ext cx="54924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e) 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495324" y="2956873"/>
            <a:ext cx="54924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d) 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384576" y="3137118"/>
            <a:ext cx="54924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b) 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6623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build="p"/>
      <p:bldP spid="5" grpId="0" animBg="1"/>
      <p:bldP spid="6" grpId="0" animBg="1"/>
      <p:bldP spid="7" grpId="0" animBg="1"/>
      <p:bldP spid="8" grpId="0" animBg="1"/>
      <p:bldP spid="12" grpId="0"/>
      <p:bldP spid="13" grpId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375525" y="333833"/>
            <a:ext cx="4050550" cy="677108"/>
          </a:xfrm>
        </p:spPr>
        <p:txBody>
          <a:bodyPr/>
          <a:lstStyle/>
          <a:p>
            <a:r>
              <a:rPr lang="en-US" sz="4400" b="1" dirty="0" smtClean="0">
                <a:solidFill>
                  <a:schemeClr val="bg1"/>
                </a:solidFill>
              </a:rPr>
              <a:t>269 - masala</a:t>
            </a:r>
            <a:endParaRPr lang="ru-RU" sz="4400" b="1" dirty="0">
              <a:solidFill>
                <a:schemeClr val="bg1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496144" y="1351707"/>
            <a:ext cx="11737385" cy="1292662"/>
          </a:xfrm>
        </p:spPr>
        <p:txBody>
          <a:bodyPr/>
          <a:lstStyle/>
          <a:p>
            <a:pPr algn="just"/>
            <a:r>
              <a:rPr lang="en-US" sz="2800" b="1" dirty="0" err="1">
                <a:solidFill>
                  <a:schemeClr val="tx1"/>
                </a:solidFill>
              </a:rPr>
              <a:t>R</a:t>
            </a:r>
            <a:r>
              <a:rPr lang="en-US" sz="2800" b="1" dirty="0" err="1" smtClean="0">
                <a:solidFill>
                  <a:schemeClr val="tx1"/>
                </a:solidFill>
              </a:rPr>
              <a:t>asmdagi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shakllar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qirrasi</a:t>
            </a:r>
            <a:r>
              <a:rPr lang="en-US" sz="2800" b="1" dirty="0" smtClean="0">
                <a:solidFill>
                  <a:schemeClr val="tx1"/>
                </a:solidFill>
              </a:rPr>
              <a:t> 1 </a:t>
            </a:r>
            <a:r>
              <a:rPr lang="en-US" sz="2800" b="1" dirty="0" err="1" smtClean="0">
                <a:solidFill>
                  <a:schemeClr val="tx1"/>
                </a:solidFill>
              </a:rPr>
              <a:t>dm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bo‘lgan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birlik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kubchalardan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tuzilgan</a:t>
            </a:r>
            <a:r>
              <a:rPr lang="en-US" sz="2800" b="1" dirty="0" smtClean="0">
                <a:solidFill>
                  <a:schemeClr val="tx1"/>
                </a:solidFill>
              </a:rPr>
              <a:t>. Bu </a:t>
            </a:r>
            <a:r>
              <a:rPr lang="en-US" sz="2800" b="1" dirty="0" err="1" smtClean="0">
                <a:solidFill>
                  <a:schemeClr val="tx1"/>
                </a:solidFill>
              </a:rPr>
              <a:t>shakllarning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hajmini</a:t>
            </a:r>
            <a:r>
              <a:rPr lang="en-US" sz="2800" b="1" dirty="0" smtClean="0">
                <a:solidFill>
                  <a:schemeClr val="tx1"/>
                </a:solidFill>
              </a:rPr>
              <a:t> toping. </a:t>
            </a:r>
            <a:r>
              <a:rPr lang="en-US" sz="2800" b="1" dirty="0" err="1" smtClean="0">
                <a:solidFill>
                  <a:schemeClr val="tx1"/>
                </a:solidFill>
              </a:rPr>
              <a:t>Hajmi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teng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bo‘lgan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shakllarni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aniqlang</a:t>
            </a:r>
            <a:r>
              <a:rPr lang="en-US" sz="2800" b="1" dirty="0">
                <a:solidFill>
                  <a:schemeClr val="tx1"/>
                </a:solidFill>
              </a:rPr>
              <a:t>.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96144" y="6293372"/>
            <a:ext cx="2160240" cy="43088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a) </a:t>
            </a:r>
            <a:r>
              <a:rPr lang="en-US" sz="2800" kern="0" dirty="0" err="1" smtClean="0">
                <a:solidFill>
                  <a:schemeClr val="tx1"/>
                </a:solidFill>
              </a:rPr>
              <a:t>V</a:t>
            </a:r>
            <a:r>
              <a:rPr lang="en-US" sz="1600" kern="0" dirty="0" err="1" smtClean="0">
                <a:solidFill>
                  <a:schemeClr val="tx1"/>
                </a:solidFill>
              </a:rPr>
              <a:t>k</a:t>
            </a:r>
            <a:r>
              <a:rPr lang="en-US" sz="16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smtClean="0">
                <a:solidFill>
                  <a:schemeClr val="tx1"/>
                </a:solidFill>
              </a:rPr>
              <a:t>= 8 dm³</a:t>
            </a:r>
            <a:r>
              <a:rPr lang="en-US" sz="1600" kern="0" dirty="0" smtClean="0">
                <a:solidFill>
                  <a:schemeClr val="tx1"/>
                </a:solidFill>
              </a:rPr>
              <a:t>  </a:t>
            </a:r>
            <a:endParaRPr lang="ru-RU" sz="1600" kern="0" dirty="0">
              <a:solidFill>
                <a:schemeClr val="tx1"/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3143564" y="6293372"/>
            <a:ext cx="2249124" cy="430887"/>
          </a:xfrm>
          <a:prstGeom prst="rect">
            <a:avLst/>
          </a:prstGeom>
          <a:solidFill>
            <a:srgbClr val="FFFF00"/>
          </a:solidFill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b) </a:t>
            </a:r>
            <a:r>
              <a:rPr lang="en-US" sz="2800" kern="0" dirty="0" err="1" smtClean="0">
                <a:solidFill>
                  <a:schemeClr val="tx1"/>
                </a:solidFill>
              </a:rPr>
              <a:t>V</a:t>
            </a:r>
            <a:r>
              <a:rPr lang="en-US" sz="1600" kern="0" dirty="0" err="1" smtClean="0">
                <a:solidFill>
                  <a:schemeClr val="tx1"/>
                </a:solidFill>
              </a:rPr>
              <a:t>k</a:t>
            </a:r>
            <a:r>
              <a:rPr lang="en-US" sz="16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smtClean="0">
                <a:solidFill>
                  <a:schemeClr val="tx1"/>
                </a:solidFill>
              </a:rPr>
              <a:t>= 7 dm³</a:t>
            </a:r>
            <a:r>
              <a:rPr lang="en-US" sz="1600" kern="0" dirty="0" smtClean="0">
                <a:solidFill>
                  <a:schemeClr val="tx1"/>
                </a:solidFill>
              </a:rPr>
              <a:t>  </a:t>
            </a:r>
            <a:endParaRPr lang="ru-RU" sz="1600" kern="0" dirty="0">
              <a:solidFill>
                <a:schemeClr val="tx1"/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662493" y="6293372"/>
            <a:ext cx="2190316" cy="43088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d) </a:t>
            </a:r>
            <a:r>
              <a:rPr lang="en-US" sz="2800" kern="0" dirty="0" err="1" smtClean="0">
                <a:solidFill>
                  <a:schemeClr val="tx1"/>
                </a:solidFill>
              </a:rPr>
              <a:t>V</a:t>
            </a:r>
            <a:r>
              <a:rPr lang="en-US" sz="1600" kern="0" dirty="0" err="1" smtClean="0">
                <a:solidFill>
                  <a:schemeClr val="tx1"/>
                </a:solidFill>
              </a:rPr>
              <a:t>k</a:t>
            </a:r>
            <a:r>
              <a:rPr lang="en-US" sz="16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smtClean="0">
                <a:solidFill>
                  <a:schemeClr val="tx1"/>
                </a:solidFill>
              </a:rPr>
              <a:t>= 8 dm³</a:t>
            </a:r>
            <a:r>
              <a:rPr lang="en-US" sz="1600" kern="0" dirty="0" smtClean="0">
                <a:solidFill>
                  <a:schemeClr val="tx1"/>
                </a:solidFill>
              </a:rPr>
              <a:t>  </a:t>
            </a:r>
            <a:endParaRPr lang="ru-RU" sz="1600" kern="0" dirty="0">
              <a:solidFill>
                <a:schemeClr val="tx1"/>
              </a:solidFill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8122614" y="6293371"/>
            <a:ext cx="2146447" cy="430887"/>
          </a:xfrm>
          <a:prstGeom prst="rect">
            <a:avLst/>
          </a:prstGeom>
          <a:solidFill>
            <a:srgbClr val="92D050"/>
          </a:solidFill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e) </a:t>
            </a:r>
            <a:r>
              <a:rPr lang="en-US" sz="2800" kern="0" dirty="0" err="1" smtClean="0">
                <a:solidFill>
                  <a:schemeClr val="tx1"/>
                </a:solidFill>
              </a:rPr>
              <a:t>V</a:t>
            </a:r>
            <a:r>
              <a:rPr lang="en-US" sz="1600" kern="0" dirty="0" err="1" smtClean="0">
                <a:solidFill>
                  <a:schemeClr val="tx1"/>
                </a:solidFill>
              </a:rPr>
              <a:t>k</a:t>
            </a:r>
            <a:r>
              <a:rPr lang="en-US" sz="16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smtClean="0">
                <a:solidFill>
                  <a:schemeClr val="tx1"/>
                </a:solidFill>
              </a:rPr>
              <a:t>= 7 dm³</a:t>
            </a:r>
            <a:r>
              <a:rPr lang="en-US" sz="1600" kern="0" dirty="0" smtClean="0">
                <a:solidFill>
                  <a:schemeClr val="tx1"/>
                </a:solidFill>
              </a:rPr>
              <a:t>  </a:t>
            </a:r>
            <a:endParaRPr lang="ru-RU" sz="1600" kern="0" dirty="0">
              <a:solidFill>
                <a:schemeClr val="tx1"/>
              </a:solidFill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300291" y="2802681"/>
            <a:ext cx="2592288" cy="430887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sz="2800" dirty="0" err="1" smtClean="0">
                <a:solidFill>
                  <a:schemeClr val="tx1"/>
                </a:solidFill>
              </a:rPr>
              <a:t>V</a:t>
            </a:r>
            <a:r>
              <a:rPr lang="en-US" sz="1600" dirty="0" err="1" smtClean="0">
                <a:solidFill>
                  <a:schemeClr val="tx1"/>
                </a:solidFill>
              </a:rPr>
              <a:t>k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= 1³ = 1 dm³</a:t>
            </a:r>
            <a:r>
              <a:rPr lang="en-US" sz="1600" dirty="0" smtClean="0">
                <a:solidFill>
                  <a:schemeClr val="tx1"/>
                </a:solidFill>
              </a:rPr>
              <a:t>  </a:t>
            </a:r>
            <a:endParaRPr lang="ru-RU" sz="1600" dirty="0">
              <a:solidFill>
                <a:schemeClr val="tx1"/>
              </a:solidFill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3236" y="3786070"/>
            <a:ext cx="3207143" cy="2067251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3735" y="3841769"/>
            <a:ext cx="2097196" cy="2023065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761" y="4104506"/>
            <a:ext cx="2551802" cy="1774875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312761" y="4033336"/>
            <a:ext cx="54924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kern="0" dirty="0">
                <a:latin typeface="Arial" panose="020B0604020202020204" pitchFamily="34" charset="0"/>
                <a:cs typeface="Arial" panose="020B0604020202020204" pitchFamily="34" charset="0"/>
              </a:rPr>
              <a:t>a) 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780244" y="3318549"/>
            <a:ext cx="54924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e) 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477521" y="3524460"/>
            <a:ext cx="54924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d) 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900175" y="3587408"/>
            <a:ext cx="54924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b) 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Заголовок 1"/>
          <p:cNvSpPr txBox="1">
            <a:spLocks/>
          </p:cNvSpPr>
          <p:nvPr/>
        </p:nvSpPr>
        <p:spPr>
          <a:xfrm>
            <a:off x="9857184" y="3143215"/>
            <a:ext cx="2410670" cy="430887"/>
          </a:xfrm>
          <a:prstGeom prst="rect">
            <a:avLst/>
          </a:prstGeom>
          <a:solidFill>
            <a:srgbClr val="92D050"/>
          </a:solidFill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>
                <a:solidFill>
                  <a:schemeClr val="tx1"/>
                </a:solidFill>
              </a:rPr>
              <a:t>a</a:t>
            </a:r>
            <a:r>
              <a:rPr lang="en-US" sz="2800" kern="0" dirty="0" smtClean="0">
                <a:solidFill>
                  <a:schemeClr val="tx1"/>
                </a:solidFill>
              </a:rPr>
              <a:t> = d </a:t>
            </a:r>
            <a:r>
              <a:rPr lang="en-US" sz="2800" kern="0" dirty="0" err="1" smtClean="0">
                <a:solidFill>
                  <a:schemeClr val="tx1"/>
                </a:solidFill>
              </a:rPr>
              <a:t>va</a:t>
            </a:r>
            <a:r>
              <a:rPr lang="en-US" sz="2800" kern="0" dirty="0" smtClean="0">
                <a:solidFill>
                  <a:schemeClr val="tx1"/>
                </a:solidFill>
              </a:rPr>
              <a:t> b = e</a:t>
            </a:r>
            <a:r>
              <a:rPr lang="en-US" sz="1600" kern="0" dirty="0" smtClean="0">
                <a:solidFill>
                  <a:schemeClr val="tx1"/>
                </a:solidFill>
              </a:rPr>
              <a:t>  </a:t>
            </a:r>
            <a:endParaRPr lang="ru-RU" sz="1600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899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animBg="1"/>
      <p:bldP spid="6" grpId="0" animBg="1"/>
      <p:bldP spid="7" grpId="0" animBg="1"/>
      <p:bldP spid="8" grpId="0" animBg="1"/>
      <p:bldP spid="9" grpId="0" animBg="1"/>
      <p:bldP spid="13" grpId="0"/>
      <p:bldP spid="14" grpId="0"/>
      <p:bldP spid="15" grpId="0"/>
      <p:bldP spid="16" grpId="0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2"/>
          <p:cNvSpPr txBox="1">
            <a:spLocks/>
          </p:cNvSpPr>
          <p:nvPr/>
        </p:nvSpPr>
        <p:spPr>
          <a:xfrm>
            <a:off x="4987333" y="321877"/>
            <a:ext cx="2169291" cy="6771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3125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4400" b="1" kern="0" dirty="0" smtClean="0"/>
              <a:t>Masala</a:t>
            </a:r>
            <a:endParaRPr lang="ru-RU" sz="4400" b="1" kern="0" dirty="0"/>
          </a:p>
        </p:txBody>
      </p:sp>
      <p:sp>
        <p:nvSpPr>
          <p:cNvPr id="6" name="Объект 3"/>
          <p:cNvSpPr>
            <a:spLocks noGrp="1"/>
          </p:cNvSpPr>
          <p:nvPr>
            <p:ph sz="half" idx="3"/>
          </p:nvPr>
        </p:nvSpPr>
        <p:spPr>
          <a:xfrm>
            <a:off x="2395171" y="1472206"/>
            <a:ext cx="6684791" cy="430887"/>
          </a:xfrm>
        </p:spPr>
        <p:txBody>
          <a:bodyPr/>
          <a:lstStyle/>
          <a:p>
            <a:r>
              <a:rPr lang="en-US" sz="2800" b="1" dirty="0" err="1" smtClean="0">
                <a:solidFill>
                  <a:srgbClr val="002060"/>
                </a:solidFill>
              </a:rPr>
              <a:t>Santimetrda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ifodalang</a:t>
            </a:r>
            <a:r>
              <a:rPr lang="en-US" sz="2800" b="1" dirty="0" smtClean="0">
                <a:solidFill>
                  <a:srgbClr val="002060"/>
                </a:solidFill>
              </a:rPr>
              <a:t>. (275 - masala)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496144" y="2376314"/>
            <a:ext cx="8928992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3125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2800" b="1" kern="0" dirty="0" smtClean="0">
                <a:solidFill>
                  <a:srgbClr val="C00000"/>
                </a:solidFill>
              </a:rPr>
              <a:t>a) </a:t>
            </a:r>
            <a:r>
              <a:rPr lang="en-US" sz="2800" b="1" kern="0" dirty="0" smtClean="0">
                <a:solidFill>
                  <a:schemeClr val="tx1"/>
                </a:solidFill>
              </a:rPr>
              <a:t>2 m 3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dm</a:t>
            </a:r>
            <a:r>
              <a:rPr lang="en-US" sz="2800" b="1" kern="0" dirty="0" smtClean="0">
                <a:solidFill>
                  <a:schemeClr val="tx1"/>
                </a:solidFill>
              </a:rPr>
              <a:t> = 2 m + 3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dm</a:t>
            </a:r>
            <a:r>
              <a:rPr lang="en-US" sz="2800" b="1" kern="0" dirty="0" smtClean="0">
                <a:solidFill>
                  <a:schemeClr val="tx1"/>
                </a:solidFill>
              </a:rPr>
              <a:t> = 200 cm + 30 cm = 230 cm   </a:t>
            </a:r>
            <a:endParaRPr lang="ru-RU" sz="2800" b="1" kern="0" dirty="0">
              <a:solidFill>
                <a:schemeClr val="tx1"/>
              </a:solidFill>
            </a:endParaRP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511986" y="3188754"/>
            <a:ext cx="9201182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3125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2800" b="1" kern="0" dirty="0" smtClean="0">
                <a:solidFill>
                  <a:srgbClr val="C00000"/>
                </a:solidFill>
              </a:rPr>
              <a:t>e) </a:t>
            </a:r>
            <a:r>
              <a:rPr lang="en-US" sz="2800" b="1" kern="0" dirty="0" smtClean="0">
                <a:solidFill>
                  <a:schemeClr val="tx1"/>
                </a:solidFill>
              </a:rPr>
              <a:t>3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dm</a:t>
            </a:r>
            <a:r>
              <a:rPr lang="en-US" sz="2800" b="1" kern="0" dirty="0" smtClean="0">
                <a:solidFill>
                  <a:schemeClr val="tx1"/>
                </a:solidFill>
              </a:rPr>
              <a:t> 30 cm 20 mm = 30 cm + 30 cm + 2 cm = 62 cm   </a:t>
            </a:r>
            <a:endParaRPr lang="ru-RU" sz="2800" b="1" kern="0" dirty="0">
              <a:solidFill>
                <a:schemeClr val="tx1"/>
              </a:solidFill>
            </a:endParaRPr>
          </a:p>
        </p:txBody>
      </p:sp>
      <p:sp>
        <p:nvSpPr>
          <p:cNvPr id="9" name="Объект 3"/>
          <p:cNvSpPr>
            <a:spLocks noGrp="1"/>
          </p:cNvSpPr>
          <p:nvPr>
            <p:ph sz="half" idx="3"/>
          </p:nvPr>
        </p:nvSpPr>
        <p:spPr>
          <a:xfrm>
            <a:off x="2395171" y="4029409"/>
            <a:ext cx="7920880" cy="430887"/>
          </a:xfrm>
        </p:spPr>
        <p:txBody>
          <a:bodyPr/>
          <a:lstStyle/>
          <a:p>
            <a:r>
              <a:rPr lang="en-US" sz="2800" b="1" dirty="0" err="1" smtClean="0">
                <a:solidFill>
                  <a:srgbClr val="002060"/>
                </a:solidFill>
              </a:rPr>
              <a:t>Kvadrat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santimetrda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ifodalang</a:t>
            </a:r>
            <a:r>
              <a:rPr lang="en-US" sz="2800" b="1" dirty="0" smtClean="0">
                <a:solidFill>
                  <a:srgbClr val="002060"/>
                </a:solidFill>
              </a:rPr>
              <a:t>. (276 - masala)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11" name="Объект 2"/>
          <p:cNvSpPr txBox="1">
            <a:spLocks/>
          </p:cNvSpPr>
          <p:nvPr/>
        </p:nvSpPr>
        <p:spPr>
          <a:xfrm>
            <a:off x="488932" y="5023668"/>
            <a:ext cx="11024436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3125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2800" b="1" kern="0" dirty="0" smtClean="0">
                <a:solidFill>
                  <a:srgbClr val="C00000"/>
                </a:solidFill>
              </a:rPr>
              <a:t>d) </a:t>
            </a:r>
            <a:r>
              <a:rPr lang="en-US" sz="2800" b="1" kern="0" dirty="0" smtClean="0">
                <a:solidFill>
                  <a:schemeClr val="tx1"/>
                </a:solidFill>
              </a:rPr>
              <a:t>3 m² 7 dm² = 3 m² + 7 dm² = 30000 cm² + 700 cm² = 30 700 cm²</a:t>
            </a:r>
            <a:endParaRPr lang="ru-RU" sz="2800" b="1" kern="0" dirty="0">
              <a:solidFill>
                <a:schemeClr val="tx1"/>
              </a:solidFill>
            </a:endParaRPr>
          </a:p>
        </p:txBody>
      </p:sp>
      <p:sp>
        <p:nvSpPr>
          <p:cNvPr id="12" name="Объект 2"/>
          <p:cNvSpPr txBox="1">
            <a:spLocks/>
          </p:cNvSpPr>
          <p:nvPr/>
        </p:nvSpPr>
        <p:spPr>
          <a:xfrm>
            <a:off x="493213" y="5927776"/>
            <a:ext cx="8931923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3125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2800" b="1" kern="0" dirty="0" smtClean="0">
                <a:solidFill>
                  <a:srgbClr val="C00000"/>
                </a:solidFill>
              </a:rPr>
              <a:t>e) </a:t>
            </a:r>
            <a:r>
              <a:rPr lang="en-US" sz="2800" b="1" kern="0" dirty="0" smtClean="0">
                <a:solidFill>
                  <a:schemeClr val="tx1"/>
                </a:solidFill>
              </a:rPr>
              <a:t>4 m² 30 dm² = 40000 cm² + 3000 cm² = 43 000 cm²   </a:t>
            </a:r>
            <a:endParaRPr lang="ru-RU" sz="2800" b="1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0164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/>
      <p:bldP spid="8" grpId="0"/>
      <p:bldP spid="9" grpId="0" build="p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375525" y="333833"/>
            <a:ext cx="4050550" cy="677108"/>
          </a:xfrm>
        </p:spPr>
        <p:txBody>
          <a:bodyPr/>
          <a:lstStyle/>
          <a:p>
            <a:r>
              <a:rPr lang="en-US" sz="4400" b="1" dirty="0" smtClean="0"/>
              <a:t>277 - masala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4404642" y="1563873"/>
            <a:ext cx="2952328" cy="430887"/>
          </a:xfrm>
        </p:spPr>
        <p:txBody>
          <a:bodyPr/>
          <a:lstStyle/>
          <a:p>
            <a:r>
              <a:rPr lang="en-US" sz="2800" b="1" dirty="0" err="1" smtClean="0">
                <a:solidFill>
                  <a:srgbClr val="002060"/>
                </a:solidFill>
              </a:rPr>
              <a:t>Litrda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ifodalang</a:t>
            </a:r>
            <a:r>
              <a:rPr lang="en-US" sz="2800" b="1" dirty="0" smtClean="0">
                <a:solidFill>
                  <a:srgbClr val="002060"/>
                </a:solidFill>
              </a:rPr>
              <a:t>.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496144" y="2523130"/>
            <a:ext cx="2664296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3125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2800" b="1" kern="0" dirty="0" smtClean="0">
                <a:solidFill>
                  <a:srgbClr val="C00000"/>
                </a:solidFill>
              </a:rPr>
              <a:t>a) </a:t>
            </a:r>
            <a:r>
              <a:rPr lang="en-US" sz="2800" b="1" kern="0" dirty="0">
                <a:solidFill>
                  <a:schemeClr val="tx1"/>
                </a:solidFill>
              </a:rPr>
              <a:t> </a:t>
            </a:r>
            <a:r>
              <a:rPr lang="en-US" sz="2800" b="1" kern="0" dirty="0" smtClean="0">
                <a:solidFill>
                  <a:schemeClr val="tx1"/>
                </a:solidFill>
              </a:rPr>
              <a:t>5 dm³ = 5 l</a:t>
            </a:r>
            <a:endParaRPr lang="ru-RU" sz="2800" b="1" kern="0" dirty="0">
              <a:solidFill>
                <a:schemeClr val="tx1"/>
              </a:solidFill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511765" y="3437569"/>
            <a:ext cx="529735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3125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2800" b="1" kern="0" dirty="0" smtClean="0">
                <a:solidFill>
                  <a:srgbClr val="C00000"/>
                </a:solidFill>
              </a:rPr>
              <a:t>b) </a:t>
            </a:r>
            <a:r>
              <a:rPr lang="en-US" sz="2800" b="1" kern="0" dirty="0" smtClean="0">
                <a:solidFill>
                  <a:schemeClr val="tx1"/>
                </a:solidFill>
              </a:rPr>
              <a:t> 21 000 cm³ = 21 dm³ = 21 l</a:t>
            </a:r>
            <a:endParaRPr lang="ru-RU" sz="2800" b="1" kern="0" dirty="0">
              <a:solidFill>
                <a:schemeClr val="tx1"/>
              </a:solidFill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496144" y="4352733"/>
            <a:ext cx="1180192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3125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2800" b="1" kern="0" dirty="0" smtClean="0">
                <a:solidFill>
                  <a:srgbClr val="C00000"/>
                </a:solidFill>
              </a:rPr>
              <a:t>d) </a:t>
            </a:r>
            <a:r>
              <a:rPr lang="en-US" sz="2800" b="1" kern="0" dirty="0" smtClean="0">
                <a:solidFill>
                  <a:schemeClr val="tx1"/>
                </a:solidFill>
              </a:rPr>
              <a:t> 3 dm³ 7000 cm³ = 3 dm³ + 7000 cm³ = 3 dm³ + 7 dm³ = 10 dm³ = 10 l</a:t>
            </a:r>
            <a:endParaRPr lang="ru-RU" sz="2800" b="1" kern="0" dirty="0">
              <a:solidFill>
                <a:schemeClr val="tx1"/>
              </a:solidFill>
            </a:endParaRP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496144" y="5400650"/>
            <a:ext cx="1180192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3125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2800" b="1" kern="0" dirty="0" smtClean="0">
                <a:solidFill>
                  <a:srgbClr val="C00000"/>
                </a:solidFill>
              </a:rPr>
              <a:t>d) </a:t>
            </a:r>
            <a:r>
              <a:rPr lang="en-US" sz="2800" b="1" kern="0" dirty="0" smtClean="0">
                <a:solidFill>
                  <a:schemeClr val="tx1"/>
                </a:solidFill>
              </a:rPr>
              <a:t> 2 m³ 3 dm³ = 2 m³ + 3 dm³ = 2000 dm³ + 3 dm³ = 2003 dm³ = 2003 l</a:t>
            </a:r>
            <a:endParaRPr lang="ru-RU" sz="2800" b="1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3910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/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0160" y="3089046"/>
            <a:ext cx="1800200" cy="430887"/>
          </a:xfrm>
        </p:spPr>
        <p:txBody>
          <a:bodyPr/>
          <a:lstStyle/>
          <a:p>
            <a:r>
              <a:rPr lang="en-US" sz="2800" dirty="0" smtClean="0">
                <a:solidFill>
                  <a:schemeClr val="tx1"/>
                </a:solidFill>
              </a:rPr>
              <a:t>a = 20 cm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567550" y="333833"/>
            <a:ext cx="4050550" cy="677108"/>
          </a:xfrm>
        </p:spPr>
        <p:txBody>
          <a:bodyPr/>
          <a:lstStyle/>
          <a:p>
            <a:r>
              <a:rPr lang="en-US" sz="4400" b="1" dirty="0" smtClean="0"/>
              <a:t>278 - masala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352128" y="1368202"/>
            <a:ext cx="12169352" cy="1292662"/>
          </a:xfrm>
        </p:spPr>
        <p:txBody>
          <a:bodyPr/>
          <a:lstStyle/>
          <a:p>
            <a:r>
              <a:rPr lang="en-US" sz="2800" b="1" dirty="0" err="1" smtClean="0">
                <a:solidFill>
                  <a:schemeClr val="tx1"/>
                </a:solidFill>
              </a:rPr>
              <a:t>Temirdan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qirrasi</a:t>
            </a:r>
            <a:r>
              <a:rPr lang="en-US" sz="2800" b="1" dirty="0" smtClean="0">
                <a:solidFill>
                  <a:schemeClr val="tx1"/>
                </a:solidFill>
              </a:rPr>
              <a:t> 20 cm </a:t>
            </a:r>
            <a:r>
              <a:rPr lang="en-US" sz="2800" b="1" dirty="0" err="1" smtClean="0">
                <a:solidFill>
                  <a:schemeClr val="tx1"/>
                </a:solidFill>
              </a:rPr>
              <a:t>bo‘lgan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kub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shaklidagi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detal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tayyorlandi</a:t>
            </a:r>
            <a:r>
              <a:rPr lang="en-US" sz="2800" b="1" dirty="0" smtClean="0">
                <a:solidFill>
                  <a:schemeClr val="tx1"/>
                </a:solidFill>
              </a:rPr>
              <a:t>. 10 cm³</a:t>
            </a:r>
          </a:p>
          <a:p>
            <a:r>
              <a:rPr lang="en-US" sz="2800" b="1" dirty="0" err="1" smtClean="0">
                <a:solidFill>
                  <a:schemeClr val="tx1"/>
                </a:solidFill>
              </a:rPr>
              <a:t>hajmdagi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temir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parchaning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massasi</a:t>
            </a:r>
            <a:r>
              <a:rPr lang="en-US" sz="2800" b="1" dirty="0" smtClean="0">
                <a:solidFill>
                  <a:schemeClr val="tx1"/>
                </a:solidFill>
              </a:rPr>
              <a:t> 78 g </a:t>
            </a:r>
            <a:r>
              <a:rPr lang="en-US" sz="2800" b="1" dirty="0" err="1" smtClean="0">
                <a:solidFill>
                  <a:schemeClr val="tx1"/>
                </a:solidFill>
              </a:rPr>
              <a:t>bo‘lsa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detalning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massasini</a:t>
            </a:r>
            <a:r>
              <a:rPr lang="en-US" sz="2800" b="1" dirty="0" smtClean="0">
                <a:solidFill>
                  <a:schemeClr val="tx1"/>
                </a:solidFill>
              </a:rPr>
              <a:t> toping.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23338" y="3732671"/>
            <a:ext cx="9233845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err="1" smtClean="0">
                <a:solidFill>
                  <a:schemeClr val="tx1"/>
                </a:solidFill>
              </a:rPr>
              <a:t>V</a:t>
            </a:r>
            <a:r>
              <a:rPr lang="en-US" sz="1600" kern="0" dirty="0" err="1" smtClean="0">
                <a:solidFill>
                  <a:schemeClr val="tx1"/>
                </a:solidFill>
              </a:rPr>
              <a:t>k</a:t>
            </a:r>
            <a:r>
              <a:rPr lang="en-US" sz="16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smtClean="0">
                <a:solidFill>
                  <a:schemeClr val="tx1"/>
                </a:solidFill>
              </a:rPr>
              <a:t>= a³ = 20³ cm ³ = 20 cm · 20 cm · 20 cm = 8000 cm³</a:t>
            </a:r>
            <a:r>
              <a:rPr lang="en-US" sz="1600" kern="0" dirty="0" smtClean="0">
                <a:solidFill>
                  <a:schemeClr val="tx1"/>
                </a:solidFill>
              </a:rPr>
              <a:t>  </a:t>
            </a:r>
            <a:endParaRPr lang="ru-RU" sz="1600" kern="0" dirty="0">
              <a:solidFill>
                <a:schemeClr val="tx1"/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20043" y="4367494"/>
            <a:ext cx="3332485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10 cm³            78 g</a:t>
            </a:r>
            <a:endParaRPr lang="ru-RU" sz="1600" kern="0" dirty="0">
              <a:solidFill>
                <a:schemeClr val="tx1"/>
              </a:solidFill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1864296" y="4608562"/>
            <a:ext cx="936104" cy="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Заголовок 1"/>
          <p:cNvSpPr txBox="1">
            <a:spLocks/>
          </p:cNvSpPr>
          <p:nvPr/>
        </p:nvSpPr>
        <p:spPr>
          <a:xfrm>
            <a:off x="623339" y="5068681"/>
            <a:ext cx="4593955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8000 cm³  : 10 cm³  = 800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623339" y="5766843"/>
            <a:ext cx="3571283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800 · 78 g = 62 400 g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654717" y="6427441"/>
            <a:ext cx="6322147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err="1" smtClean="0">
                <a:solidFill>
                  <a:srgbClr val="002060"/>
                </a:solidFill>
              </a:rPr>
              <a:t>Javob</a:t>
            </a:r>
            <a:r>
              <a:rPr lang="en-US" sz="2800" kern="0" dirty="0" smtClean="0">
                <a:solidFill>
                  <a:srgbClr val="002060"/>
                </a:solidFill>
              </a:rPr>
              <a:t> : </a:t>
            </a:r>
            <a:r>
              <a:rPr lang="en-US" sz="2800" kern="0" dirty="0" err="1" smtClean="0">
                <a:solidFill>
                  <a:schemeClr val="tx1"/>
                </a:solidFill>
              </a:rPr>
              <a:t>Detalning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massasi</a:t>
            </a:r>
            <a:r>
              <a:rPr lang="en-US" sz="2800" kern="0" dirty="0" smtClean="0">
                <a:solidFill>
                  <a:schemeClr val="tx1"/>
                </a:solidFill>
              </a:rPr>
              <a:t>  62 400 g.</a:t>
            </a:r>
            <a:endParaRPr lang="ru-RU" sz="2800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7393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5" grpId="0"/>
      <p:bldP spid="6" grpId="0"/>
      <p:bldP spid="12" grpId="0"/>
      <p:bldP spid="13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00008" y="242864"/>
            <a:ext cx="1200158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altLang="ru-RU" sz="4400" b="1" dirty="0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bajarish</a:t>
            </a:r>
            <a:r>
              <a:rPr lang="en-US" altLang="ru-RU" sz="4400" b="1" dirty="0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altLang="ru-RU" sz="4400" b="1" dirty="0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topshiriqlar</a:t>
            </a:r>
            <a:r>
              <a:rPr lang="en-US" altLang="ru-RU" sz="4400" b="1" dirty="0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00008" y="2016274"/>
            <a:ext cx="7704856" cy="193899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40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70 – </a:t>
            </a:r>
            <a:r>
              <a:rPr lang="en-US" sz="4000" b="1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betidagi</a:t>
            </a:r>
            <a:r>
              <a:rPr lang="en-US" sz="40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4000" b="1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282 –, 283 –, 284 – </a:t>
            </a:r>
            <a:r>
              <a:rPr lang="en-US" sz="4000" b="1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0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dirty="0"/>
          </a:p>
        </p:txBody>
      </p:sp>
      <p:pic>
        <p:nvPicPr>
          <p:cNvPr id="4098" name="Picture 2" descr="https://www.clipartmax.com/png/full/188-1884654_student-learning-writing-student-writing-vector-pn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9032" y="1584226"/>
            <a:ext cx="3384376" cy="3265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13639</TotalTime>
  <Words>515</Words>
  <Application>Microsoft Office PowerPoint</Application>
  <PresentationFormat>Произвольный</PresentationFormat>
  <Paragraphs>68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MATEMATIKA</vt:lpstr>
      <vt:lpstr>Презентация PowerPoint</vt:lpstr>
      <vt:lpstr>Презентация PowerPoint</vt:lpstr>
      <vt:lpstr>Vk = 1³ = 1 dm³  </vt:lpstr>
      <vt:lpstr>Vk = 1³ = 1 dm³  </vt:lpstr>
      <vt:lpstr>Презентация PowerPoint</vt:lpstr>
      <vt:lpstr>Презентация PowerPoint</vt:lpstr>
      <vt:lpstr>a = 20 cm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Учетная запись Майкрософт</cp:lastModifiedBy>
  <cp:revision>1111</cp:revision>
  <dcterms:created xsi:type="dcterms:W3CDTF">2020-04-09T07:32:19Z</dcterms:created>
  <dcterms:modified xsi:type="dcterms:W3CDTF">2021-01-05T10:17:40Z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