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84" r:id="rId2"/>
    <p:sldId id="525" r:id="rId3"/>
    <p:sldId id="526" r:id="rId4"/>
    <p:sldId id="527" r:id="rId5"/>
    <p:sldId id="528" r:id="rId6"/>
    <p:sldId id="530" r:id="rId7"/>
    <p:sldId id="532" r:id="rId8"/>
    <p:sldId id="531" r:id="rId9"/>
    <p:sldId id="420" r:id="rId10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89636" autoAdjust="0"/>
  </p:normalViewPr>
  <p:slideViewPr>
    <p:cSldViewPr>
      <p:cViewPr varScale="1">
        <p:scale>
          <a:sx n="62" d="100"/>
          <a:sy n="62" d="100"/>
        </p:scale>
        <p:origin x="600" y="56"/>
      </p:cViewPr>
      <p:guideLst>
        <p:guide orient="horz" pos="2880"/>
        <p:guide pos="2327"/>
        <p:guide orient="horz" pos="6391"/>
        <p:guide pos="47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576264" y="2603607"/>
            <a:ext cx="10405488" cy="1534295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MASALALAR YECHISH</a:t>
            </a: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>
              <a:spcBef>
                <a:spcPts val="245"/>
              </a:spcBef>
            </a:pP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201703"/>
            <a:chOff x="439458" y="322808"/>
            <a:chExt cx="4985770" cy="541243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19"/>
              <a:ext cx="838783" cy="524232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488089" y="2637685"/>
            <a:ext cx="648072" cy="147417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88089" y="4647605"/>
            <a:ext cx="648072" cy="14741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://i.mycdn.me/i?r=AzEPZsRbOZEKgBhR0XGMT1Rk3TYR5QwDLm4XPptDkeWpNKaKTM5SRkZCeTgDn6uOy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496" y="3396451"/>
            <a:ext cx="3371155" cy="3196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0285454" y="729560"/>
            <a:ext cx="1696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192" y="4689534"/>
            <a:ext cx="1440160" cy="430887"/>
          </a:xfrm>
          <a:solidFill>
            <a:srgbClr val="FFC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 V = </a:t>
            </a:r>
            <a:r>
              <a:rPr lang="en-US" sz="2800" dirty="0" err="1" smtClean="0">
                <a:solidFill>
                  <a:schemeClr val="tx1"/>
                </a:solidFill>
              </a:rPr>
              <a:t>abc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168552" y="319301"/>
            <a:ext cx="5112568" cy="706172"/>
          </a:xfrm>
        </p:spPr>
        <p:txBody>
          <a:bodyPr/>
          <a:lstStyle/>
          <a:p>
            <a:r>
              <a:rPr lang="en-US" sz="4400" b="1" dirty="0" err="1" smtClean="0"/>
              <a:t>Mustahkamlash</a:t>
            </a:r>
            <a:endParaRPr lang="ru-RU" sz="44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144" y="1368202"/>
            <a:ext cx="4464496" cy="288032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4397" y="1368202"/>
            <a:ext cx="2824915" cy="3114650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2728392" y="4689534"/>
            <a:ext cx="1872208" cy="43088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V = S</a:t>
            </a:r>
            <a:r>
              <a:rPr lang="en-US" sz="1800" kern="0" dirty="0" smtClean="0">
                <a:solidFill>
                  <a:schemeClr val="tx1"/>
                </a:solidFill>
              </a:rPr>
              <a:t>a</a:t>
            </a:r>
            <a:r>
              <a:rPr lang="en-US" sz="2800" kern="0" dirty="0" smtClean="0">
                <a:solidFill>
                  <a:schemeClr val="tx1"/>
                </a:solidFill>
              </a:rPr>
              <a:t> · H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885076" y="4904977"/>
            <a:ext cx="1440160" cy="43088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V = a³</a:t>
            </a:r>
            <a:endParaRPr lang="ru-RU" sz="28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791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3609" y="5986723"/>
            <a:ext cx="8194566" cy="861774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V = 30 · 40 · (50 – 10) = 30 · 40 · 40 = 48000 cm³ =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375525" y="333833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280 -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39097" y="1342511"/>
            <a:ext cx="11737385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Rasmdagi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akvariumning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yuqori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yog‘i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sathidan</a:t>
            </a:r>
            <a:r>
              <a:rPr lang="en-US" sz="2800" b="1" dirty="0" smtClean="0">
                <a:solidFill>
                  <a:schemeClr val="tx1"/>
                </a:solidFill>
              </a:rPr>
              <a:t> 10 cm past </a:t>
            </a:r>
            <a:r>
              <a:rPr lang="en-US" sz="2800" b="1" dirty="0" err="1" smtClean="0">
                <a:solidFill>
                  <a:schemeClr val="tx1"/>
                </a:solidFill>
              </a:rPr>
              <a:t>qilib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suv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bilan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to‘ldirilgan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Akvariumdagi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suv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hajmini</a:t>
            </a:r>
            <a:r>
              <a:rPr lang="en-US" sz="2800" b="1" dirty="0" smtClean="0">
                <a:solidFill>
                  <a:schemeClr val="tx1"/>
                </a:solidFill>
              </a:rPr>
              <a:t> toping.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605453" y="4226394"/>
            <a:ext cx="329522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V = a · b · (c – 10)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5096" y="2710797"/>
            <a:ext cx="1800200" cy="2584082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 rot="16200000">
            <a:off x="8370536" y="3867206"/>
            <a:ext cx="1143056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>
                <a:solidFill>
                  <a:schemeClr val="tx1"/>
                </a:solidFill>
              </a:rPr>
              <a:t>5</a:t>
            </a:r>
            <a:r>
              <a:rPr lang="en-US" sz="2000" kern="0" dirty="0" smtClean="0">
                <a:solidFill>
                  <a:schemeClr val="tx1"/>
                </a:solidFill>
              </a:rPr>
              <a:t>0 cm</a:t>
            </a:r>
            <a:endParaRPr lang="ru-RU" sz="20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0865296" y="2875358"/>
            <a:ext cx="115212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 smtClean="0">
                <a:solidFill>
                  <a:schemeClr val="tx1"/>
                </a:solidFill>
              </a:rPr>
              <a:t>10 cm</a:t>
            </a:r>
            <a:endParaRPr lang="ru-RU" sz="2000" kern="0" dirty="0">
              <a:solidFill>
                <a:schemeClr val="tx1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9389132" y="5274116"/>
            <a:ext cx="115212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 smtClean="0">
                <a:solidFill>
                  <a:schemeClr val="tx1"/>
                </a:solidFill>
              </a:rPr>
              <a:t>30 cm</a:t>
            </a:r>
            <a:endParaRPr lang="ru-RU" sz="2000" kern="0" dirty="0">
              <a:solidFill>
                <a:schemeClr val="tx1"/>
              </a:solidFill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 rot="18201083">
            <a:off x="8688217" y="2550793"/>
            <a:ext cx="115212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 smtClean="0">
                <a:solidFill>
                  <a:schemeClr val="tx1"/>
                </a:solidFill>
              </a:rPr>
              <a:t>40 cm</a:t>
            </a:r>
            <a:endParaRPr lang="ru-RU" sz="2000" kern="0" dirty="0">
              <a:solidFill>
                <a:schemeClr val="tx1"/>
              </a:solidFill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593609" y="2817345"/>
            <a:ext cx="187220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rgbClr val="002060"/>
                </a:solidFill>
              </a:rPr>
              <a:t>Berilgan</a:t>
            </a:r>
            <a:r>
              <a:rPr lang="en-US" sz="2800" kern="0" dirty="0" smtClean="0">
                <a:solidFill>
                  <a:srgbClr val="002060"/>
                </a:solidFill>
              </a:rPr>
              <a:t> :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593609" y="3399303"/>
            <a:ext cx="159553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a=30 cm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610095" y="3967659"/>
            <a:ext cx="159553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b=40 cm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610095" y="4558077"/>
            <a:ext cx="159553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c=50 cm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610095" y="5180861"/>
            <a:ext cx="84431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rgbClr val="002060"/>
                </a:solidFill>
              </a:rPr>
              <a:t>V=?</a:t>
            </a:r>
            <a:endParaRPr lang="ru-RU" sz="2800" b="1" kern="0" dirty="0">
              <a:solidFill>
                <a:srgbClr val="002060"/>
              </a:solidFill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3605453" y="3554301"/>
            <a:ext cx="207526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V = a · b · </a:t>
            </a:r>
            <a:r>
              <a:rPr lang="en-US" sz="2800" kern="0" dirty="0">
                <a:solidFill>
                  <a:schemeClr val="tx1"/>
                </a:solidFill>
              </a:rPr>
              <a:t>c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3615882" y="2839593"/>
            <a:ext cx="180830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002060"/>
                </a:solidFill>
              </a:rPr>
              <a:t>Formula :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739540" y="5956325"/>
            <a:ext cx="24513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48 dm³ = 48 l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906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5166" y="4893959"/>
            <a:ext cx="5955914" cy="861774"/>
          </a:xfrm>
        </p:spPr>
        <p:txBody>
          <a:bodyPr/>
          <a:lstStyle/>
          <a:p>
            <a:r>
              <a:rPr lang="en-US" sz="2800" dirty="0" smtClean="0">
                <a:solidFill>
                  <a:srgbClr val="002060"/>
                </a:solidFill>
              </a:rPr>
              <a:t>V = 3 cm · 4 cm · 2 cm = 24 cm³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12299" y="333833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28</a:t>
            </a:r>
            <a:r>
              <a:rPr lang="ru-RU" sz="4400" b="1" dirty="0" smtClean="0"/>
              <a:t>5</a:t>
            </a:r>
            <a:r>
              <a:rPr lang="en-US" sz="4400" b="1" dirty="0" smtClean="0"/>
              <a:t>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24136" y="1368202"/>
            <a:ext cx="11737385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Rasm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asosida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to‘g‘ri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burchakli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parallelepipedning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hajmini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hisoblash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jarayonini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tushuntiring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Объект 3"/>
          <p:cNvSpPr txBox="1">
            <a:spLocks/>
          </p:cNvSpPr>
          <p:nvPr/>
        </p:nvSpPr>
        <p:spPr>
          <a:xfrm>
            <a:off x="1604980" y="5684886"/>
            <a:ext cx="937569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Parallelepiped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qirrasi</a:t>
            </a:r>
            <a:r>
              <a:rPr lang="en-US" sz="2800" b="1" kern="0" dirty="0" smtClean="0">
                <a:solidFill>
                  <a:schemeClr val="tx1"/>
                </a:solidFill>
              </a:rPr>
              <a:t> 1 cm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bo‘lgan</a:t>
            </a:r>
            <a:r>
              <a:rPr lang="en-US" sz="2800" b="1" kern="0" dirty="0" smtClean="0">
                <a:solidFill>
                  <a:schemeClr val="tx1"/>
                </a:solidFill>
              </a:rPr>
              <a:t> 24 ta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kubdan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iborat</a:t>
            </a:r>
            <a:r>
              <a:rPr lang="en-US" sz="2800" b="1" kern="0" dirty="0" smtClean="0">
                <a:solidFill>
                  <a:schemeClr val="tx1"/>
                </a:solidFill>
              </a:rPr>
              <a:t>.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288" y="2472555"/>
            <a:ext cx="7385955" cy="2285183"/>
          </a:xfrm>
          <a:prstGeom prst="rect">
            <a:avLst/>
          </a:prstGeom>
        </p:spPr>
      </p:pic>
      <p:sp>
        <p:nvSpPr>
          <p:cNvPr id="18" name="Заголовок 1"/>
          <p:cNvSpPr txBox="1">
            <a:spLocks/>
          </p:cNvSpPr>
          <p:nvPr/>
        </p:nvSpPr>
        <p:spPr>
          <a:xfrm>
            <a:off x="1144216" y="3171744"/>
            <a:ext cx="86513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chemeClr val="tx1"/>
                </a:solidFill>
              </a:rPr>
              <a:t>3 cm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2229396" y="3919119"/>
            <a:ext cx="86513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chemeClr val="tx1"/>
                </a:solidFill>
              </a:rPr>
              <a:t>4 cm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3572471" y="3615147"/>
            <a:ext cx="86513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chemeClr val="tx1"/>
                </a:solidFill>
              </a:rPr>
              <a:t>2 cm</a:t>
            </a:r>
            <a:endParaRPr lang="ru-RU" sz="24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362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375525" y="333833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288 -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24136" y="1440210"/>
            <a:ext cx="11737385" cy="430887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4 - </a:t>
            </a:r>
            <a:r>
              <a:rPr lang="en-US" sz="2800" b="1" dirty="0" err="1" smtClean="0">
                <a:solidFill>
                  <a:schemeClr val="tx1"/>
                </a:solidFill>
              </a:rPr>
              <a:t>rasmdagi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to‘g‘ri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burchakli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parallelepipedlarning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hajmini</a:t>
            </a:r>
            <a:r>
              <a:rPr lang="en-US" sz="2800" b="1" dirty="0" smtClean="0">
                <a:solidFill>
                  <a:schemeClr val="tx1"/>
                </a:solidFill>
              </a:rPr>
              <a:t> toping. 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6563" y="2300366"/>
            <a:ext cx="2480456" cy="1984036"/>
          </a:xfrm>
          <a:prstGeom prst="rect">
            <a:avLst/>
          </a:prstGeom>
        </p:spPr>
      </p:pic>
      <p:sp>
        <p:nvSpPr>
          <p:cNvPr id="18" name="Заголовок 1"/>
          <p:cNvSpPr txBox="1">
            <a:spLocks/>
          </p:cNvSpPr>
          <p:nvPr/>
        </p:nvSpPr>
        <p:spPr>
          <a:xfrm>
            <a:off x="1620019" y="2038804"/>
            <a:ext cx="57606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/>
              <a:t>a</a:t>
            </a:r>
            <a:r>
              <a:rPr lang="en-US" sz="2800" kern="0" dirty="0" smtClean="0">
                <a:solidFill>
                  <a:schemeClr val="tx1"/>
                </a:solidFill>
              </a:rPr>
              <a:t>d)</a:t>
            </a:r>
            <a:endParaRPr lang="ru-RU" sz="2800" kern="0" dirty="0"/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0093" y="2562884"/>
            <a:ext cx="2534136" cy="2104260"/>
          </a:xfrm>
          <a:prstGeom prst="rect">
            <a:avLst/>
          </a:prstGeom>
        </p:spPr>
      </p:pic>
      <p:sp>
        <p:nvSpPr>
          <p:cNvPr id="24" name="Заголовок 1"/>
          <p:cNvSpPr txBox="1">
            <a:spLocks/>
          </p:cNvSpPr>
          <p:nvPr/>
        </p:nvSpPr>
        <p:spPr>
          <a:xfrm>
            <a:off x="4505645" y="2151670"/>
            <a:ext cx="59854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/>
              <a:t>a</a:t>
            </a:r>
            <a:r>
              <a:rPr lang="en-US" sz="2800" kern="0" dirty="0" smtClean="0">
                <a:solidFill>
                  <a:schemeClr val="tx1"/>
                </a:solidFill>
              </a:rPr>
              <a:t>e)</a:t>
            </a:r>
            <a:endParaRPr lang="ru-RU" sz="2800" kern="0" dirty="0"/>
          </a:p>
        </p:txBody>
      </p:sp>
      <p:sp>
        <p:nvSpPr>
          <p:cNvPr id="25" name="Заголовок 1"/>
          <p:cNvSpPr txBox="1">
            <a:spLocks/>
          </p:cNvSpPr>
          <p:nvPr/>
        </p:nvSpPr>
        <p:spPr>
          <a:xfrm>
            <a:off x="2938766" y="2694387"/>
            <a:ext cx="774153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 smtClean="0">
                <a:solidFill>
                  <a:schemeClr val="tx1"/>
                </a:solidFill>
              </a:rPr>
              <a:t>4 cm</a:t>
            </a:r>
            <a:endParaRPr lang="ru-RU" sz="2000" kern="0" dirty="0">
              <a:solidFill>
                <a:schemeClr val="tx1"/>
              </a:solidFill>
            </a:endParaRPr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2599439" y="3383645"/>
            <a:ext cx="707359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 smtClean="0">
                <a:solidFill>
                  <a:schemeClr val="tx1"/>
                </a:solidFill>
              </a:rPr>
              <a:t>2 </a:t>
            </a:r>
            <a:r>
              <a:rPr lang="en-US" sz="2000" kern="0" dirty="0" err="1" smtClean="0">
                <a:solidFill>
                  <a:schemeClr val="tx1"/>
                </a:solidFill>
              </a:rPr>
              <a:t>dm</a:t>
            </a:r>
            <a:endParaRPr lang="ru-RU" sz="2000" kern="0" dirty="0">
              <a:solidFill>
                <a:schemeClr val="tx1"/>
              </a:solidFill>
            </a:endParaRP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1552255" y="4022743"/>
            <a:ext cx="711594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 smtClean="0">
                <a:solidFill>
                  <a:schemeClr val="tx1"/>
                </a:solidFill>
              </a:rPr>
              <a:t>5 cm</a:t>
            </a:r>
            <a:endParaRPr lang="ru-RU" sz="2000" kern="0" dirty="0">
              <a:solidFill>
                <a:schemeClr val="tx1"/>
              </a:solidFill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5661705" y="4154790"/>
            <a:ext cx="85137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 smtClean="0">
                <a:solidFill>
                  <a:schemeClr val="tx1"/>
                </a:solidFill>
              </a:rPr>
              <a:t>15 </a:t>
            </a:r>
            <a:r>
              <a:rPr lang="en-US" sz="2000" kern="0" dirty="0" err="1" smtClean="0">
                <a:solidFill>
                  <a:schemeClr val="tx1"/>
                </a:solidFill>
              </a:rPr>
              <a:t>dm</a:t>
            </a:r>
            <a:endParaRPr lang="ru-RU" sz="2000" kern="0" dirty="0">
              <a:solidFill>
                <a:schemeClr val="tx1"/>
              </a:solidFill>
            </a:endParaRPr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6651870" y="3783819"/>
            <a:ext cx="676633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 smtClean="0">
                <a:solidFill>
                  <a:schemeClr val="tx1"/>
                </a:solidFill>
              </a:rPr>
              <a:t>3 </a:t>
            </a:r>
            <a:r>
              <a:rPr lang="en-US" sz="2000" kern="0" dirty="0" err="1" smtClean="0">
                <a:solidFill>
                  <a:schemeClr val="tx1"/>
                </a:solidFill>
              </a:rPr>
              <a:t>dm</a:t>
            </a:r>
            <a:endParaRPr lang="ru-RU" sz="2000" kern="0" dirty="0">
              <a:solidFill>
                <a:schemeClr val="tx1"/>
              </a:solidFill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6462310" y="3138034"/>
            <a:ext cx="563343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 smtClean="0">
                <a:solidFill>
                  <a:schemeClr val="tx1"/>
                </a:solidFill>
              </a:rPr>
              <a:t>1 m</a:t>
            </a:r>
            <a:endParaRPr lang="ru-RU" sz="2000" kern="0" dirty="0">
              <a:solidFill>
                <a:schemeClr val="tx1"/>
              </a:solidFill>
            </a:endParaRPr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787680" y="4818660"/>
            <a:ext cx="216543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chemeClr val="tx1"/>
                </a:solidFill>
              </a:rPr>
              <a:t>2 </a:t>
            </a:r>
            <a:r>
              <a:rPr lang="en-US" sz="2400" kern="0" dirty="0" err="1" smtClean="0">
                <a:solidFill>
                  <a:schemeClr val="tx1"/>
                </a:solidFill>
              </a:rPr>
              <a:t>dm</a:t>
            </a:r>
            <a:r>
              <a:rPr lang="en-US" sz="2400" kern="0" dirty="0" smtClean="0">
                <a:solidFill>
                  <a:schemeClr val="tx1"/>
                </a:solidFill>
              </a:rPr>
              <a:t> = 20 cm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566237" y="5413799"/>
            <a:ext cx="339522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chemeClr val="tx1"/>
                </a:solidFill>
              </a:rPr>
              <a:t>V = 5 ·20 · 4 = 400 cm³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36" name="Заголовок 1"/>
          <p:cNvSpPr txBox="1">
            <a:spLocks/>
          </p:cNvSpPr>
          <p:nvPr/>
        </p:nvSpPr>
        <p:spPr>
          <a:xfrm>
            <a:off x="4860215" y="4864024"/>
            <a:ext cx="216543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chemeClr val="tx1"/>
                </a:solidFill>
              </a:rPr>
              <a:t>1 m = 10 </a:t>
            </a:r>
            <a:r>
              <a:rPr lang="en-US" sz="2400" kern="0" dirty="0" err="1" smtClean="0">
                <a:solidFill>
                  <a:schemeClr val="tx1"/>
                </a:solidFill>
              </a:rPr>
              <a:t>dm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37" name="Заголовок 1"/>
          <p:cNvSpPr txBox="1">
            <a:spLocks/>
          </p:cNvSpPr>
          <p:nvPr/>
        </p:nvSpPr>
        <p:spPr>
          <a:xfrm>
            <a:off x="4372795" y="5480547"/>
            <a:ext cx="374597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chemeClr val="tx1"/>
                </a:solidFill>
              </a:rPr>
              <a:t>V = 15 · 3 · 10 = 450 dm³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5297" y="1937846"/>
            <a:ext cx="2454864" cy="2524721"/>
          </a:xfrm>
          <a:prstGeom prst="rect">
            <a:avLst/>
          </a:prstGeom>
        </p:spPr>
      </p:pic>
      <p:sp>
        <p:nvSpPr>
          <p:cNvPr id="42" name="Заголовок 1"/>
          <p:cNvSpPr txBox="1">
            <a:spLocks/>
          </p:cNvSpPr>
          <p:nvPr/>
        </p:nvSpPr>
        <p:spPr>
          <a:xfrm>
            <a:off x="10028882" y="3629930"/>
            <a:ext cx="801279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 smtClean="0">
                <a:solidFill>
                  <a:schemeClr val="tx1"/>
                </a:solidFill>
              </a:rPr>
              <a:t>30 </a:t>
            </a:r>
            <a:r>
              <a:rPr lang="en-US" sz="2000" kern="0" dirty="0" err="1" smtClean="0">
                <a:solidFill>
                  <a:schemeClr val="tx1"/>
                </a:solidFill>
              </a:rPr>
              <a:t>dm</a:t>
            </a:r>
            <a:endParaRPr lang="ru-RU" sz="2000" kern="0" dirty="0">
              <a:solidFill>
                <a:schemeClr val="tx1"/>
              </a:solidFill>
            </a:endParaRPr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 rot="10800000" flipH="1" flipV="1">
            <a:off x="10243576" y="2702942"/>
            <a:ext cx="766134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 smtClean="0">
                <a:solidFill>
                  <a:schemeClr val="tx1"/>
                </a:solidFill>
              </a:rPr>
              <a:t>3 m</a:t>
            </a:r>
            <a:endParaRPr lang="ru-RU" sz="2000" kern="0" dirty="0">
              <a:solidFill>
                <a:schemeClr val="tx1"/>
              </a:solidFill>
            </a:endParaRPr>
          </a:p>
        </p:txBody>
      </p:sp>
      <p:sp>
        <p:nvSpPr>
          <p:cNvPr id="44" name="Заголовок 1"/>
          <p:cNvSpPr txBox="1">
            <a:spLocks/>
          </p:cNvSpPr>
          <p:nvPr/>
        </p:nvSpPr>
        <p:spPr>
          <a:xfrm flipH="1">
            <a:off x="9102555" y="4000902"/>
            <a:ext cx="47581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 smtClean="0">
                <a:solidFill>
                  <a:schemeClr val="tx1"/>
                </a:solidFill>
              </a:rPr>
              <a:t>5 m</a:t>
            </a:r>
            <a:endParaRPr lang="ru-RU" sz="2000" kern="0" dirty="0">
              <a:solidFill>
                <a:schemeClr val="tx1"/>
              </a:solidFill>
            </a:endParaRPr>
          </a:p>
        </p:txBody>
      </p:sp>
      <p:sp>
        <p:nvSpPr>
          <p:cNvPr id="46" name="Заголовок 1"/>
          <p:cNvSpPr txBox="1">
            <a:spLocks/>
          </p:cNvSpPr>
          <p:nvPr/>
        </p:nvSpPr>
        <p:spPr>
          <a:xfrm>
            <a:off x="8492362" y="2122001"/>
            <a:ext cx="59854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/>
              <a:t>a</a:t>
            </a:r>
            <a:r>
              <a:rPr lang="en-US" sz="2800" kern="0" dirty="0" err="1" smtClean="0">
                <a:solidFill>
                  <a:schemeClr val="tx1"/>
                </a:solidFill>
              </a:rPr>
              <a:t>f</a:t>
            </a:r>
            <a:r>
              <a:rPr lang="en-US" sz="2800" kern="0" dirty="0" smtClean="0">
                <a:solidFill>
                  <a:schemeClr val="tx1"/>
                </a:solidFill>
              </a:rPr>
              <a:t>)</a:t>
            </a:r>
            <a:endParaRPr lang="ru-RU" sz="2800" kern="0" dirty="0"/>
          </a:p>
        </p:txBody>
      </p:sp>
      <p:sp>
        <p:nvSpPr>
          <p:cNvPr id="47" name="Заголовок 1"/>
          <p:cNvSpPr txBox="1">
            <a:spLocks/>
          </p:cNvSpPr>
          <p:nvPr/>
        </p:nvSpPr>
        <p:spPr>
          <a:xfrm>
            <a:off x="8722446" y="4831679"/>
            <a:ext cx="1892975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chemeClr val="tx1"/>
                </a:solidFill>
              </a:rPr>
              <a:t>30 </a:t>
            </a:r>
            <a:r>
              <a:rPr lang="en-US" sz="2400" kern="0" dirty="0" err="1" smtClean="0">
                <a:solidFill>
                  <a:schemeClr val="tx1"/>
                </a:solidFill>
              </a:rPr>
              <a:t>dm</a:t>
            </a:r>
            <a:r>
              <a:rPr lang="en-US" sz="2400" kern="0" dirty="0" smtClean="0">
                <a:solidFill>
                  <a:schemeClr val="tx1"/>
                </a:solidFill>
              </a:rPr>
              <a:t> = 3 m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48" name="Заголовок 1"/>
          <p:cNvSpPr txBox="1">
            <a:spLocks/>
          </p:cNvSpPr>
          <p:nvPr/>
        </p:nvSpPr>
        <p:spPr>
          <a:xfrm>
            <a:off x="8411435" y="5460121"/>
            <a:ext cx="3049399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chemeClr val="tx1"/>
                </a:solidFill>
              </a:rPr>
              <a:t>V = 5 · 3 · 3 = 45 m³</a:t>
            </a:r>
            <a:endParaRPr lang="ru-RU" sz="24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74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8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4" grpId="0"/>
      <p:bldP spid="35" grpId="0"/>
      <p:bldP spid="36" grpId="0"/>
      <p:bldP spid="37" grpId="0"/>
      <p:bldP spid="42" grpId="0"/>
      <p:bldP spid="43" grpId="0"/>
      <p:bldP spid="44" grpId="0"/>
      <p:bldP spid="46" grpId="0"/>
      <p:bldP spid="47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4136" y="2807781"/>
            <a:ext cx="10441160" cy="430887"/>
          </a:xfrm>
        </p:spPr>
        <p:txBody>
          <a:bodyPr/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Yuqoridagi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munosabatlardan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foydalanib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jadvalni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to‘ldiring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26379" y="301991"/>
            <a:ext cx="3862653" cy="706172"/>
          </a:xfrm>
        </p:spPr>
        <p:txBody>
          <a:bodyPr/>
          <a:lstStyle/>
          <a:p>
            <a:r>
              <a:rPr lang="en-US" sz="4400" b="1" dirty="0" smtClean="0"/>
              <a:t>291 -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568152" y="1440210"/>
            <a:ext cx="3960440" cy="861774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1 cm³ = 1 </a:t>
            </a:r>
            <a:r>
              <a:rPr lang="en-US" sz="2800" b="1" dirty="0" err="1" smtClean="0">
                <a:solidFill>
                  <a:schemeClr val="tx1"/>
                </a:solidFill>
              </a:rPr>
              <a:t>milli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litr</a:t>
            </a:r>
            <a:r>
              <a:rPr lang="en-US" sz="2800" b="1" dirty="0" smtClean="0">
                <a:solidFill>
                  <a:schemeClr val="tx1"/>
                </a:solidFill>
              </a:rPr>
              <a:t> (ml)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Объект 3"/>
          <p:cNvSpPr txBox="1">
            <a:spLocks/>
          </p:cNvSpPr>
          <p:nvPr/>
        </p:nvSpPr>
        <p:spPr>
          <a:xfrm>
            <a:off x="640160" y="2016274"/>
            <a:ext cx="280831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1 dm³ = 1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litr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smtClean="0">
                <a:solidFill>
                  <a:schemeClr val="tx1"/>
                </a:solidFill>
              </a:rPr>
              <a:t>(L)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6" name="Объект 3"/>
          <p:cNvSpPr txBox="1">
            <a:spLocks/>
          </p:cNvSpPr>
          <p:nvPr/>
        </p:nvSpPr>
        <p:spPr>
          <a:xfrm>
            <a:off x="5032648" y="1432119"/>
            <a:ext cx="525658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1 cm³ = 1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milli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litr</a:t>
            </a:r>
            <a:r>
              <a:rPr lang="en-US" sz="2800" b="1" kern="0" dirty="0" smtClean="0">
                <a:solidFill>
                  <a:schemeClr val="tx1"/>
                </a:solidFill>
              </a:rPr>
              <a:t> (ml) = 1 g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7" name="Объект 3"/>
          <p:cNvSpPr txBox="1">
            <a:spLocks/>
          </p:cNvSpPr>
          <p:nvPr/>
        </p:nvSpPr>
        <p:spPr>
          <a:xfrm>
            <a:off x="5032648" y="2016274"/>
            <a:ext cx="396044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1 dm³ = 1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litr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smtClean="0">
                <a:solidFill>
                  <a:schemeClr val="tx1"/>
                </a:solidFill>
              </a:rPr>
              <a:t>(L) </a:t>
            </a:r>
            <a:r>
              <a:rPr lang="en-US" sz="2800" b="1" kern="0" dirty="0" smtClean="0">
                <a:solidFill>
                  <a:schemeClr val="tx1"/>
                </a:solidFill>
              </a:rPr>
              <a:t>= 1 kg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563455"/>
              </p:ext>
            </p:extLst>
          </p:nvPr>
        </p:nvGraphicFramePr>
        <p:xfrm>
          <a:off x="1754832" y="3662624"/>
          <a:ext cx="7238256" cy="320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12752">
                  <a:extLst>
                    <a:ext uri="{9D8B030D-6E8A-4147-A177-3AD203B41FA5}">
                      <a16:colId xmlns:a16="http://schemas.microsoft.com/office/drawing/2014/main" val="3972411385"/>
                    </a:ext>
                  </a:extLst>
                </a:gridCol>
                <a:gridCol w="2412752">
                  <a:extLst>
                    <a:ext uri="{9D8B030D-6E8A-4147-A177-3AD203B41FA5}">
                      <a16:colId xmlns:a16="http://schemas.microsoft.com/office/drawing/2014/main" val="2130200731"/>
                    </a:ext>
                  </a:extLst>
                </a:gridCol>
                <a:gridCol w="2412752">
                  <a:extLst>
                    <a:ext uri="{9D8B030D-6E8A-4147-A177-3AD203B41FA5}">
                      <a16:colId xmlns:a16="http://schemas.microsoft.com/office/drawing/2014/main" val="15895633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Hajmi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</a:t>
                      </a:r>
                      <a:r>
                        <a:rPr lang="en-US" sz="24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‘imi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Massasi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389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cm³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ml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8253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dm³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kg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8981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ml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g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38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ml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200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kg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4092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 cm³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556042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408912" y="5525366"/>
            <a:ext cx="709228" cy="38017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61430" y="4602775"/>
            <a:ext cx="709228" cy="38017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l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68352" y="5100403"/>
            <a:ext cx="1146702" cy="3525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cm³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296344" y="5977997"/>
            <a:ext cx="1290718" cy="38017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 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m³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96344" y="5525367"/>
            <a:ext cx="1290718" cy="38017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cm³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408912" y="4141347"/>
            <a:ext cx="709228" cy="38017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814701" y="5977997"/>
            <a:ext cx="1002686" cy="38017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97770" y="6453669"/>
            <a:ext cx="1275404" cy="3801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400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134182" y="6482851"/>
            <a:ext cx="1258688" cy="30608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400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153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192" y="3276166"/>
            <a:ext cx="3168352" cy="430887"/>
          </a:xfrm>
          <a:solidFill>
            <a:srgbClr val="FFFF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 a)  25 ml = 25 cm³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12299" y="333833"/>
            <a:ext cx="3813776" cy="677108"/>
          </a:xfrm>
        </p:spPr>
        <p:txBody>
          <a:bodyPr/>
          <a:lstStyle/>
          <a:p>
            <a:r>
              <a:rPr lang="en-US" sz="4400" b="1" dirty="0" smtClean="0"/>
              <a:t>292 -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24136" y="1296194"/>
            <a:ext cx="11737385" cy="861774"/>
          </a:xfrm>
        </p:spPr>
        <p:txBody>
          <a:bodyPr/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a) </a:t>
            </a:r>
            <a:r>
              <a:rPr lang="en-US" sz="2800" b="1" dirty="0" smtClean="0">
                <a:solidFill>
                  <a:schemeClr val="tx1"/>
                </a:solidFill>
              </a:rPr>
              <a:t>25 ml </a:t>
            </a:r>
            <a:r>
              <a:rPr lang="en-US" sz="2800" b="1" dirty="0" err="1" smtClean="0">
                <a:solidFill>
                  <a:schemeClr val="tx1"/>
                </a:solidFill>
              </a:rPr>
              <a:t>suvning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hajmi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qancha</a:t>
            </a:r>
            <a:r>
              <a:rPr lang="en-US" sz="2800" b="1" dirty="0" smtClean="0">
                <a:solidFill>
                  <a:schemeClr val="tx1"/>
                </a:solidFill>
              </a:rPr>
              <a:t>?  </a:t>
            </a:r>
            <a:r>
              <a:rPr lang="en-US" sz="2800" b="1" dirty="0" smtClean="0">
                <a:solidFill>
                  <a:srgbClr val="C00000"/>
                </a:solidFill>
              </a:rPr>
              <a:t>b) </a:t>
            </a:r>
            <a:r>
              <a:rPr lang="en-US" sz="2800" b="1" dirty="0" smtClean="0">
                <a:solidFill>
                  <a:schemeClr val="tx1"/>
                </a:solidFill>
              </a:rPr>
              <a:t>8 kg </a:t>
            </a:r>
            <a:r>
              <a:rPr lang="en-US" sz="2800" b="1" dirty="0" err="1" smtClean="0">
                <a:solidFill>
                  <a:schemeClr val="tx1"/>
                </a:solidFill>
              </a:rPr>
              <a:t>suvning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hajmi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qancha</a:t>
            </a:r>
            <a:r>
              <a:rPr lang="en-US" sz="2800" b="1" dirty="0" smtClean="0">
                <a:solidFill>
                  <a:schemeClr val="tx1"/>
                </a:solidFill>
              </a:rPr>
              <a:t>? 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d) </a:t>
            </a:r>
            <a:r>
              <a:rPr lang="en-US" sz="2800" b="1" dirty="0" err="1">
                <a:solidFill>
                  <a:schemeClr val="tx1"/>
                </a:solidFill>
              </a:rPr>
              <a:t>I</a:t>
            </a:r>
            <a:r>
              <a:rPr lang="en-US" sz="2800" b="1" dirty="0" err="1" smtClean="0">
                <a:solidFill>
                  <a:schemeClr val="tx1"/>
                </a:solidFill>
              </a:rPr>
              <a:t>dishga</a:t>
            </a:r>
            <a:r>
              <a:rPr lang="en-US" sz="2800" b="1" dirty="0" smtClean="0">
                <a:solidFill>
                  <a:schemeClr val="tx1"/>
                </a:solidFill>
              </a:rPr>
              <a:t> 24 000 kg </a:t>
            </a:r>
            <a:r>
              <a:rPr lang="en-US" sz="2800" b="1" dirty="0" err="1" smtClean="0">
                <a:solidFill>
                  <a:schemeClr val="tx1"/>
                </a:solidFill>
              </a:rPr>
              <a:t>suv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sig‘adi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Idishning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sig‘imi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qancha</a:t>
            </a:r>
            <a:r>
              <a:rPr lang="en-US" sz="2800" b="1" dirty="0">
                <a:solidFill>
                  <a:schemeClr val="tx1"/>
                </a:solidFill>
              </a:rPr>
              <a:t>?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840960" y="3348584"/>
            <a:ext cx="3168352" cy="4308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b)  8 kg = 8 dm³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961579" y="5184626"/>
            <a:ext cx="4464496" cy="4308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d)  24000 kg = 24000 dm³</a:t>
            </a:r>
            <a:endParaRPr lang="ru-RU" sz="28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42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2168" y="3528442"/>
            <a:ext cx="1872208" cy="430887"/>
          </a:xfrm>
        </p:spPr>
        <p:txBody>
          <a:bodyPr/>
          <a:lstStyle/>
          <a:p>
            <a:r>
              <a:rPr lang="en-US" sz="2800" dirty="0" err="1" smtClean="0">
                <a:solidFill>
                  <a:srgbClr val="002060"/>
                </a:solidFill>
              </a:rPr>
              <a:t>Berilgan</a:t>
            </a:r>
            <a:r>
              <a:rPr lang="en-US" sz="2800" dirty="0" smtClean="0">
                <a:solidFill>
                  <a:srgbClr val="002060"/>
                </a:solidFill>
              </a:rPr>
              <a:t> :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888632" y="333833"/>
            <a:ext cx="3600400" cy="677108"/>
          </a:xfrm>
        </p:spPr>
        <p:txBody>
          <a:bodyPr/>
          <a:lstStyle/>
          <a:p>
            <a:r>
              <a:rPr lang="en-US" sz="4400" b="1" dirty="0" smtClean="0"/>
              <a:t>293 -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52128" y="1512218"/>
            <a:ext cx="11809393" cy="1292662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Eni 15 cm, </a:t>
            </a:r>
            <a:r>
              <a:rPr lang="en-US" sz="2800" b="1" dirty="0" err="1" smtClean="0">
                <a:solidFill>
                  <a:schemeClr val="tx1"/>
                </a:solidFill>
              </a:rPr>
              <a:t>bo‘yi</a:t>
            </a:r>
            <a:r>
              <a:rPr lang="en-US" sz="2800" b="1" dirty="0" smtClean="0">
                <a:solidFill>
                  <a:schemeClr val="tx1"/>
                </a:solidFill>
              </a:rPr>
              <a:t> 2 </a:t>
            </a:r>
            <a:r>
              <a:rPr lang="en-US" sz="2800" b="1" dirty="0" err="1" smtClean="0">
                <a:solidFill>
                  <a:schemeClr val="tx1"/>
                </a:solidFill>
              </a:rPr>
              <a:t>dm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balandligi</a:t>
            </a:r>
            <a:r>
              <a:rPr lang="en-US" sz="2800" b="1" dirty="0" smtClean="0">
                <a:solidFill>
                  <a:schemeClr val="tx1"/>
                </a:solidFill>
              </a:rPr>
              <a:t> 18 cm </a:t>
            </a:r>
            <a:r>
              <a:rPr lang="en-US" sz="2800" b="1" dirty="0" err="1" smtClean="0">
                <a:solidFill>
                  <a:schemeClr val="tx1"/>
                </a:solidFill>
              </a:rPr>
              <a:t>bo‘lgan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to‘g‘ri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burchakli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parallelepipedning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qirralari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simdan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yasaldi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Buning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uchun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kamida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qancha</a:t>
            </a:r>
            <a:r>
              <a:rPr lang="en-US" sz="2800" b="1" dirty="0" smtClean="0">
                <a:solidFill>
                  <a:schemeClr val="tx1"/>
                </a:solidFill>
              </a:rPr>
              <a:t> sim </a:t>
            </a:r>
            <a:r>
              <a:rPr lang="en-US" sz="2800" b="1" dirty="0" err="1" smtClean="0">
                <a:solidFill>
                  <a:schemeClr val="tx1"/>
                </a:solidFill>
              </a:rPr>
              <a:t>ishlatilgan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99122" y="4252004"/>
            <a:ext cx="159553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a=15 cm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99122" y="4765980"/>
            <a:ext cx="267734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b=2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dm</a:t>
            </a:r>
            <a:r>
              <a:rPr lang="en-US" sz="2800" b="1" kern="0" dirty="0" smtClean="0">
                <a:solidFill>
                  <a:schemeClr val="tx1"/>
                </a:solidFill>
              </a:rPr>
              <a:t>=20 cm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705942" y="5280294"/>
            <a:ext cx="159553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c=18 cm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05942" y="5781352"/>
            <a:ext cx="1054662" cy="4450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002060"/>
                </a:solidFill>
              </a:rPr>
              <a:t>L = ?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217947" y="3559892"/>
            <a:ext cx="1602508" cy="4450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002060"/>
                </a:solidFill>
              </a:rPr>
              <a:t>Formula: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10" name="Объект 3"/>
          <p:cNvSpPr txBox="1">
            <a:spLocks/>
          </p:cNvSpPr>
          <p:nvPr/>
        </p:nvSpPr>
        <p:spPr>
          <a:xfrm>
            <a:off x="4192284" y="4190448"/>
            <a:ext cx="297626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rgbClr val="002060"/>
                </a:solidFill>
              </a:rPr>
              <a:t>L = 4 (a + b + c)</a:t>
            </a:r>
            <a:endParaRPr lang="ru-RU" sz="2800" b="1" kern="0" dirty="0">
              <a:solidFill>
                <a:srgbClr val="002060"/>
              </a:solidFill>
            </a:endParaRPr>
          </a:p>
        </p:txBody>
      </p:sp>
      <p:sp>
        <p:nvSpPr>
          <p:cNvPr id="11" name="Объект 3"/>
          <p:cNvSpPr txBox="1">
            <a:spLocks/>
          </p:cNvSpPr>
          <p:nvPr/>
        </p:nvSpPr>
        <p:spPr>
          <a:xfrm>
            <a:off x="4216625" y="4911932"/>
            <a:ext cx="6936703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3200" b="1" kern="0" dirty="0" smtClean="0">
                <a:solidFill>
                  <a:srgbClr val="002060"/>
                </a:solidFill>
              </a:rPr>
              <a:t>L = </a:t>
            </a:r>
            <a:r>
              <a:rPr lang="en-US" sz="2800" b="1" kern="0" dirty="0" smtClean="0">
                <a:solidFill>
                  <a:srgbClr val="002060"/>
                </a:solidFill>
              </a:rPr>
              <a:t>4 (15 + 20 + 18) = 4 · 53 = 212 cm</a:t>
            </a:r>
            <a:endParaRPr lang="ru-RU" sz="2800" b="1" kern="0" dirty="0">
              <a:solidFill>
                <a:srgbClr val="002060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948322" y="6216831"/>
            <a:ext cx="948102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err="1" smtClean="0">
                <a:solidFill>
                  <a:srgbClr val="002060"/>
                </a:solidFill>
              </a:rPr>
              <a:t>Javob</a:t>
            </a:r>
            <a:r>
              <a:rPr lang="en-US" sz="3200" kern="0" dirty="0" smtClean="0">
                <a:solidFill>
                  <a:srgbClr val="002060"/>
                </a:solidFill>
              </a:rPr>
              <a:t>: </a:t>
            </a:r>
            <a:r>
              <a:rPr lang="en-US" sz="2800" kern="0" dirty="0" err="1" smtClean="0">
                <a:solidFill>
                  <a:schemeClr val="tx1"/>
                </a:solidFill>
              </a:rPr>
              <a:t>Buning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uchun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kamida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rgbClr val="002060"/>
                </a:solidFill>
              </a:rPr>
              <a:t>212 cm </a:t>
            </a:r>
            <a:r>
              <a:rPr lang="en-US" sz="2800" kern="0" dirty="0" smtClean="0">
                <a:solidFill>
                  <a:schemeClr val="tx1"/>
                </a:solidFill>
              </a:rPr>
              <a:t>sim </a:t>
            </a:r>
            <a:r>
              <a:rPr lang="en-US" sz="2800" kern="0" dirty="0" err="1" smtClean="0">
                <a:solidFill>
                  <a:schemeClr val="tx1"/>
                </a:solidFill>
              </a:rPr>
              <a:t>ishlatilgan</a:t>
            </a:r>
            <a:r>
              <a:rPr lang="en-US" sz="2800" kern="0" dirty="0" smtClean="0">
                <a:solidFill>
                  <a:schemeClr val="tx1"/>
                </a:solidFill>
              </a:rPr>
              <a:t>.</a:t>
            </a:r>
            <a:endParaRPr lang="ru-RU" sz="2800" kern="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39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80320" y="2261801"/>
            <a:ext cx="900100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endParaRPr lang="ru-RU" sz="40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80320" y="1800250"/>
            <a:ext cx="8352928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73 -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betidagi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303 -, 304 -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/>
          </a:p>
        </p:txBody>
      </p:sp>
      <p:pic>
        <p:nvPicPr>
          <p:cNvPr id="1028" name="Picture 4" descr="https://sun1-84.userapi.com/kXoTqe0HyZLA9XcAIjzjKBIFwfvdNta58bP_rw/78QEdWew-D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0008" y="3015146"/>
            <a:ext cx="2418714" cy="2716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m0-tub-ru.yandex.net/i?id=227bff1b980167aa906032177ea355a7&amp;ref=rim&amp;n=33&amp;w=161&amp;h=1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505" y="3123689"/>
            <a:ext cx="2469629" cy="262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14353</TotalTime>
  <Words>482</Words>
  <Application>Microsoft Office PowerPoint</Application>
  <PresentationFormat>Произвольный</PresentationFormat>
  <Paragraphs>107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MATEMATIKA</vt:lpstr>
      <vt:lpstr> V = abc</vt:lpstr>
      <vt:lpstr>V = 30 · 40 · (50 – 10) = 30 · 40 · 40 = 48000 cm³ =</vt:lpstr>
      <vt:lpstr>V = 3 cm · 4 cm · 2 cm = 24 cm³</vt:lpstr>
      <vt:lpstr>Презентация PowerPoint</vt:lpstr>
      <vt:lpstr>Yuqoridagi munosabatlardan foydalanib jadvalni to‘ldiring.</vt:lpstr>
      <vt:lpstr> a)  25 ml = 25 cm³</vt:lpstr>
      <vt:lpstr>Berilgan 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1171</cp:revision>
  <dcterms:created xsi:type="dcterms:W3CDTF">2020-04-09T07:32:19Z</dcterms:created>
  <dcterms:modified xsi:type="dcterms:W3CDTF">2021-01-13T05:49:41Z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