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4" r:id="rId2"/>
    <p:sldId id="533" r:id="rId3"/>
    <p:sldId id="534" r:id="rId4"/>
    <p:sldId id="535" r:id="rId5"/>
    <p:sldId id="536" r:id="rId6"/>
    <p:sldId id="537" r:id="rId7"/>
    <p:sldId id="540" r:id="rId8"/>
    <p:sldId id="541" r:id="rId9"/>
    <p:sldId id="420" r:id="rId1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89636" autoAdjust="0"/>
  </p:normalViewPr>
  <p:slideViewPr>
    <p:cSldViewPr>
      <p:cViewPr varScale="1">
        <p:scale>
          <a:sx n="67" d="100"/>
          <a:sy n="67" d="100"/>
        </p:scale>
        <p:origin x="606" y="78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535" y="41707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720280" y="2651567"/>
            <a:ext cx="10230301" cy="769984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z-Cyrl-UZ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010252"/>
            <a:chOff x="439458" y="322808"/>
            <a:chExt cx="4985770" cy="455014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438002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83902" y="2644331"/>
            <a:ext cx="648072" cy="15001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3902" y="4536554"/>
            <a:ext cx="648072" cy="15001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sp.samarskie-roditeli.ru/media/storage/purchase/2019/11/image_image_2254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6904" y="3415894"/>
            <a:ext cx="2397178" cy="32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85454" y="649304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469" y="3018125"/>
            <a:ext cx="7714531" cy="43088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a)  V = </a:t>
            </a:r>
            <a:r>
              <a:rPr lang="en-US" sz="2800" dirty="0" err="1" smtClean="0">
                <a:solidFill>
                  <a:schemeClr val="tx1"/>
                </a:solidFill>
              </a:rPr>
              <a:t>abc</a:t>
            </a:r>
            <a:r>
              <a:rPr lang="en-US" sz="2800" dirty="0" smtClean="0">
                <a:solidFill>
                  <a:schemeClr val="tx1"/>
                </a:solidFill>
              </a:rPr>
              <a:t>,  V = 3 </a:t>
            </a:r>
            <a:r>
              <a:rPr lang="en-US" sz="2800" dirty="0" err="1" smtClean="0">
                <a:solidFill>
                  <a:schemeClr val="tx1"/>
                </a:solidFill>
              </a:rPr>
              <a:t>dm</a:t>
            </a:r>
            <a:r>
              <a:rPr lang="en-US" sz="2800" dirty="0" smtClean="0">
                <a:solidFill>
                  <a:schemeClr val="tx1"/>
                </a:solidFill>
              </a:rPr>
              <a:t> · 4 </a:t>
            </a:r>
            <a:r>
              <a:rPr lang="en-US" sz="2800" dirty="0" err="1" smtClean="0">
                <a:solidFill>
                  <a:schemeClr val="tx1"/>
                </a:solidFill>
              </a:rPr>
              <a:t>dm</a:t>
            </a:r>
            <a:r>
              <a:rPr lang="en-US" sz="2800" dirty="0" smtClean="0">
                <a:solidFill>
                  <a:schemeClr val="tx1"/>
                </a:solidFill>
              </a:rPr>
              <a:t> · 6 </a:t>
            </a:r>
            <a:r>
              <a:rPr lang="en-US" sz="2800" dirty="0" err="1" smtClean="0">
                <a:solidFill>
                  <a:schemeClr val="tx1"/>
                </a:solidFill>
              </a:rPr>
              <a:t>dm</a:t>
            </a:r>
            <a:r>
              <a:rPr lang="en-US" sz="2800" dirty="0" smtClean="0">
                <a:solidFill>
                  <a:schemeClr val="tx1"/>
                </a:solidFill>
              </a:rPr>
              <a:t> = 72 dm³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12299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295 -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96144" y="1368202"/>
            <a:ext cx="11665377" cy="1292662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O‘lchamlari</a:t>
            </a:r>
            <a:r>
              <a:rPr lang="en-US" sz="2800" b="1" dirty="0" smtClean="0">
                <a:solidFill>
                  <a:schemeClr val="tx1"/>
                </a:solidFill>
              </a:rPr>
              <a:t>  a) 3 </a:t>
            </a:r>
            <a:r>
              <a:rPr lang="en-US" sz="2800" b="1" dirty="0" err="1" smtClean="0">
                <a:solidFill>
                  <a:schemeClr val="tx1"/>
                </a:solidFill>
              </a:rPr>
              <a:t>dm</a:t>
            </a:r>
            <a:r>
              <a:rPr lang="en-US" sz="2800" b="1" dirty="0" smtClean="0">
                <a:solidFill>
                  <a:schemeClr val="tx1"/>
                </a:solidFill>
              </a:rPr>
              <a:t>, 4 </a:t>
            </a:r>
            <a:r>
              <a:rPr lang="en-US" sz="2800" b="1" dirty="0" err="1" smtClean="0">
                <a:solidFill>
                  <a:schemeClr val="tx1"/>
                </a:solidFill>
              </a:rPr>
              <a:t>dm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6 </a:t>
            </a:r>
            <a:r>
              <a:rPr lang="en-US" sz="2800" b="1" dirty="0" err="1" smtClean="0">
                <a:solidFill>
                  <a:schemeClr val="tx1"/>
                </a:solidFill>
              </a:rPr>
              <a:t>dm</a:t>
            </a:r>
            <a:r>
              <a:rPr lang="en-US" sz="2800" b="1" dirty="0" smtClean="0">
                <a:solidFill>
                  <a:schemeClr val="tx1"/>
                </a:solidFill>
              </a:rPr>
              <a:t>; b) 12 cm, 2 </a:t>
            </a:r>
            <a:r>
              <a:rPr lang="en-US" sz="2800" b="1" dirty="0" err="1" smtClean="0">
                <a:solidFill>
                  <a:schemeClr val="tx1"/>
                </a:solidFill>
              </a:rPr>
              <a:t>dm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3 </a:t>
            </a:r>
            <a:r>
              <a:rPr lang="en-US" sz="2800" b="1" dirty="0" err="1" smtClean="0">
                <a:solidFill>
                  <a:schemeClr val="tx1"/>
                </a:solidFill>
              </a:rPr>
              <a:t>dm</a:t>
            </a:r>
            <a:r>
              <a:rPr lang="en-US" sz="2800" b="1" dirty="0" smtClean="0">
                <a:solidFill>
                  <a:schemeClr val="tx1"/>
                </a:solidFill>
              </a:rPr>
              <a:t>; d) 6 m, 40 </a:t>
            </a:r>
            <a:r>
              <a:rPr lang="en-US" sz="2800" b="1" dirty="0" err="1" smtClean="0">
                <a:solidFill>
                  <a:schemeClr val="tx1"/>
                </a:solidFill>
              </a:rPr>
              <a:t>dm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2 m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parallel</a:t>
            </a:r>
            <a:r>
              <a:rPr lang="en-US" sz="2800" b="1" dirty="0" err="1">
                <a:solidFill>
                  <a:schemeClr val="tx1"/>
                </a:solidFill>
              </a:rPr>
              <a:t>e</a:t>
            </a:r>
            <a:r>
              <a:rPr lang="en-US" sz="2800" b="1" dirty="0" err="1" smtClean="0">
                <a:solidFill>
                  <a:schemeClr val="tx1"/>
                </a:solidFill>
              </a:rPr>
              <a:t>pipedlarning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hajmini</a:t>
            </a:r>
            <a:r>
              <a:rPr lang="en-US" sz="2800" b="1" dirty="0" smtClean="0">
                <a:solidFill>
                  <a:schemeClr val="tx1"/>
                </a:solidFill>
              </a:rPr>
              <a:t> toping.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1813" y="4086279"/>
            <a:ext cx="868729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b)  V = </a:t>
            </a:r>
            <a:r>
              <a:rPr lang="en-US" sz="2800" kern="0" dirty="0" err="1" smtClean="0">
                <a:solidFill>
                  <a:schemeClr val="tx1"/>
                </a:solidFill>
              </a:rPr>
              <a:t>abc</a:t>
            </a:r>
            <a:r>
              <a:rPr lang="en-US" sz="2800" kern="0" dirty="0" smtClean="0">
                <a:solidFill>
                  <a:schemeClr val="tx1"/>
                </a:solidFill>
              </a:rPr>
              <a:t>,  V = 12 cm · 20 cm · 30 cm = 7200 cm³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813" y="5167125"/>
            <a:ext cx="746316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d)  V = </a:t>
            </a:r>
            <a:r>
              <a:rPr lang="en-US" sz="2800" kern="0" dirty="0" err="1" smtClean="0">
                <a:solidFill>
                  <a:schemeClr val="tx1"/>
                </a:solidFill>
              </a:rPr>
              <a:t>abc</a:t>
            </a:r>
            <a:r>
              <a:rPr lang="en-US" sz="2800" kern="0" dirty="0" smtClean="0">
                <a:solidFill>
                  <a:schemeClr val="tx1"/>
                </a:solidFill>
              </a:rPr>
              <a:t>,  V = 6 m · 4 m · 2 m = 48 m³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fsd.multiurok.ru/html/2020/08/12/s_5f33ab4e08056/150735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9072" y="2446269"/>
            <a:ext cx="2232248" cy="414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2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65416" y="288082"/>
            <a:ext cx="3474486" cy="677108"/>
          </a:xfrm>
        </p:spPr>
        <p:txBody>
          <a:bodyPr/>
          <a:lstStyle/>
          <a:p>
            <a:r>
              <a:rPr lang="en-US" sz="4400" b="1" dirty="0" smtClean="0"/>
              <a:t>296 -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96144" y="1440210"/>
            <a:ext cx="11665377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O‘lchamlari</a:t>
            </a:r>
            <a:r>
              <a:rPr lang="en-US" sz="2800" b="1" dirty="0" smtClean="0">
                <a:solidFill>
                  <a:schemeClr val="tx1"/>
                </a:solidFill>
              </a:rPr>
              <a:t> 6 </a:t>
            </a:r>
            <a:r>
              <a:rPr lang="en-US" sz="2800" b="1" dirty="0" err="1" smtClean="0">
                <a:solidFill>
                  <a:schemeClr val="tx1"/>
                </a:solidFill>
              </a:rPr>
              <a:t>dm</a:t>
            </a:r>
            <a:r>
              <a:rPr lang="en-US" sz="2800" b="1" dirty="0" smtClean="0">
                <a:solidFill>
                  <a:schemeClr val="tx1"/>
                </a:solidFill>
              </a:rPr>
              <a:t>, 12 </a:t>
            </a:r>
            <a:r>
              <a:rPr lang="en-US" sz="2800" b="1" dirty="0" err="1" smtClean="0">
                <a:solidFill>
                  <a:schemeClr val="tx1"/>
                </a:solidFill>
              </a:rPr>
              <a:t>dm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17 </a:t>
            </a:r>
            <a:r>
              <a:rPr lang="en-US" sz="2800" b="1" dirty="0" err="1" smtClean="0">
                <a:solidFill>
                  <a:schemeClr val="tx1"/>
                </a:solidFill>
              </a:rPr>
              <a:t>dm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burchakli</a:t>
            </a:r>
            <a:r>
              <a:rPr lang="en-US" sz="2800" b="1" dirty="0" smtClean="0">
                <a:solidFill>
                  <a:schemeClr val="tx1"/>
                </a:solidFill>
              </a:rPr>
              <a:t> parallelepiped </a:t>
            </a:r>
            <a:r>
              <a:rPr lang="en-US" sz="2800" b="1" dirty="0" err="1" smtClean="0">
                <a:solidFill>
                  <a:schemeClr val="tx1"/>
                </a:solidFill>
              </a:rPr>
              <a:t>sirtining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yuzini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hisoblang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18289" y="2952378"/>
            <a:ext cx="1872208" cy="430887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Berilgan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5243" y="3675940"/>
            <a:ext cx="159553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a=6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dm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12063" y="4704230"/>
            <a:ext cx="159553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c=17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dm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96144" y="4180425"/>
            <a:ext cx="161145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b=12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dm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5855" y="5283748"/>
            <a:ext cx="1054662" cy="4450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S = ?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14131" y="5809743"/>
            <a:ext cx="527490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200" kern="0" dirty="0" err="1" smtClean="0">
                <a:solidFill>
                  <a:srgbClr val="002060"/>
                </a:solidFill>
              </a:rPr>
              <a:t>Javob</a:t>
            </a:r>
            <a:r>
              <a:rPr lang="en-US" sz="3200" kern="0" dirty="0" smtClean="0">
                <a:solidFill>
                  <a:srgbClr val="002060"/>
                </a:solidFill>
              </a:rPr>
              <a:t>: </a:t>
            </a:r>
            <a:r>
              <a:rPr lang="en-US" sz="2800" kern="0" dirty="0" err="1" smtClean="0">
                <a:solidFill>
                  <a:schemeClr val="tx1"/>
                </a:solidFill>
              </a:rPr>
              <a:t>Sirtining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yuzi</a:t>
            </a:r>
            <a:r>
              <a:rPr lang="en-US" sz="2800" kern="0" dirty="0" smtClean="0">
                <a:solidFill>
                  <a:schemeClr val="tx1"/>
                </a:solidFill>
              </a:rPr>
              <a:t> 756 dm²</a:t>
            </a:r>
            <a:endParaRPr lang="ru-RU" sz="3200" kern="0" dirty="0">
              <a:solidFill>
                <a:schemeClr val="tx1"/>
              </a:solidFill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3262734" y="3706322"/>
            <a:ext cx="390479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rgbClr val="002060"/>
                </a:solidFill>
              </a:rPr>
              <a:t>S = </a:t>
            </a:r>
            <a:r>
              <a:rPr lang="en-US" sz="3200" b="1" kern="0" dirty="0" smtClean="0">
                <a:solidFill>
                  <a:schemeClr val="tx1"/>
                </a:solidFill>
              </a:rPr>
              <a:t>2(ab + </a:t>
            </a:r>
            <a:r>
              <a:rPr lang="en-US" sz="3200" b="1" kern="0" dirty="0" err="1" smtClean="0">
                <a:solidFill>
                  <a:schemeClr val="tx1"/>
                </a:solidFill>
              </a:rPr>
              <a:t>bc</a:t>
            </a:r>
            <a:r>
              <a:rPr lang="en-US" sz="3200" b="1" kern="0" dirty="0" smtClean="0">
                <a:solidFill>
                  <a:schemeClr val="tx1"/>
                </a:solidFill>
              </a:rPr>
              <a:t> + ac)</a:t>
            </a:r>
            <a:endParaRPr lang="ru-RU" sz="3200" b="1" kern="0" dirty="0">
              <a:solidFill>
                <a:schemeClr val="tx1"/>
              </a:solidFill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3262734" y="4470238"/>
            <a:ext cx="907300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rgbClr val="002060"/>
                </a:solidFill>
              </a:rPr>
              <a:t>S =</a:t>
            </a:r>
            <a:r>
              <a:rPr lang="en-US" sz="3200" b="1" kern="0" dirty="0" smtClean="0">
                <a:solidFill>
                  <a:schemeClr val="tx1"/>
                </a:solidFill>
              </a:rPr>
              <a:t> 2(6 ·12 + 12 ·17 + 6 · 17) = 2 · 378 = 756 dm²</a:t>
            </a:r>
            <a:endParaRPr lang="ru-RU" sz="3200" b="1" kern="0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62734" y="3043646"/>
            <a:ext cx="1602508" cy="4450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Formula:</a:t>
            </a:r>
            <a:endParaRPr lang="ru-RU" sz="2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6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52" y="3024386"/>
            <a:ext cx="1584176" cy="43088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 = 6a²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76664" y="363269"/>
            <a:ext cx="3744416" cy="572886"/>
          </a:xfrm>
        </p:spPr>
        <p:txBody>
          <a:bodyPr/>
          <a:lstStyle/>
          <a:p>
            <a:r>
              <a:rPr lang="en-US" sz="4400" b="1" dirty="0" smtClean="0"/>
              <a:t>297 -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77994" y="1471773"/>
            <a:ext cx="11593369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Qirrasi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25 </a:t>
            </a:r>
            <a:r>
              <a:rPr lang="en-US" sz="2800" b="1" dirty="0" err="1" smtClean="0">
                <a:solidFill>
                  <a:srgbClr val="C00000"/>
                </a:solidFill>
              </a:rPr>
              <a:t>dm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kubni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bo‘yash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kerak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Buning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qanday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kattalikdagi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yuzani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bo‘yash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kerak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bo‘ladi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limitless.lu/wp-content/uploads/2018/04/noun_1001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60" y="2149546"/>
            <a:ext cx="3312368" cy="356271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68152" y="3835897"/>
            <a:ext cx="52565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S = 6 · 25² = 6 · 625 = 3750 dm³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2168" y="5751656"/>
            <a:ext cx="781525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200" kern="0" dirty="0" err="1" smtClean="0">
                <a:solidFill>
                  <a:srgbClr val="002060"/>
                </a:solidFill>
              </a:rPr>
              <a:t>Javob</a:t>
            </a:r>
            <a:r>
              <a:rPr lang="en-US" sz="3200" kern="0" dirty="0" smtClean="0">
                <a:solidFill>
                  <a:srgbClr val="002060"/>
                </a:solidFill>
              </a:rPr>
              <a:t>: </a:t>
            </a:r>
            <a:r>
              <a:rPr lang="en-US" sz="2800" kern="0" dirty="0" err="1" smtClean="0">
                <a:solidFill>
                  <a:schemeClr val="tx1"/>
                </a:solidFill>
              </a:rPr>
              <a:t>Buning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uchun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smtClean="0">
                <a:solidFill>
                  <a:srgbClr val="C00000"/>
                </a:solidFill>
              </a:rPr>
              <a:t>3750 dm³ </a:t>
            </a:r>
            <a:r>
              <a:rPr lang="en-US" sz="2800" kern="0" dirty="0" err="1" smtClean="0">
                <a:solidFill>
                  <a:schemeClr val="tx1"/>
                </a:solidFill>
              </a:rPr>
              <a:t>kattalikdagi</a:t>
            </a:r>
            <a:endParaRPr lang="en-US" sz="2800" kern="0" dirty="0" smtClean="0">
              <a:solidFill>
                <a:schemeClr val="tx1"/>
              </a:solidFill>
            </a:endParaRPr>
          </a:p>
          <a:p>
            <a:pPr defTabSz="914400"/>
            <a:r>
              <a:rPr lang="en-US" sz="2800" kern="0" dirty="0">
                <a:solidFill>
                  <a:schemeClr val="tx1"/>
                </a:solidFill>
              </a:rPr>
              <a:t> </a:t>
            </a:r>
            <a:r>
              <a:rPr lang="en-US" sz="2800" kern="0" dirty="0" smtClean="0">
                <a:solidFill>
                  <a:schemeClr val="tx1"/>
                </a:solidFill>
              </a:rPr>
              <a:t>              </a:t>
            </a:r>
            <a:r>
              <a:rPr lang="en-US" sz="2800" kern="0" dirty="0" err="1" smtClean="0">
                <a:solidFill>
                  <a:schemeClr val="tx1"/>
                </a:solidFill>
              </a:rPr>
              <a:t>yuzani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bo‘yash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kerak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bo‘ladi</a:t>
            </a:r>
            <a:r>
              <a:rPr lang="en-US" sz="2800" kern="0" dirty="0" smtClean="0">
                <a:solidFill>
                  <a:schemeClr val="tx1"/>
                </a:solidFill>
              </a:rPr>
              <a:t>. </a:t>
            </a:r>
            <a:endParaRPr lang="ru-RU" sz="3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32648" y="271192"/>
            <a:ext cx="3456384" cy="677108"/>
          </a:xfrm>
        </p:spPr>
        <p:txBody>
          <a:bodyPr/>
          <a:lstStyle/>
          <a:p>
            <a:r>
              <a:rPr lang="en-US" sz="4400" b="1" dirty="0" smtClean="0"/>
              <a:t>299 -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0120" y="1440210"/>
            <a:ext cx="11881401" cy="1292662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Yog‘och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taxtaning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bo‘yi</a:t>
            </a:r>
            <a:r>
              <a:rPr lang="en-US" sz="2800" b="1" dirty="0" smtClean="0">
                <a:solidFill>
                  <a:schemeClr val="tx1"/>
                </a:solidFill>
              </a:rPr>
              <a:t> 8 m, </a:t>
            </a:r>
            <a:r>
              <a:rPr lang="en-US" sz="2800" b="1" dirty="0" err="1" smtClean="0">
                <a:solidFill>
                  <a:schemeClr val="tx1"/>
                </a:solidFill>
              </a:rPr>
              <a:t>eni</a:t>
            </a:r>
            <a:r>
              <a:rPr lang="en-US" sz="2800" b="1" dirty="0" smtClean="0">
                <a:solidFill>
                  <a:schemeClr val="tx1"/>
                </a:solidFill>
              </a:rPr>
              <a:t> 3 </a:t>
            </a:r>
            <a:r>
              <a:rPr lang="en-US" sz="2800" b="1" dirty="0" err="1" smtClean="0">
                <a:solidFill>
                  <a:schemeClr val="tx1"/>
                </a:solidFill>
              </a:rPr>
              <a:t>dm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qalinligi</a:t>
            </a:r>
            <a:r>
              <a:rPr lang="en-US" sz="2800" b="1" dirty="0" smtClean="0">
                <a:solidFill>
                  <a:schemeClr val="tx1"/>
                </a:solidFill>
              </a:rPr>
              <a:t> 30 cm. 1 dm³ </a:t>
            </a:r>
            <a:r>
              <a:rPr lang="en-US" sz="2800" b="1" dirty="0" err="1" smtClean="0">
                <a:solidFill>
                  <a:schemeClr val="tx1"/>
                </a:solidFill>
              </a:rPr>
              <a:t>taxtaning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massasi</a:t>
            </a:r>
            <a:r>
              <a:rPr lang="en-US" sz="2800" b="1" dirty="0" smtClean="0">
                <a:solidFill>
                  <a:schemeClr val="tx1"/>
                </a:solidFill>
              </a:rPr>
              <a:t> 650 g </a:t>
            </a:r>
            <a:r>
              <a:rPr lang="en-US" sz="2800" b="1" dirty="0" err="1" smtClean="0">
                <a:solidFill>
                  <a:schemeClr val="tx1"/>
                </a:solidFill>
              </a:rPr>
              <a:t>ekani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ma’lum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bo‘lsa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taxtaning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massasini</a:t>
            </a:r>
            <a:r>
              <a:rPr lang="en-US" sz="2800" b="1" dirty="0" smtClean="0">
                <a:solidFill>
                  <a:schemeClr val="tx1"/>
                </a:solidFill>
              </a:rPr>
              <a:t> toping.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18289" y="2952378"/>
            <a:ext cx="1872208" cy="430887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Berilgan</a:t>
            </a:r>
            <a:r>
              <a:rPr lang="en-US" sz="2800" dirty="0" smtClean="0">
                <a:solidFill>
                  <a:srgbClr val="002060"/>
                </a:solidFill>
              </a:rPr>
              <a:t> 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5243" y="3675940"/>
            <a:ext cx="265519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a=8 m = 80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dm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12063" y="4704230"/>
            <a:ext cx="279239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c=30 cm =3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dm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96144" y="4180425"/>
            <a:ext cx="161145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b=3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dm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4801" y="5331876"/>
            <a:ext cx="1054662" cy="4450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V = ?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16269" y="2979408"/>
            <a:ext cx="187220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Formula 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16269" y="3828653"/>
            <a:ext cx="15372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V = </a:t>
            </a:r>
            <a:r>
              <a:rPr lang="en-US" sz="2800" kern="0" dirty="0" err="1" smtClean="0">
                <a:solidFill>
                  <a:schemeClr val="tx1"/>
                </a:solidFill>
              </a:rPr>
              <a:t>abc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38854" y="4620858"/>
            <a:ext cx="407277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V = 80 · 3 · 3 = 720 dm³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738854" y="5331876"/>
            <a:ext cx="108102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 dm³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888560" y="5547319"/>
            <a:ext cx="699917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7746199" y="5338935"/>
            <a:ext cx="112294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650 g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738854" y="6026103"/>
            <a:ext cx="512644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720 · 650 = 468 000 g = 468 kg</a:t>
            </a:r>
            <a:endParaRPr lang="ru-RU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04656" y="333833"/>
            <a:ext cx="3456384" cy="677108"/>
          </a:xfrm>
        </p:spPr>
        <p:txBody>
          <a:bodyPr/>
          <a:lstStyle/>
          <a:p>
            <a:r>
              <a:rPr lang="en-US" sz="4400" b="1" dirty="0" smtClean="0"/>
              <a:t>300 -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96144" y="1368202"/>
            <a:ext cx="11449353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parallelepiped </a:t>
            </a:r>
            <a:r>
              <a:rPr lang="en-US" sz="2800" b="1" dirty="0" err="1" smtClean="0">
                <a:solidFill>
                  <a:schemeClr val="tx1"/>
                </a:solidFill>
              </a:rPr>
              <a:t>shaklidagi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majlislar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zalining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bo‘yi</a:t>
            </a:r>
            <a:r>
              <a:rPr lang="en-US" sz="2800" b="1" dirty="0" smtClean="0">
                <a:solidFill>
                  <a:schemeClr val="tx1"/>
                </a:solidFill>
              </a:rPr>
              <a:t> 40 m, </a:t>
            </a:r>
            <a:r>
              <a:rPr lang="en-US" sz="2800" b="1" dirty="0" err="1" smtClean="0">
                <a:solidFill>
                  <a:schemeClr val="tx1"/>
                </a:solidFill>
              </a:rPr>
              <a:t>eni</a:t>
            </a:r>
            <a:r>
              <a:rPr lang="en-US" sz="2800" b="1" dirty="0" smtClean="0">
                <a:solidFill>
                  <a:schemeClr val="tx1"/>
                </a:solidFill>
              </a:rPr>
              <a:t> 25 m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hajmi</a:t>
            </a:r>
            <a:r>
              <a:rPr lang="en-US" sz="2800" b="1" dirty="0" smtClean="0">
                <a:solidFill>
                  <a:schemeClr val="tx1"/>
                </a:solidFill>
              </a:rPr>
              <a:t> 6000 m³.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balandligini</a:t>
            </a:r>
            <a:r>
              <a:rPr lang="en-US" sz="2800" b="1" dirty="0" smtClean="0">
                <a:solidFill>
                  <a:schemeClr val="tx1"/>
                </a:solidFill>
              </a:rPr>
              <a:t> toping.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2168" y="2880370"/>
            <a:ext cx="187220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2060"/>
                </a:solidFill>
              </a:rPr>
              <a:t>Berilgan</a:t>
            </a:r>
            <a:r>
              <a:rPr lang="en-US" sz="2800" kern="0" dirty="0" smtClean="0">
                <a:solidFill>
                  <a:srgbClr val="002060"/>
                </a:solidFill>
              </a:rPr>
              <a:t> 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9863" y="3499139"/>
            <a:ext cx="159553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a=40 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6358" y="4117908"/>
            <a:ext cx="147396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b=25 m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12168" y="5355446"/>
            <a:ext cx="87032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2">
                    <a:lumMod val="50000"/>
                  </a:schemeClr>
                </a:solidFill>
              </a:rPr>
              <a:t>c=?</a:t>
            </a:r>
            <a:endParaRPr lang="ru-RU" sz="2800" b="1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56724" y="2958498"/>
            <a:ext cx="172819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Formula 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39863" y="4736677"/>
            <a:ext cx="188525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V=6000 m³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75497" y="3746207"/>
            <a:ext cx="217743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V = a · b · c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75497" y="4361209"/>
            <a:ext cx="238877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c = V : (a · c)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448472" y="5262438"/>
            <a:ext cx="892899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c = 6000 m³ : (40 m · 25 m) = 6000 m³ : 1000 m² = 6 m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16261" y="6249514"/>
            <a:ext cx="394937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200" kern="0" dirty="0" err="1" smtClean="0">
                <a:solidFill>
                  <a:srgbClr val="002060"/>
                </a:solidFill>
              </a:rPr>
              <a:t>Javob</a:t>
            </a:r>
            <a:r>
              <a:rPr lang="en-US" sz="3200" kern="0" dirty="0" smtClean="0">
                <a:solidFill>
                  <a:srgbClr val="002060"/>
                </a:solidFill>
              </a:rPr>
              <a:t>: </a:t>
            </a:r>
            <a:r>
              <a:rPr lang="en-US" sz="2800" kern="0" dirty="0" err="1" smtClean="0">
                <a:solidFill>
                  <a:schemeClr val="tx1"/>
                </a:solidFill>
              </a:rPr>
              <a:t>Balandligi</a:t>
            </a:r>
            <a:r>
              <a:rPr lang="en-US" sz="2800" kern="0" dirty="0" smtClean="0">
                <a:solidFill>
                  <a:schemeClr val="tx1"/>
                </a:solidFill>
              </a:rPr>
              <a:t> 6 m.</a:t>
            </a:r>
            <a:endParaRPr lang="ru-RU" sz="3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184" y="2344829"/>
            <a:ext cx="6024673" cy="430887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A. </a:t>
            </a:r>
            <a:r>
              <a:rPr lang="en-US" sz="2800" dirty="0" smtClean="0">
                <a:solidFill>
                  <a:schemeClr val="tx1"/>
                </a:solidFill>
              </a:rPr>
              <a:t>8 ta </a:t>
            </a:r>
            <a:r>
              <a:rPr lang="en-US" sz="2800" dirty="0" err="1" smtClean="0">
                <a:solidFill>
                  <a:schemeClr val="tx1"/>
                </a:solidFill>
              </a:rPr>
              <a:t>uchi</a:t>
            </a:r>
            <a:r>
              <a:rPr lang="en-US" sz="2800" dirty="0" smtClean="0">
                <a:solidFill>
                  <a:schemeClr val="tx1"/>
                </a:solidFill>
              </a:rPr>
              <a:t>, 10 ta </a:t>
            </a:r>
            <a:r>
              <a:rPr lang="en-US" sz="2800" dirty="0" err="1" smtClean="0">
                <a:solidFill>
                  <a:schemeClr val="tx1"/>
                </a:solidFill>
              </a:rPr>
              <a:t>qirrasi</a:t>
            </a:r>
            <a:r>
              <a:rPr lang="en-US" sz="2800" dirty="0" smtClean="0">
                <a:solidFill>
                  <a:schemeClr val="tx1"/>
                </a:solidFill>
              </a:rPr>
              <a:t>, 5 ta </a:t>
            </a:r>
            <a:r>
              <a:rPr lang="en-US" sz="2800" dirty="0" err="1" smtClean="0">
                <a:solidFill>
                  <a:schemeClr val="tx1"/>
                </a:solidFill>
              </a:rPr>
              <a:t>yog‘i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64433" y="333833"/>
            <a:ext cx="7056784" cy="677108"/>
          </a:xfrm>
        </p:spPr>
        <p:txBody>
          <a:bodyPr/>
          <a:lstStyle/>
          <a:p>
            <a:r>
              <a:rPr lang="en-US" sz="4400" b="1" dirty="0" err="1" smtClean="0"/>
              <a:t>Yutuqlaringizni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tekshiring</a:t>
            </a:r>
            <a:r>
              <a:rPr lang="en-US" sz="4400" b="1" dirty="0" smtClean="0"/>
              <a:t>: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296194"/>
            <a:ext cx="11737385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parallelepipedning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nechta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uchi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qirrasi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yog‘i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bor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6184" y="3321457"/>
            <a:ext cx="602467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B. </a:t>
            </a:r>
            <a:r>
              <a:rPr lang="en-US" sz="2800" kern="0" dirty="0" smtClean="0">
                <a:solidFill>
                  <a:schemeClr val="tx1"/>
                </a:solidFill>
              </a:rPr>
              <a:t>6 ta </a:t>
            </a:r>
            <a:r>
              <a:rPr lang="en-US" sz="2800" kern="0" dirty="0" err="1" smtClean="0">
                <a:solidFill>
                  <a:schemeClr val="tx1"/>
                </a:solidFill>
              </a:rPr>
              <a:t>uchi</a:t>
            </a:r>
            <a:r>
              <a:rPr lang="en-US" sz="2800" kern="0" dirty="0" smtClean="0">
                <a:solidFill>
                  <a:schemeClr val="tx1"/>
                </a:solidFill>
              </a:rPr>
              <a:t>, 8 ta </a:t>
            </a:r>
            <a:r>
              <a:rPr lang="en-US" sz="2800" kern="0" dirty="0" err="1" smtClean="0">
                <a:solidFill>
                  <a:schemeClr val="tx1"/>
                </a:solidFill>
              </a:rPr>
              <a:t>qirrasi</a:t>
            </a:r>
            <a:r>
              <a:rPr lang="en-US" sz="2800" kern="0" dirty="0" smtClean="0">
                <a:solidFill>
                  <a:schemeClr val="tx1"/>
                </a:solidFill>
              </a:rPr>
              <a:t>, 12 ta </a:t>
            </a:r>
            <a:r>
              <a:rPr lang="en-US" sz="2800" kern="0" dirty="0" err="1" smtClean="0">
                <a:solidFill>
                  <a:schemeClr val="tx1"/>
                </a:solidFill>
              </a:rPr>
              <a:t>yog‘i</a:t>
            </a:r>
            <a:r>
              <a:rPr lang="en-US" sz="2800" kern="0" dirty="0" smtClean="0">
                <a:solidFill>
                  <a:schemeClr val="tx1"/>
                </a:solidFill>
              </a:rPr>
              <a:t>.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4402" y="4370093"/>
            <a:ext cx="602467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D. </a:t>
            </a:r>
            <a:r>
              <a:rPr lang="en-US" sz="2800" kern="0" dirty="0" smtClean="0">
                <a:solidFill>
                  <a:schemeClr val="tx1"/>
                </a:solidFill>
              </a:rPr>
              <a:t>8 ta </a:t>
            </a:r>
            <a:r>
              <a:rPr lang="en-US" sz="2800" kern="0" dirty="0" err="1" smtClean="0">
                <a:solidFill>
                  <a:schemeClr val="tx1"/>
                </a:solidFill>
              </a:rPr>
              <a:t>uchi</a:t>
            </a:r>
            <a:r>
              <a:rPr lang="en-US" sz="2800" kern="0" dirty="0" smtClean="0">
                <a:solidFill>
                  <a:schemeClr val="tx1"/>
                </a:solidFill>
              </a:rPr>
              <a:t>, 12 ta </a:t>
            </a:r>
            <a:r>
              <a:rPr lang="en-US" sz="2800" kern="0" dirty="0" err="1" smtClean="0">
                <a:solidFill>
                  <a:schemeClr val="tx1"/>
                </a:solidFill>
              </a:rPr>
              <a:t>qirrasi</a:t>
            </a:r>
            <a:r>
              <a:rPr lang="en-US" sz="2800" kern="0" dirty="0" smtClean="0">
                <a:solidFill>
                  <a:schemeClr val="tx1"/>
                </a:solidFill>
              </a:rPr>
              <a:t>, 6 ta </a:t>
            </a:r>
            <a:r>
              <a:rPr lang="en-US" sz="2800" kern="0" dirty="0" err="1" smtClean="0">
                <a:solidFill>
                  <a:schemeClr val="tx1"/>
                </a:solidFill>
              </a:rPr>
              <a:t>yog‘i</a:t>
            </a:r>
            <a:r>
              <a:rPr lang="en-US" sz="2800" kern="0" dirty="0" smtClean="0">
                <a:solidFill>
                  <a:schemeClr val="tx1"/>
                </a:solidFill>
              </a:rPr>
              <a:t>.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4402" y="5616673"/>
            <a:ext cx="602467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E. </a:t>
            </a:r>
            <a:r>
              <a:rPr lang="en-US" sz="2800" kern="0" dirty="0" smtClean="0">
                <a:solidFill>
                  <a:schemeClr val="tx1"/>
                </a:solidFill>
              </a:rPr>
              <a:t>6 ta </a:t>
            </a:r>
            <a:r>
              <a:rPr lang="en-US" sz="2800" kern="0" dirty="0" err="1" smtClean="0">
                <a:solidFill>
                  <a:schemeClr val="tx1"/>
                </a:solidFill>
              </a:rPr>
              <a:t>uchi</a:t>
            </a:r>
            <a:r>
              <a:rPr lang="en-US" sz="2800" kern="0" dirty="0" smtClean="0">
                <a:solidFill>
                  <a:schemeClr val="tx1"/>
                </a:solidFill>
              </a:rPr>
              <a:t>, 12 ta </a:t>
            </a:r>
            <a:r>
              <a:rPr lang="en-US" sz="2800" kern="0" dirty="0" err="1" smtClean="0">
                <a:solidFill>
                  <a:schemeClr val="tx1"/>
                </a:solidFill>
              </a:rPr>
              <a:t>qirrasi</a:t>
            </a:r>
            <a:r>
              <a:rPr lang="en-US" sz="2800" kern="0" dirty="0" smtClean="0">
                <a:solidFill>
                  <a:schemeClr val="tx1"/>
                </a:solidFill>
              </a:rPr>
              <a:t>, 8 ta </a:t>
            </a:r>
            <a:r>
              <a:rPr lang="en-US" sz="2800" kern="0" dirty="0" err="1" smtClean="0">
                <a:solidFill>
                  <a:schemeClr val="tx1"/>
                </a:solidFill>
              </a:rPr>
              <a:t>yog‘i</a:t>
            </a:r>
            <a:r>
              <a:rPr lang="en-US" sz="2800" kern="0" dirty="0" smtClean="0">
                <a:solidFill>
                  <a:schemeClr val="tx1"/>
                </a:solidFill>
              </a:rPr>
              <a:t>.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i.imgur.com/myRYNZ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84" y="2560273"/>
            <a:ext cx="2716833" cy="385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Фигура, имеющая форму буквы L 14"/>
          <p:cNvSpPr/>
          <p:nvPr/>
        </p:nvSpPr>
        <p:spPr>
          <a:xfrm rot="18899499">
            <a:off x="433931" y="4501146"/>
            <a:ext cx="337414" cy="168782"/>
          </a:xfrm>
          <a:prstGeom prst="corner">
            <a:avLst>
              <a:gd name="adj1" fmla="val 5172"/>
              <a:gd name="adj2" fmla="val 3449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208" y="2914365"/>
            <a:ext cx="4536505" cy="430887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A. </a:t>
            </a:r>
            <a:r>
              <a:rPr lang="en-US" sz="2800" dirty="0" smtClean="0">
                <a:solidFill>
                  <a:schemeClr val="tx1"/>
                </a:solidFill>
              </a:rPr>
              <a:t>V =</a:t>
            </a:r>
            <a:r>
              <a:rPr lang="en-US" sz="2800" dirty="0" err="1" smtClean="0">
                <a:solidFill>
                  <a:schemeClr val="tx1"/>
                </a:solidFill>
              </a:rPr>
              <a:t>abc</a:t>
            </a:r>
            <a:r>
              <a:rPr lang="en-US" sz="2800" dirty="0" smtClean="0">
                <a:solidFill>
                  <a:schemeClr val="tx1"/>
                </a:solidFill>
              </a:rPr>
              <a:t>, V = S · H, V=a³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368202"/>
            <a:ext cx="11737385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javobda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burchakli</a:t>
            </a:r>
            <a:r>
              <a:rPr lang="en-US" sz="2800" b="1" dirty="0" smtClean="0">
                <a:solidFill>
                  <a:schemeClr val="tx1"/>
                </a:solidFill>
              </a:rPr>
              <a:t> parallelepiped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kub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hajm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formulasi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keltirilgan</a:t>
            </a:r>
            <a:r>
              <a:rPr lang="en-US" sz="2800" b="1" dirty="0" smtClean="0">
                <a:solidFill>
                  <a:schemeClr val="tx1"/>
                </a:solidFill>
              </a:rPr>
              <a:t>?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3064433" y="333833"/>
            <a:ext cx="7056784" cy="677108"/>
          </a:xfrm>
        </p:spPr>
        <p:txBody>
          <a:bodyPr/>
          <a:lstStyle/>
          <a:p>
            <a:r>
              <a:rPr lang="en-US" sz="4400" b="1" dirty="0" err="1" smtClean="0"/>
              <a:t>Yutuqlaringizni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tekshiring</a:t>
            </a:r>
            <a:r>
              <a:rPr lang="en-US" sz="4400" b="1" dirty="0" smtClean="0"/>
              <a:t>:</a:t>
            </a:r>
            <a:endParaRPr lang="ru-RU" sz="4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83433" y="3744199"/>
            <a:ext cx="301311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>
                <a:solidFill>
                  <a:srgbClr val="002060"/>
                </a:solidFill>
              </a:rPr>
              <a:t>B</a:t>
            </a:r>
            <a:r>
              <a:rPr lang="en-US" sz="2800" kern="0" dirty="0" smtClean="0">
                <a:solidFill>
                  <a:srgbClr val="002060"/>
                </a:solidFill>
              </a:rPr>
              <a:t>. </a:t>
            </a:r>
            <a:r>
              <a:rPr lang="en-US" sz="2800" kern="0" dirty="0" smtClean="0">
                <a:solidFill>
                  <a:schemeClr val="tx1"/>
                </a:solidFill>
              </a:rPr>
              <a:t>V =</a:t>
            </a:r>
            <a:r>
              <a:rPr lang="en-US" sz="2800" kern="0" dirty="0" err="1" smtClean="0">
                <a:solidFill>
                  <a:schemeClr val="tx1"/>
                </a:solidFill>
              </a:rPr>
              <a:t>abc</a:t>
            </a:r>
            <a:r>
              <a:rPr lang="en-US" sz="2800" kern="0" dirty="0" smtClean="0">
                <a:solidFill>
                  <a:schemeClr val="tx1"/>
                </a:solidFill>
              </a:rPr>
              <a:t>, V=a²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94218" y="4747872"/>
            <a:ext cx="393843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>
                <a:solidFill>
                  <a:srgbClr val="002060"/>
                </a:solidFill>
              </a:rPr>
              <a:t>D</a:t>
            </a:r>
            <a:r>
              <a:rPr lang="en-US" sz="2800" kern="0" dirty="0" smtClean="0">
                <a:solidFill>
                  <a:srgbClr val="002060"/>
                </a:solidFill>
              </a:rPr>
              <a:t>. </a:t>
            </a:r>
            <a:r>
              <a:rPr lang="en-US" sz="2800" kern="0" dirty="0" smtClean="0">
                <a:solidFill>
                  <a:schemeClr val="tx1"/>
                </a:solidFill>
              </a:rPr>
              <a:t>S =ab, V=a², V=</a:t>
            </a:r>
            <a:r>
              <a:rPr lang="en-US" sz="2800" kern="0" dirty="0" err="1" smtClean="0">
                <a:solidFill>
                  <a:schemeClr val="tx1"/>
                </a:solidFill>
              </a:rPr>
              <a:t>abc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22187" y="5751545"/>
            <a:ext cx="448652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E. </a:t>
            </a:r>
            <a:r>
              <a:rPr lang="en-US" sz="2800" kern="0" dirty="0" smtClean="0">
                <a:solidFill>
                  <a:schemeClr val="tx1"/>
                </a:solidFill>
              </a:rPr>
              <a:t>S =2(ab + </a:t>
            </a:r>
            <a:r>
              <a:rPr lang="en-US" sz="2800" kern="0" dirty="0" err="1" smtClean="0">
                <a:solidFill>
                  <a:schemeClr val="tx1"/>
                </a:solidFill>
              </a:rPr>
              <a:t>bc</a:t>
            </a:r>
            <a:r>
              <a:rPr lang="en-US" sz="2800" kern="0" dirty="0" smtClean="0">
                <a:solidFill>
                  <a:schemeClr val="tx1"/>
                </a:solidFill>
              </a:rPr>
              <a:t> +ac), V=a³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i.pinimg.com/originals/eb/41/5b/eb415b657e37d0c59fa48cdfc626d85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76" y="2914365"/>
            <a:ext cx="2952328" cy="33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Фигура, имеющая форму буквы L 12"/>
          <p:cNvSpPr/>
          <p:nvPr/>
        </p:nvSpPr>
        <p:spPr>
          <a:xfrm rot="18899499">
            <a:off x="735768" y="2982683"/>
            <a:ext cx="337414" cy="168782"/>
          </a:xfrm>
          <a:prstGeom prst="corner">
            <a:avLst>
              <a:gd name="adj1" fmla="val 5172"/>
              <a:gd name="adj2" fmla="val 3449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6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7" grpId="0"/>
      <p:bldP spid="8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0320" y="2261801"/>
            <a:ext cx="9001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 descr="https://ds04.infourok.ru/uploads/ex/0dfd/000ca4a4-37a75835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08" y="1296195"/>
            <a:ext cx="12001584" cy="57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04456" y="2000191"/>
            <a:ext cx="682257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74 –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betidagi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–, 6 –, 7–, 9 –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14501</TotalTime>
  <Words>527</Words>
  <Application>Microsoft Office PowerPoint</Application>
  <PresentationFormat>Произвольный</PresentationFormat>
  <Paragraphs>66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MATEMATIKA</vt:lpstr>
      <vt:lpstr>a)  V = abc,  V = 3 dm · 4 dm · 6 dm = 72 dm³ </vt:lpstr>
      <vt:lpstr>Berilgan:</vt:lpstr>
      <vt:lpstr>S = 6a²</vt:lpstr>
      <vt:lpstr>Berilgan :</vt:lpstr>
      <vt:lpstr>Презентация PowerPoint</vt:lpstr>
      <vt:lpstr>A. 8 ta uchi, 10 ta qirrasi, 5 ta yog‘i.</vt:lpstr>
      <vt:lpstr>A. V =abc, V = S · H, V=a³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1178</cp:revision>
  <dcterms:created xsi:type="dcterms:W3CDTF">2020-04-09T07:32:19Z</dcterms:created>
  <dcterms:modified xsi:type="dcterms:W3CDTF">2021-01-05T10:04:46Z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