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25" r:id="rId3"/>
    <p:sldId id="526" r:id="rId4"/>
    <p:sldId id="527" r:id="rId5"/>
    <p:sldId id="528" r:id="rId6"/>
    <p:sldId id="529" r:id="rId7"/>
    <p:sldId id="530" r:id="rId8"/>
    <p:sldId id="531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67" d="100"/>
          <a:sy n="67" d="100"/>
        </p:scale>
        <p:origin x="606" y="7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76264" y="2483142"/>
            <a:ext cx="10729192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O‘NLI KASR TUSHUNCHASI 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896594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www.clipartmax.com/png/full/433-4334975_january-23-clipart-math-number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656" y="3672458"/>
            <a:ext cx="3960440" cy="31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28" y="2587237"/>
            <a:ext cx="7272808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Masalan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smtClean="0">
                <a:solidFill>
                  <a:schemeClr val="tx1"/>
                </a:solidFill>
              </a:rPr>
              <a:t>5 m 42 cm </a:t>
            </a:r>
            <a:r>
              <a:rPr lang="en-US" sz="2800" dirty="0" err="1" smtClean="0">
                <a:solidFill>
                  <a:schemeClr val="tx1"/>
                </a:solidFill>
              </a:rPr>
              <a:t>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metrda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ifodalaylik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56114" y="333833"/>
            <a:ext cx="2889371" cy="67710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180939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10, 100,1000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o‘nli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52128" y="3308529"/>
                <a:ext cx="94725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cm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bo‘lganligi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, 42 cm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.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3308529"/>
                <a:ext cx="9472568" cy="800219"/>
              </a:xfrm>
              <a:prstGeom prst="rect">
                <a:avLst/>
              </a:prstGeom>
              <a:blipFill>
                <a:blip r:embed="rId2"/>
                <a:stretch>
                  <a:fillRect l="-2317" r="-12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52128" y="4320617"/>
                <a:ext cx="1130525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U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, 5 m 42 cm = 5 m + 42 cm = 5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m bo‘ladi.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4320617"/>
                <a:ext cx="11305256" cy="800219"/>
              </a:xfrm>
              <a:prstGeom prst="rect">
                <a:avLst/>
              </a:prstGeom>
              <a:blipFill>
                <a:blip r:embed="rId3"/>
                <a:stretch>
                  <a:fillRect l="-1942" r="-129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928192" y="5516845"/>
                <a:ext cx="583638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err="1" smtClean="0">
                    <a:solidFill>
                      <a:schemeClr val="tx1"/>
                    </a:solidFill>
                  </a:rPr>
                  <a:t>Demak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, 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m = 5,42 m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5516845"/>
                <a:ext cx="5836384" cy="800219"/>
              </a:xfrm>
              <a:prstGeom prst="rect">
                <a:avLst/>
              </a:prstGeom>
              <a:blipFill>
                <a:blip r:embed="rId4"/>
                <a:stretch>
                  <a:fillRect l="-365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15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121" y="2592338"/>
            <a:ext cx="6984775" cy="393556"/>
          </a:xfrm>
        </p:spPr>
        <p:txBody>
          <a:bodyPr/>
          <a:lstStyle/>
          <a:p>
            <a:r>
              <a:rPr lang="en-US" sz="2800" b="0" dirty="0" smtClean="0"/>
              <a:t>x</a:t>
            </a:r>
            <a:r>
              <a:rPr lang="en-US" sz="2800" dirty="0" smtClean="0">
                <a:solidFill>
                  <a:srgbClr val="C00000"/>
                </a:solidFill>
              </a:rPr>
              <a:t>•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sonning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butun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qismi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yoziladi</a:t>
            </a:r>
            <a:r>
              <a:rPr lang="en-US" sz="2800" dirty="0">
                <a:solidFill>
                  <a:srgbClr val="002060"/>
                </a:solidFill>
              </a:rPr>
              <a:t>;</a:t>
            </a:r>
            <a:endParaRPr lang="ru-RU" sz="2800" b="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84376" y="370289"/>
            <a:ext cx="9145016" cy="67710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yozilishi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o‘qilishi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928192" y="1336229"/>
            <a:ext cx="9937104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10, 100, 1000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quyidagicha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yoziladi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0121" y="3151478"/>
            <a:ext cx="1159328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b="0" kern="0" dirty="0" smtClean="0"/>
              <a:t>x</a:t>
            </a:r>
            <a:r>
              <a:rPr lang="en-US" sz="2800" kern="0" dirty="0" smtClean="0">
                <a:solidFill>
                  <a:srgbClr val="C00000"/>
                </a:solidFill>
              </a:rPr>
              <a:t>•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r>
              <a:rPr lang="en-US" sz="2800" kern="0" dirty="0" err="1" smtClean="0">
                <a:solidFill>
                  <a:srgbClr val="002060"/>
                </a:solidFill>
              </a:rPr>
              <a:t>so‘ng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kasr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qismining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surati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yoziladi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bir</a:t>
            </a:r>
            <a:r>
              <a:rPr lang="en-US" sz="2800" kern="0" dirty="0" smtClean="0">
                <a:solidFill>
                  <a:srgbClr val="002060"/>
                </a:solidFill>
              </a:rPr>
              <a:t> –</a:t>
            </a:r>
            <a:r>
              <a:rPr lang="en-US" sz="2800" kern="0" dirty="0" err="1" smtClean="0">
                <a:solidFill>
                  <a:srgbClr val="002060"/>
                </a:solidFill>
              </a:rPr>
              <a:t>biridan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  </a:t>
            </a:r>
            <a:r>
              <a:rPr lang="en-US" sz="2800" kern="0" dirty="0" err="1" smtClean="0">
                <a:solidFill>
                  <a:srgbClr val="002060"/>
                </a:solidFill>
              </a:rPr>
              <a:t>bilan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ajratiladi</a:t>
            </a:r>
            <a:r>
              <a:rPr lang="en-US" sz="2800" kern="0" dirty="0" smtClean="0">
                <a:solidFill>
                  <a:srgbClr val="002060"/>
                </a:solidFill>
              </a:rPr>
              <a:t>. </a:t>
            </a:r>
            <a:endParaRPr lang="ru-RU" sz="2800" b="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24136" y="4334057"/>
                <a:ext cx="11449272" cy="24622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Masalan,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7,9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“7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butun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o‘ndan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9” deb,</a:t>
                </a:r>
              </a:p>
              <a:p>
                <a:pPr defTabSz="914400"/>
                <a:endParaRPr lang="en-US" sz="2800" kern="0" dirty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3,13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“3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butun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yuzdan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13” deb  </a:t>
                </a:r>
              </a:p>
              <a:p>
                <a:pPr defTabSz="914400"/>
                <a:r>
                  <a:rPr lang="en-US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       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o‘qiladi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.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4334057"/>
                <a:ext cx="11449272" cy="2462213"/>
              </a:xfrm>
              <a:prstGeom prst="rect">
                <a:avLst/>
              </a:prstGeom>
              <a:blipFill>
                <a:blip r:embed="rId2"/>
                <a:stretch>
                  <a:fillRect l="-1917" b="-7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8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21265" y="3738659"/>
                <a:ext cx="11463199" cy="1661993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Masalan,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. Bu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0,16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“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0 </a:t>
                </a:r>
                <a:r>
                  <a:rPr lang="en-US" sz="2800" dirty="0" err="1" smtClean="0">
                    <a:solidFill>
                      <a:srgbClr val="C00000"/>
                    </a:solidFill>
                  </a:rPr>
                  <a:t>butun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C00000"/>
                    </a:solidFill>
                  </a:rPr>
                  <a:t>yuzdan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 16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” deb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o‘qiladi</a:t>
                </a:r>
                <a:r>
                  <a:rPr lang="en-US" sz="2800" dirty="0">
                    <a:solidFill>
                      <a:schemeClr val="tx1"/>
                    </a:solidFill>
                  </a:rPr>
                  <a:t>.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21265" y="3738659"/>
                <a:ext cx="11463199" cy="1661993"/>
              </a:xfrm>
              <a:blipFill rotWithShape="0">
                <a:blip r:embed="rId2"/>
                <a:stretch>
                  <a:fillRect l="-1915" b="-12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3226713" cy="677108"/>
          </a:xfrm>
        </p:spPr>
        <p:txBody>
          <a:bodyPr/>
          <a:lstStyle/>
          <a:p>
            <a:r>
              <a:rPr lang="en-US" sz="4400" b="1" dirty="0" err="1"/>
              <a:t>T</a:t>
            </a:r>
            <a:r>
              <a:rPr lang="en-US" sz="4400" b="1" dirty="0" err="1" smtClean="0"/>
              <a:t>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737385" cy="215443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10, 100, 1000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Agar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to‘g‘ri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yozuvida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0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olinadi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144216" y="5832698"/>
                <a:ext cx="450951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Demak,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0,16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5832698"/>
                <a:ext cx="4509513" cy="800219"/>
              </a:xfrm>
              <a:prstGeom prst="rect">
                <a:avLst/>
              </a:prstGeom>
              <a:blipFill>
                <a:blip r:embed="rId3"/>
                <a:stretch>
                  <a:fillRect l="-487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06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24136" y="2808362"/>
                <a:ext cx="10289232" cy="1670265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Masalan,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sonini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o‘nli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 err="1" smtClean="0">
                    <a:solidFill>
                      <a:schemeClr val="tx1"/>
                    </a:solidFill>
                  </a:rPr>
                  <a:t>ko‘rinishida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quyidagicha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4,057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ko‘rinishida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ifodalaymiz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.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4136" y="2808362"/>
                <a:ext cx="10289232" cy="1670265"/>
              </a:xfrm>
              <a:blipFill>
                <a:blip r:embed="rId2"/>
                <a:stretch>
                  <a:fillRect l="-2134" r="-771" b="-116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52165" y="301991"/>
            <a:ext cx="11081320" cy="634164"/>
          </a:xfrm>
        </p:spPr>
        <p:txBody>
          <a:bodyPr/>
          <a:lstStyle/>
          <a:p>
            <a:r>
              <a:rPr lang="en-US" sz="4400" b="1" dirty="0" err="1" smtClean="0"/>
              <a:t>Sonning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qismi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maxrajida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suratida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yozilayotgan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maxrajida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suratida</a:t>
            </a:r>
            <a:r>
              <a:rPr lang="en-US" sz="2800" b="1" dirty="0" smtClean="0">
                <a:solidFill>
                  <a:schemeClr val="tx1"/>
                </a:solidFill>
              </a:rPr>
              <a:t> ham, </a:t>
            </a:r>
            <a:r>
              <a:rPr lang="en-US" sz="2800" b="1" dirty="0" err="1" smtClean="0">
                <a:solidFill>
                  <a:schemeClr val="tx1"/>
                </a:solidFill>
              </a:rPr>
              <a:t>verguldan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</a:rPr>
              <a:t> ham </a:t>
            </a:r>
            <a:r>
              <a:rPr lang="en-US" sz="2800" b="1" dirty="0" err="1" smtClean="0">
                <a:solidFill>
                  <a:schemeClr val="tx1"/>
                </a:solidFill>
              </a:rPr>
              <a:t>shuncha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raqam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94808" y="4598820"/>
                <a:ext cx="9966432" cy="167026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Agar ,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sonini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𝟎𝟔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o‘nli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</a:rPr>
                </a:br>
                <a:r>
                  <a:rPr lang="en-US" sz="2800" kern="0" dirty="0">
                    <a:solidFill>
                      <a:schemeClr val="tx1"/>
                    </a:solidFill>
                  </a:rPr>
                  <a:t/>
                </a:r>
                <a:br>
                  <a:rPr lang="en-US" sz="2800" kern="0" dirty="0">
                    <a:solidFill>
                      <a:schemeClr val="tx1"/>
                    </a:solidFill>
                  </a:rPr>
                </a:b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ko‘rinishida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quyidagicha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5,006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ko‘rinishida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ifodalaymiz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.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08" y="4598820"/>
                <a:ext cx="9966432" cy="1670265"/>
              </a:xfrm>
              <a:prstGeom prst="rect">
                <a:avLst/>
              </a:prstGeom>
              <a:blipFill>
                <a:blip r:embed="rId3"/>
                <a:stretch>
                  <a:fillRect l="-2202" b="-116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3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24136" y="2232298"/>
                <a:ext cx="1224135" cy="748638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a)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4136" y="2232298"/>
                <a:ext cx="1224135" cy="748638"/>
              </a:xfrm>
              <a:blipFill>
                <a:blip r:embed="rId2"/>
                <a:stretch>
                  <a:fillRect l="-18000" b="-13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0398"/>
            <a:ext cx="4425538" cy="683977"/>
          </a:xfrm>
        </p:spPr>
        <p:txBody>
          <a:bodyPr/>
          <a:lstStyle/>
          <a:p>
            <a:r>
              <a:rPr lang="en-US" sz="4400" b="1" dirty="0" smtClean="0"/>
              <a:t>306 -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7" y="1368202"/>
            <a:ext cx="655272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Sonning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793166" y="2592338"/>
            <a:ext cx="86321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2801279" y="2130745"/>
                <a:ext cx="546704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3125" b="0" i="0">
                    <a:solidFill>
                      <a:srgbClr val="FEFEFE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butun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- 4, 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79" y="2130745"/>
                <a:ext cx="5467048" cy="797591"/>
              </a:xfrm>
              <a:prstGeom prst="rect">
                <a:avLst/>
              </a:prstGeom>
              <a:blipFill>
                <a:blip r:embed="rId3"/>
                <a:stretch>
                  <a:fillRect l="-4018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2422023" y="4044279"/>
            <a:ext cx="86321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2"/>
              <p:cNvSpPr txBox="1">
                <a:spLocks/>
              </p:cNvSpPr>
              <p:nvPr/>
            </p:nvSpPr>
            <p:spPr>
              <a:xfrm>
                <a:off x="3376464" y="3644170"/>
                <a:ext cx="640871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3125" b="0" i="0">
                    <a:solidFill>
                      <a:srgbClr val="FEFEFE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butun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- 27, 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464" y="3644170"/>
                <a:ext cx="6408712" cy="800219"/>
              </a:xfrm>
              <a:prstGeom prst="rect">
                <a:avLst/>
              </a:prstGeom>
              <a:blipFill>
                <a:blip r:embed="rId4"/>
                <a:stretch>
                  <a:fillRect l="-342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440246" y="5450846"/>
                <a:ext cx="192942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4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𝟑𝟑𝟐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46" y="5450846"/>
                <a:ext cx="1929423" cy="800219"/>
              </a:xfrm>
              <a:prstGeom prst="rect">
                <a:avLst/>
              </a:prstGeom>
              <a:blipFill>
                <a:blip r:embed="rId5"/>
                <a:stretch>
                  <a:fillRect l="-11041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2513246" y="5829717"/>
            <a:ext cx="86321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2"/>
              <p:cNvSpPr txBox="1">
                <a:spLocks/>
              </p:cNvSpPr>
              <p:nvPr/>
            </p:nvSpPr>
            <p:spPr>
              <a:xfrm>
                <a:off x="3543507" y="5429607"/>
                <a:ext cx="616966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3125" b="0" i="0">
                    <a:solidFill>
                      <a:srgbClr val="FEFEFE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butun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- 4, 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𝟑𝟑𝟐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507" y="5429607"/>
                <a:ext cx="6169661" cy="800219"/>
              </a:xfrm>
              <a:prstGeom prst="rect">
                <a:avLst/>
              </a:prstGeom>
              <a:blipFill>
                <a:blip r:embed="rId6"/>
                <a:stretch>
                  <a:fillRect l="-345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413804" y="3644170"/>
                <a:ext cx="22425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27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04" y="3644170"/>
                <a:ext cx="2242580" cy="800219"/>
              </a:xfrm>
              <a:prstGeom prst="rect">
                <a:avLst/>
              </a:prstGeom>
              <a:blipFill>
                <a:blip r:embed="rId7"/>
                <a:stretch>
                  <a:fillRect l="-978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79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8" grpId="0"/>
      <p:bldP spid="12" grpId="0"/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2642994"/>
            <a:ext cx="6624736" cy="358879"/>
          </a:xfrm>
        </p:spPr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a)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3,6 ;  12,5 ;  392,3 ;  77,7 ;  1,8 ;  0,9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2608" y="333833"/>
            <a:ext cx="3456384" cy="677108"/>
          </a:xfrm>
        </p:spPr>
        <p:txBody>
          <a:bodyPr/>
          <a:lstStyle/>
          <a:p>
            <a:r>
              <a:rPr lang="en-US" sz="4400" b="1" dirty="0" smtClean="0"/>
              <a:t>307 -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6855" y="1500116"/>
            <a:ext cx="380472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O‘nli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kasrlarni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o‘qing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4136" y="3946418"/>
            <a:ext cx="77048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C00000"/>
                </a:solidFill>
              </a:rPr>
              <a:t>b) </a:t>
            </a:r>
            <a:r>
              <a:rPr lang="en-US" sz="2800" kern="0" dirty="0" smtClean="0">
                <a:solidFill>
                  <a:schemeClr val="tx2">
                    <a:lumMod val="50000"/>
                  </a:schemeClr>
                </a:solidFill>
              </a:rPr>
              <a:t>6,43 ;  38,17 ;  983,50 ;  3,91 ;  0,47 ;  0,13</a:t>
            </a:r>
            <a:endParaRPr lang="ru-RU" sz="2800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8410" y="5472658"/>
            <a:ext cx="90807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C00000"/>
                </a:solidFill>
              </a:rPr>
              <a:t>d) </a:t>
            </a:r>
            <a:r>
              <a:rPr lang="en-US" sz="2800" kern="0" dirty="0" smtClean="0">
                <a:solidFill>
                  <a:schemeClr val="tx2">
                    <a:lumMod val="50000"/>
                  </a:schemeClr>
                </a:solidFill>
              </a:rPr>
              <a:t>6,181 ;  0,018 ;  314,403;  5,0304 ;  0,2006 ;  0,01001</a:t>
            </a:r>
            <a:endParaRPr lang="ru-RU" sz="2800" kern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2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44" y="2301012"/>
            <a:ext cx="11593288" cy="1723549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</a:rPr>
              <a:t>O‘n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uch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nol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qirq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to‘rt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besh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yigirma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mingdan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sakkiz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uch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mingdan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oltmish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nol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mingdan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sakson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nol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butun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mingdan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ikki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ellik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ikki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335222"/>
            <a:ext cx="3556543" cy="674329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308 - 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08312" y="1440210"/>
            <a:ext cx="8568952" cy="430887"/>
          </a:xfrm>
        </p:spPr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( </a:t>
            </a:r>
            <a:r>
              <a:rPr lang="en-US" sz="2800" b="1" dirty="0" err="1" smtClean="0">
                <a:solidFill>
                  <a:srgbClr val="C00000"/>
                </a:solidFill>
              </a:rPr>
              <a:t>Matematik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diktant</a:t>
            </a:r>
            <a:r>
              <a:rPr lang="en-US" sz="2800" b="1" dirty="0" smtClean="0">
                <a:solidFill>
                  <a:srgbClr val="C00000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640160" y="4608562"/>
            <a:ext cx="158417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1)  13,1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663552" y="5904705"/>
                <a:ext cx="1560784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chemeClr val="tx1"/>
                    </a:solidFill>
                  </a:rPr>
                  <a:t>2) 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𝟒𝟒</m:t>
                    </m:r>
                  </m:oMath>
                </a14:m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52" y="5904705"/>
                <a:ext cx="1560784" cy="492443"/>
              </a:xfrm>
              <a:prstGeom prst="rect">
                <a:avLst/>
              </a:prstGeom>
              <a:blipFill>
                <a:blip r:embed="rId2"/>
                <a:stretch>
                  <a:fillRect l="-16016" t="-26250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ъект 3"/>
          <p:cNvSpPr txBox="1">
            <a:spLocks/>
          </p:cNvSpPr>
          <p:nvPr/>
        </p:nvSpPr>
        <p:spPr>
          <a:xfrm>
            <a:off x="3520480" y="4609395"/>
            <a:ext cx="1800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3)  5,01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555182" y="5904706"/>
            <a:ext cx="226955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4)  21,018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472809" y="4520095"/>
            <a:ext cx="211638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5)  3,161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6616824" y="5902321"/>
            <a:ext cx="21602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6)  0,081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9425137" y="4508402"/>
            <a:ext cx="187220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7) 0,0252</a:t>
            </a:r>
            <a:endParaRPr lang="ru-RU" sz="40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4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33" y="1303173"/>
            <a:ext cx="12133333" cy="55871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3133" y="3154103"/>
            <a:ext cx="75608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78 -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313 -, 314 -, 315 -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14173</TotalTime>
  <Words>374</Words>
  <Application>Microsoft Office PowerPoint</Application>
  <PresentationFormat>Произвольный</PresentationFormat>
  <Paragraphs>55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MATEMATIKA</vt:lpstr>
      <vt:lpstr>Masalan, 5 m 42 cm ni metrda ifodalaylik.</vt:lpstr>
      <vt:lpstr>x•  Oldin sonning butun qismi yoziladi;</vt:lpstr>
      <vt:lpstr>Masalan, 16/100 soni to‘g‘ri kasr. Bu kasr 0,16 tarzida yoziladi va   “0 butun yuzdan 16” deb o‘qiladi.</vt:lpstr>
      <vt:lpstr>Masalan, 4 57/1000  sonini  4 057/1000 tarzida yoziladi va o‘nli kasr   ko‘rinishida, quyidagicha  4,057 ko‘rinishida ifodalaymiz.</vt:lpstr>
      <vt:lpstr>a) 4 7/10 </vt:lpstr>
      <vt:lpstr>a) 3,6 ;  12,5 ;  392,3 ;  77,7 ;  1,8 ;  0,9</vt:lpstr>
      <vt:lpstr>O‘n uch butun o‘ndan bir; nol butun yuzdan qirq to‘rt; besh butun yuzdan bir; yigirma bir butun mingdan o‘n sakkiz; uch butun mingdan bir yuz oltmish bir; nol butun mingdan sakson bir; nol butun o‘n mingdan ikki yuz ellik ikki.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1161</cp:revision>
  <dcterms:created xsi:type="dcterms:W3CDTF">2020-04-09T07:32:19Z</dcterms:created>
  <dcterms:modified xsi:type="dcterms:W3CDTF">2021-01-13T05:05:26Z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