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25" r:id="rId3"/>
    <p:sldId id="526" r:id="rId4"/>
    <p:sldId id="527" r:id="rId5"/>
    <p:sldId id="528" r:id="rId6"/>
    <p:sldId id="529" r:id="rId7"/>
    <p:sldId id="530" r:id="rId8"/>
    <p:sldId id="531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 varScale="1">
        <p:scale>
          <a:sx n="67" d="100"/>
          <a:sy n="67" d="100"/>
        </p:scale>
        <p:origin x="606" y="78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76264" y="2483142"/>
            <a:ext cx="10729192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O‘NLI KASR TUSHUNCHASI </a:t>
            </a:r>
            <a:r>
              <a:rPr lang="uz-Cyrl-UZ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29565" y="2596660"/>
            <a:ext cx="648072" cy="1363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565" y="4896594"/>
            <a:ext cx="648072" cy="1313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85454" y="66036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clipartmax.com/png/full/433-4334975_january-23-clipart-math-numb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56" y="3672458"/>
            <a:ext cx="3960440" cy="31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2587237"/>
            <a:ext cx="7272808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Masalan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5 m 42 cm </a:t>
            </a:r>
            <a:r>
              <a:rPr lang="en-US" sz="2800" dirty="0" err="1" smtClean="0">
                <a:solidFill>
                  <a:schemeClr val="tx1"/>
                </a:solidFill>
              </a:rPr>
              <a:t>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metrda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ifodalaylik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56114" y="333833"/>
            <a:ext cx="2889371" cy="677108"/>
          </a:xfrm>
        </p:spPr>
        <p:txBody>
          <a:bodyPr/>
          <a:lstStyle/>
          <a:p>
            <a:r>
              <a:rPr lang="en-US" sz="4400" b="1" dirty="0" err="1" smtClean="0"/>
              <a:t>O‘nli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368202"/>
            <a:ext cx="11809393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dirty="0" smtClean="0">
                <a:solidFill>
                  <a:schemeClr val="tx1"/>
                </a:solidFill>
              </a:rPr>
              <a:t> 10, 100,1000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o‘nli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kasrlar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352128" y="3308529"/>
                <a:ext cx="94725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bo‘lganligi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, 42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.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3308529"/>
                <a:ext cx="9472568" cy="800219"/>
              </a:xfrm>
              <a:prstGeom prst="rect">
                <a:avLst/>
              </a:prstGeom>
              <a:blipFill>
                <a:blip r:embed="rId2"/>
                <a:stretch>
                  <a:fillRect l="-2317" r="-129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52128" y="4320617"/>
                <a:ext cx="11305256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U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holda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, 5 m 42 cm = 5 m + 42 cm 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m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m bo‘ladi.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4320617"/>
                <a:ext cx="11305256" cy="800219"/>
              </a:xfrm>
              <a:prstGeom prst="rect">
                <a:avLst/>
              </a:prstGeom>
              <a:blipFill>
                <a:blip r:embed="rId3"/>
                <a:stretch>
                  <a:fillRect l="-1942" r="-1294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928192" y="5516845"/>
                <a:ext cx="583638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err="1" smtClean="0">
                    <a:solidFill>
                      <a:schemeClr val="tx1"/>
                    </a:solidFill>
                  </a:rPr>
                  <a:t>Demak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, 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m = 5,42 m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2" y="5516845"/>
                <a:ext cx="5836384" cy="800219"/>
              </a:xfrm>
              <a:prstGeom prst="rect">
                <a:avLst/>
              </a:prstGeom>
              <a:blipFill>
                <a:blip r:embed="rId4"/>
                <a:stretch>
                  <a:fillRect l="-3653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1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1" y="2592338"/>
            <a:ext cx="6984775" cy="393556"/>
          </a:xfrm>
        </p:spPr>
        <p:txBody>
          <a:bodyPr/>
          <a:lstStyle/>
          <a:p>
            <a:r>
              <a:rPr lang="en-US" sz="2800" b="0" dirty="0" smtClean="0"/>
              <a:t>x</a:t>
            </a:r>
            <a:r>
              <a:rPr lang="en-US" sz="2800" dirty="0" smtClean="0">
                <a:solidFill>
                  <a:srgbClr val="C00000"/>
                </a:solidFill>
              </a:rPr>
              <a:t>•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sonning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butun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qismi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yoziladi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84376" y="370289"/>
            <a:ext cx="9145016" cy="677108"/>
          </a:xfrm>
        </p:spPr>
        <p:txBody>
          <a:bodyPr/>
          <a:lstStyle/>
          <a:p>
            <a:r>
              <a:rPr lang="en-US" sz="4400" b="1" dirty="0" err="1" smtClean="0"/>
              <a:t>O‘nli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yozilishi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o‘qilishi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928192" y="1336229"/>
            <a:ext cx="9937104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dirty="0" smtClean="0">
                <a:solidFill>
                  <a:schemeClr val="tx1"/>
                </a:solidFill>
              </a:rPr>
              <a:t> 10, 100, 1000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quyidagicha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yoziladi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0121" y="3151478"/>
            <a:ext cx="1159328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b="0" kern="0" dirty="0" smtClean="0"/>
              <a:t>x</a:t>
            </a:r>
            <a:r>
              <a:rPr lang="en-US" sz="2800" kern="0" dirty="0" smtClean="0">
                <a:solidFill>
                  <a:srgbClr val="C00000"/>
                </a:solidFill>
              </a:rPr>
              <a:t>•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r>
              <a:rPr lang="en-US" sz="2800" kern="0" dirty="0" err="1" smtClean="0">
                <a:solidFill>
                  <a:srgbClr val="002060"/>
                </a:solidFill>
              </a:rPr>
              <a:t>so‘ng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kasr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qismining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surati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yoziladi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va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ular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bir</a:t>
            </a:r>
            <a:r>
              <a:rPr lang="en-US" sz="2800" kern="0" dirty="0" smtClean="0">
                <a:solidFill>
                  <a:srgbClr val="002060"/>
                </a:solidFill>
              </a:rPr>
              <a:t> –</a:t>
            </a:r>
            <a:r>
              <a:rPr lang="en-US" sz="2800" kern="0" dirty="0" err="1" smtClean="0">
                <a:solidFill>
                  <a:srgbClr val="002060"/>
                </a:solidFill>
              </a:rPr>
              <a:t>biridan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vergul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</a:p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 </a:t>
            </a:r>
            <a:r>
              <a:rPr lang="en-US" sz="2800" kern="0" dirty="0" smtClean="0">
                <a:solidFill>
                  <a:srgbClr val="002060"/>
                </a:solidFill>
              </a:rPr>
              <a:t>     </a:t>
            </a:r>
            <a:r>
              <a:rPr lang="en-US" sz="2800" kern="0" dirty="0" err="1" smtClean="0">
                <a:solidFill>
                  <a:srgbClr val="002060"/>
                </a:solidFill>
              </a:rPr>
              <a:t>bilan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ajratiladi</a:t>
            </a:r>
            <a:r>
              <a:rPr lang="en-US" sz="2800" kern="0" dirty="0" smtClean="0">
                <a:solidFill>
                  <a:srgbClr val="002060"/>
                </a:solidFill>
              </a:rPr>
              <a:t>. </a:t>
            </a:r>
            <a:endParaRPr lang="ru-RU" sz="2800" b="0" kern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424136" y="4334057"/>
                <a:ext cx="11449272" cy="24622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Masalan,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soni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7,9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tarzida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yoziladi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“7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butun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o‘ndan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9” deb,</a:t>
                </a:r>
              </a:p>
              <a:p>
                <a:pPr defTabSz="914400"/>
                <a:endParaRPr lang="en-US" sz="2800" kern="0" dirty="0">
                  <a:solidFill>
                    <a:schemeClr val="tx1"/>
                  </a:solidFill>
                </a:endParaRPr>
              </a:p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soni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3,13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tarzida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yoziladi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“3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butun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yuzdan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13” deb  </a:t>
                </a:r>
              </a:p>
              <a:p>
                <a:pPr defTabSz="914400"/>
                <a:r>
                  <a:rPr lang="en-US" sz="28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o‘qiladi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.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4334057"/>
                <a:ext cx="11449272" cy="2462213"/>
              </a:xfrm>
              <a:prstGeom prst="rect">
                <a:avLst/>
              </a:prstGeom>
              <a:blipFill>
                <a:blip r:embed="rId2"/>
                <a:stretch>
                  <a:fillRect l="-1917" b="-7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8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1265" y="3738659"/>
                <a:ext cx="11463199" cy="1661993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Masalan,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soni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to‘g‘ri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Bu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0,16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tarzida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yoziladi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“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0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butun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yuzdan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16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 deb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o‘qiladi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1265" y="3738659"/>
                <a:ext cx="11463199" cy="1661993"/>
              </a:xfrm>
              <a:blipFill rotWithShape="0">
                <a:blip r:embed="rId2"/>
                <a:stretch>
                  <a:fillRect l="-1915" b="-1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3833"/>
            <a:ext cx="3226713" cy="677108"/>
          </a:xfrm>
        </p:spPr>
        <p:txBody>
          <a:bodyPr/>
          <a:lstStyle/>
          <a:p>
            <a:r>
              <a:rPr lang="en-US" sz="4400" b="1" dirty="0" err="1"/>
              <a:t>T</a:t>
            </a:r>
            <a:r>
              <a:rPr lang="en-US" sz="4400" b="1" dirty="0" err="1" smtClean="0"/>
              <a:t>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1737385" cy="215443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10, 100, 1000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Agar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to‘g‘ri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yozuvida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0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olinadi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1144216" y="5832698"/>
                <a:ext cx="450951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Demak,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 0,16 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6" y="5832698"/>
                <a:ext cx="4509513" cy="800219"/>
              </a:xfrm>
              <a:prstGeom prst="rect">
                <a:avLst/>
              </a:prstGeom>
              <a:blipFill>
                <a:blip r:embed="rId3"/>
                <a:stretch>
                  <a:fillRect l="-4871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0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24136" y="2808362"/>
                <a:ext cx="10289232" cy="167026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Masalan,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sonini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𝟎𝟓𝟕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tarzida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yoziladi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o‘nli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err="1" smtClean="0">
                    <a:solidFill>
                      <a:schemeClr val="tx1"/>
                    </a:solidFill>
                  </a:rPr>
                  <a:t>ko‘rinishida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quyidagicha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4,057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ko‘rinishida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ifodalaymiz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136" y="2808362"/>
                <a:ext cx="10289232" cy="1670265"/>
              </a:xfrm>
              <a:blipFill>
                <a:blip r:embed="rId2"/>
                <a:stretch>
                  <a:fillRect l="-2134" r="-771" b="-1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52165" y="301991"/>
            <a:ext cx="11081320" cy="634164"/>
          </a:xfrm>
        </p:spPr>
        <p:txBody>
          <a:bodyPr/>
          <a:lstStyle/>
          <a:p>
            <a:r>
              <a:rPr lang="en-US" sz="4400" b="1" dirty="0" err="1" smtClean="0"/>
              <a:t>Sonning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qismi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maxrajida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suratida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737385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yozilayotgan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maxrajida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suratida</a:t>
            </a:r>
            <a:r>
              <a:rPr lang="en-US" sz="2800" b="1" dirty="0" smtClean="0">
                <a:solidFill>
                  <a:schemeClr val="tx1"/>
                </a:solidFill>
              </a:rPr>
              <a:t> ham, </a:t>
            </a:r>
            <a:r>
              <a:rPr lang="en-US" sz="2800" b="1" dirty="0" err="1" smtClean="0">
                <a:solidFill>
                  <a:schemeClr val="tx1"/>
                </a:solidFill>
              </a:rPr>
              <a:t>verguldan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keyin</a:t>
            </a:r>
            <a:r>
              <a:rPr lang="en-US" sz="2800" b="1" dirty="0" smtClean="0">
                <a:solidFill>
                  <a:schemeClr val="tx1"/>
                </a:solidFill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</a:rPr>
              <a:t>shuncha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raqam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94808" y="4598820"/>
                <a:ext cx="9966432" cy="167026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Agar ,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sonini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𝟎𝟔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tarzida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yoziladi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o‘nli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kern="0" dirty="0" smtClean="0">
                    <a:solidFill>
                      <a:schemeClr val="tx1"/>
                    </a:solidFill>
                  </a:rPr>
                </a:br>
                <a:r>
                  <a:rPr lang="en-US" sz="2800" kern="0" dirty="0">
                    <a:solidFill>
                      <a:schemeClr val="tx1"/>
                    </a:solidFill>
                  </a:rPr>
                  <a:t/>
                </a:r>
                <a:br>
                  <a:rPr lang="en-US" sz="2800" kern="0" dirty="0">
                    <a:solidFill>
                      <a:schemeClr val="tx1"/>
                    </a:solidFill>
                  </a:rPr>
                </a:b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ko‘rinishida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quyidagicha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5,006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ko‘rinishida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ifodalaymiz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.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8" y="4598820"/>
                <a:ext cx="9966432" cy="1670265"/>
              </a:xfrm>
              <a:prstGeom prst="rect">
                <a:avLst/>
              </a:prstGeom>
              <a:blipFill>
                <a:blip r:embed="rId3"/>
                <a:stretch>
                  <a:fillRect l="-2202" b="-1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24136" y="2232298"/>
                <a:ext cx="1224135" cy="748638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a)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136" y="2232298"/>
                <a:ext cx="1224135" cy="748638"/>
              </a:xfrm>
              <a:blipFill>
                <a:blip r:embed="rId2"/>
                <a:stretch>
                  <a:fillRect l="-18000" b="-13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0398"/>
            <a:ext cx="4425538" cy="683977"/>
          </a:xfrm>
        </p:spPr>
        <p:txBody>
          <a:bodyPr/>
          <a:lstStyle/>
          <a:p>
            <a:r>
              <a:rPr lang="en-US" sz="4400" b="1" dirty="0" smtClean="0"/>
              <a:t>306 -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7" y="1368202"/>
            <a:ext cx="6552728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Sonning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93166" y="2592338"/>
            <a:ext cx="86321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2801279" y="2130745"/>
                <a:ext cx="5467048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3125" b="0" i="0">
                    <a:solidFill>
                      <a:srgbClr val="FEFEFE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butun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- 4, 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79" y="2130745"/>
                <a:ext cx="5467048" cy="797591"/>
              </a:xfrm>
              <a:prstGeom prst="rect">
                <a:avLst/>
              </a:prstGeom>
              <a:blipFill>
                <a:blip r:embed="rId3"/>
                <a:stretch>
                  <a:fillRect l="-4018" b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2422023" y="4044279"/>
            <a:ext cx="86321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3376464" y="3644170"/>
                <a:ext cx="640871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3125" b="0" i="0">
                    <a:solidFill>
                      <a:srgbClr val="FEFEFE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butun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- 27, 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64" y="3644170"/>
                <a:ext cx="6408712" cy="800219"/>
              </a:xfrm>
              <a:prstGeom prst="rect">
                <a:avLst/>
              </a:prstGeom>
              <a:blipFill>
                <a:blip r:embed="rId4"/>
                <a:stretch>
                  <a:fillRect l="-342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440246" y="5450846"/>
                <a:ext cx="192942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g) 4</a:t>
                </a:r>
                <a14:m>
                  <m:oMath xmlns:m="http://schemas.openxmlformats.org/officeDocument/2006/math"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𝟑𝟑𝟐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6" y="5450846"/>
                <a:ext cx="1929423" cy="800219"/>
              </a:xfrm>
              <a:prstGeom prst="rect">
                <a:avLst/>
              </a:prstGeom>
              <a:blipFill>
                <a:blip r:embed="rId5"/>
                <a:stretch>
                  <a:fillRect l="-11041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2513246" y="5829717"/>
            <a:ext cx="86321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 txBox="1">
                <a:spLocks/>
              </p:cNvSpPr>
              <p:nvPr/>
            </p:nvSpPr>
            <p:spPr>
              <a:xfrm>
                <a:off x="3543507" y="5429607"/>
                <a:ext cx="616966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3125" b="0" i="0">
                    <a:solidFill>
                      <a:srgbClr val="FEFEFE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butun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- 4, 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kern="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𝟑𝟑𝟐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07" y="5429607"/>
                <a:ext cx="6169661" cy="800219"/>
              </a:xfrm>
              <a:prstGeom prst="rect">
                <a:avLst/>
              </a:prstGeom>
              <a:blipFill>
                <a:blip r:embed="rId6"/>
                <a:stretch>
                  <a:fillRect l="-345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413804" y="3644170"/>
                <a:ext cx="224258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27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4" y="3644170"/>
                <a:ext cx="2242580" cy="800219"/>
              </a:xfrm>
              <a:prstGeom prst="rect">
                <a:avLst/>
              </a:prstGeom>
              <a:blipFill>
                <a:blip r:embed="rId7"/>
                <a:stretch>
                  <a:fillRect l="-9783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6" y="2642994"/>
            <a:ext cx="6624736" cy="358879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3,6 ;  12,5 ;  392,3 ;  77,7 ;  1,8 ;  0,9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2608" y="333833"/>
            <a:ext cx="3456384" cy="677108"/>
          </a:xfrm>
        </p:spPr>
        <p:txBody>
          <a:bodyPr/>
          <a:lstStyle/>
          <a:p>
            <a:r>
              <a:rPr lang="en-US" sz="4400" b="1" dirty="0" smtClean="0"/>
              <a:t>307 -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86855" y="1500116"/>
            <a:ext cx="3804725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O‘nli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kasrlarni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o‘qing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4136" y="3946418"/>
            <a:ext cx="77048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C00000"/>
                </a:solidFill>
              </a:rPr>
              <a:t>b) </a:t>
            </a:r>
            <a:r>
              <a:rPr lang="en-US" sz="2800" kern="0" dirty="0" smtClean="0">
                <a:solidFill>
                  <a:schemeClr val="tx2">
                    <a:lumMod val="50000"/>
                  </a:schemeClr>
                </a:solidFill>
              </a:rPr>
              <a:t>6,43 ;  38,17 ;  983,50 ;  3,91 ;  0,47 ;  0,13</a:t>
            </a:r>
            <a:endParaRPr lang="ru-RU" sz="2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8410" y="5472658"/>
            <a:ext cx="90807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C00000"/>
                </a:solidFill>
              </a:rPr>
              <a:t>d) </a:t>
            </a:r>
            <a:r>
              <a:rPr lang="en-US" sz="2800" kern="0" dirty="0" smtClean="0">
                <a:solidFill>
                  <a:schemeClr val="tx2">
                    <a:lumMod val="50000"/>
                  </a:schemeClr>
                </a:solidFill>
              </a:rPr>
              <a:t>6,181 ;  0,018 ;  314,403;  5,0304 ;  0,2006 ;  0,01001</a:t>
            </a:r>
            <a:endParaRPr lang="ru-RU" sz="2800" kern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44" y="2301012"/>
            <a:ext cx="11593288" cy="1723549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O‘n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o‘ndan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nol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qirq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to‘rt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besh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yigirma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mingdan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sakkiz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uch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mingdan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oltmish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nol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mingdan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sakson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nol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butun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mingdan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ikki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ellik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ikki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8" y="335222"/>
            <a:ext cx="3556543" cy="674329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308 - 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008312" y="1440210"/>
            <a:ext cx="8568952" cy="43088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( </a:t>
            </a:r>
            <a:r>
              <a:rPr lang="en-US" sz="2800" b="1" dirty="0" err="1" smtClean="0">
                <a:solidFill>
                  <a:srgbClr val="C00000"/>
                </a:solidFill>
              </a:rPr>
              <a:t>Matematik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diktant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</a:rPr>
              <a:t>O‘nli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yozing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40160" y="4608562"/>
            <a:ext cx="15841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1)  13,1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663552" y="5904705"/>
                <a:ext cx="1560784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3200" b="1" kern="0" dirty="0" smtClean="0">
                    <a:solidFill>
                      <a:schemeClr val="tx1"/>
                    </a:solidFill>
                  </a:rPr>
                  <a:t>2) 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52" y="5904705"/>
                <a:ext cx="1560784" cy="492443"/>
              </a:xfrm>
              <a:prstGeom prst="rect">
                <a:avLst/>
              </a:prstGeom>
              <a:blipFill>
                <a:blip r:embed="rId2"/>
                <a:stretch>
                  <a:fillRect l="-16016" t="-2625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3"/>
          <p:cNvSpPr txBox="1">
            <a:spLocks/>
          </p:cNvSpPr>
          <p:nvPr/>
        </p:nvSpPr>
        <p:spPr>
          <a:xfrm>
            <a:off x="3520480" y="4609395"/>
            <a:ext cx="1800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3)  5,01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55182" y="5904706"/>
            <a:ext cx="22695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4)  21,018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472809" y="4520095"/>
            <a:ext cx="21163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5)  3,161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616824" y="5902321"/>
            <a:ext cx="21602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6)  0,081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9425137" y="4508402"/>
            <a:ext cx="18722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1"/>
                </a:solidFill>
              </a:rPr>
              <a:t>7) 0,0252</a:t>
            </a:r>
            <a:endParaRPr lang="ru-RU" sz="40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588020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3" y="1303173"/>
            <a:ext cx="12133333" cy="55871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3133" y="3154103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313 -, 314 -, 315 -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14173</TotalTime>
  <Words>374</Words>
  <Application>Microsoft Office PowerPoint</Application>
  <PresentationFormat>Произвольный</PresentationFormat>
  <Paragraphs>55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MATEMATIKA</vt:lpstr>
      <vt:lpstr>Masalan, 5 m 42 cm ni metrda ifodalaylik.</vt:lpstr>
      <vt:lpstr>x•  Oldin sonning butun qismi yoziladi;</vt:lpstr>
      <vt:lpstr>Masalan, 16/100 soni to‘g‘ri kasr. Bu kasr 0,16 tarzida yoziladi va   “0 butun yuzdan 16” deb o‘qiladi.</vt:lpstr>
      <vt:lpstr>Masalan, 4 57/1000  sonini  4 057/1000 tarzida yoziladi va o‘nli kasr   ko‘rinishida, quyidagicha  4,057 ko‘rinishida ifodalaymiz.</vt:lpstr>
      <vt:lpstr>a) 4 7/10 </vt:lpstr>
      <vt:lpstr>a) 3,6 ;  12,5 ;  392,3 ;  77,7 ;  1,8 ;  0,9</vt:lpstr>
      <vt:lpstr>O‘n uch butun o‘ndan bir; nol butun yuzdan qirq to‘rt; besh butun yuzdan bir; yigirma bir butun mingdan o‘n sakkiz; uch butun mingdan bir yuz oltmish bir; nol butun mingdan sakson bir; nol butun o‘n mingdan ikki yuz ellik ikki.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1161</cp:revision>
  <dcterms:created xsi:type="dcterms:W3CDTF">2020-04-09T07:32:19Z</dcterms:created>
  <dcterms:modified xsi:type="dcterms:W3CDTF">2021-01-13T05:05:26Z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