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25" r:id="rId3"/>
    <p:sldId id="532" r:id="rId4"/>
    <p:sldId id="533" r:id="rId5"/>
    <p:sldId id="534" r:id="rId6"/>
    <p:sldId id="535" r:id="rId7"/>
    <p:sldId id="536" r:id="rId8"/>
    <p:sldId id="537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89636" autoAdjust="0"/>
  </p:normalViewPr>
  <p:slideViewPr>
    <p:cSldViewPr>
      <p:cViewPr varScale="1">
        <p:scale>
          <a:sx n="62" d="100"/>
          <a:sy n="62" d="100"/>
        </p:scale>
        <p:origin x="600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62007" y="2584239"/>
            <a:ext cx="9649072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MASALALAR YECHISH</a:t>
            </a:r>
            <a:r>
              <a:rPr lang="uz-Cyrl-UZ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29565" y="2596660"/>
            <a:ext cx="648072" cy="1363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565" y="4600057"/>
            <a:ext cx="648072" cy="1313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85454" y="66036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pravgim.ru/media/k2/items/cache/27646697e277dff903d4ed00b18ff78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12" y="352844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56114" y="333833"/>
            <a:ext cx="2889371" cy="677108"/>
          </a:xfrm>
        </p:spPr>
        <p:txBody>
          <a:bodyPr/>
          <a:lstStyle/>
          <a:p>
            <a:r>
              <a:rPr lang="en-US" sz="4400" b="1" dirty="0" err="1" smtClean="0"/>
              <a:t>O‘nli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368202"/>
            <a:ext cx="11809393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dirty="0" smtClean="0">
                <a:solidFill>
                  <a:schemeClr val="tx1"/>
                </a:solidFill>
              </a:rPr>
              <a:t> 10, 100,1000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o‘nli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kasrlar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8112" y="3444621"/>
            <a:ext cx="6984775" cy="393556"/>
          </a:xfrm>
        </p:spPr>
        <p:txBody>
          <a:bodyPr/>
          <a:lstStyle/>
          <a:p>
            <a:r>
              <a:rPr lang="en-US" sz="2800" b="0" dirty="0" smtClean="0"/>
              <a:t>x</a:t>
            </a:r>
            <a:r>
              <a:rPr lang="en-US" sz="2800" dirty="0" smtClean="0">
                <a:solidFill>
                  <a:srgbClr val="C00000"/>
                </a:solidFill>
              </a:rPr>
              <a:t>•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sonning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butun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qismi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yoziladi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52128" y="2465246"/>
            <a:ext cx="993710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kern="0" dirty="0" smtClean="0">
                <a:solidFill>
                  <a:schemeClr val="tx1"/>
                </a:solidFill>
              </a:rPr>
              <a:t> 10, 100, 1000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sonlarni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quyidagicha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yoziladi</a:t>
            </a:r>
            <a:r>
              <a:rPr lang="en-US" sz="2800" b="1" kern="0" dirty="0" smtClean="0">
                <a:solidFill>
                  <a:schemeClr val="tx1"/>
                </a:solidFill>
              </a:rPr>
              <a:t>: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8112" y="3955779"/>
            <a:ext cx="1159328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b="0" kern="0" dirty="0" smtClean="0"/>
              <a:t>x</a:t>
            </a:r>
            <a:r>
              <a:rPr lang="en-US" sz="2800" kern="0" dirty="0" smtClean="0">
                <a:solidFill>
                  <a:srgbClr val="C00000"/>
                </a:solidFill>
              </a:rPr>
              <a:t>•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r>
              <a:rPr lang="en-US" sz="2800" kern="0" dirty="0" err="1" smtClean="0">
                <a:solidFill>
                  <a:srgbClr val="002060"/>
                </a:solidFill>
              </a:rPr>
              <a:t>so‘ng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kasr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qismining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surati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yoziladi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va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ular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bir</a:t>
            </a:r>
            <a:r>
              <a:rPr lang="en-US" sz="2800" kern="0" dirty="0" smtClean="0">
                <a:solidFill>
                  <a:srgbClr val="002060"/>
                </a:solidFill>
              </a:rPr>
              <a:t> –</a:t>
            </a:r>
            <a:r>
              <a:rPr lang="en-US" sz="2800" kern="0" dirty="0" err="1" smtClean="0">
                <a:solidFill>
                  <a:srgbClr val="002060"/>
                </a:solidFill>
              </a:rPr>
              <a:t>biridan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vergul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</a:p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 </a:t>
            </a:r>
            <a:r>
              <a:rPr lang="en-US" sz="2800" kern="0" dirty="0" smtClean="0">
                <a:solidFill>
                  <a:srgbClr val="002060"/>
                </a:solidFill>
              </a:rPr>
              <a:t>     </a:t>
            </a:r>
            <a:r>
              <a:rPr lang="en-US" sz="2800" kern="0" dirty="0" err="1" smtClean="0">
                <a:solidFill>
                  <a:srgbClr val="002060"/>
                </a:solidFill>
              </a:rPr>
              <a:t>bilan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ajratiladi</a:t>
            </a:r>
            <a:r>
              <a:rPr lang="en-US" sz="2800" kern="0" dirty="0" smtClean="0">
                <a:solidFill>
                  <a:srgbClr val="002060"/>
                </a:solidFill>
              </a:rPr>
              <a:t>. </a:t>
            </a:r>
            <a:endParaRPr lang="ru-RU" sz="2800" b="0" kern="0" dirty="0">
              <a:solidFill>
                <a:srgbClr val="00206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352128" y="5112618"/>
            <a:ext cx="1061318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qismining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rgbClr val="002060"/>
                </a:solidFill>
              </a:rPr>
              <a:t>10, 100, 1000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har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sonni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ifodalash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Agar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to‘g‘ri</a:t>
            </a:r>
            <a:r>
              <a:rPr lang="en-US" sz="2800" b="1" kern="0" dirty="0" smtClean="0">
                <a:solidFill>
                  <a:srgbClr val="C00000"/>
                </a:solidFill>
              </a:rPr>
              <a:t> </a:t>
            </a:r>
            <a:r>
              <a:rPr lang="en-US" sz="2800" b="1" kern="0" dirty="0" err="1" smtClean="0">
                <a:solidFill>
                  <a:srgbClr val="C00000"/>
                </a:solidFill>
              </a:rPr>
              <a:t>kasr</a:t>
            </a:r>
            <a:r>
              <a:rPr lang="en-US" sz="2800" b="1" kern="0" dirty="0" smtClean="0">
                <a:solidFill>
                  <a:srgbClr val="C00000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kern="0" dirty="0" smtClean="0">
                <a:solidFill>
                  <a:schemeClr val="tx1"/>
                </a:solidFill>
              </a:rPr>
              <a:t>,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yozuvida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butun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qism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rgbClr val="C00000"/>
                </a:solidFill>
              </a:rPr>
              <a:t>0 </a:t>
            </a:r>
            <a:r>
              <a:rPr lang="en-US" sz="2800" b="1" kern="0" dirty="0" smtClean="0">
                <a:solidFill>
                  <a:schemeClr val="tx1"/>
                </a:solidFill>
              </a:rPr>
              <a:t>deb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olinadi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816" y="2503590"/>
            <a:ext cx="735329" cy="430887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4,7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309 -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16424" y="1368202"/>
            <a:ext cx="7848872" cy="432048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Sonni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o‘nli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kasr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ko‘rinishida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yozing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o‘qing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373847" y="3878459"/>
                <a:ext cx="199795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f)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47" y="3878459"/>
                <a:ext cx="1997958" cy="800219"/>
              </a:xfrm>
              <a:prstGeom prst="rect">
                <a:avLst/>
              </a:prstGeom>
              <a:blipFill>
                <a:blip r:embed="rId2"/>
                <a:stretch>
                  <a:fillRect l="-11009" t="-3053" r="-6422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752794" y="3919106"/>
                <a:ext cx="204760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𝟑𝟏𝟖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94" y="3919106"/>
                <a:ext cx="2047605" cy="800219"/>
              </a:xfrm>
              <a:prstGeom prst="rect">
                <a:avLst/>
              </a:prstGeom>
              <a:blipFill>
                <a:blip r:embed="rId3"/>
                <a:stretch>
                  <a:fillRect l="-10417" t="-3053" r="-18750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784173" y="5620611"/>
                <a:ext cx="165618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3" y="5620611"/>
                <a:ext cx="1656187" cy="797591"/>
              </a:xfrm>
              <a:prstGeom prst="rect">
                <a:avLst/>
              </a:prstGeom>
              <a:blipFill>
                <a:blip r:embed="rId4"/>
                <a:stretch>
                  <a:fillRect l="-13284" t="-3053" r="-16605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6346569" y="2289194"/>
                <a:ext cx="156639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569" y="2289194"/>
                <a:ext cx="1566399" cy="800219"/>
              </a:xfrm>
              <a:prstGeom prst="rect">
                <a:avLst/>
              </a:prstGeom>
              <a:blipFill>
                <a:blip r:embed="rId5"/>
                <a:stretch>
                  <a:fillRect l="-13619" t="-3053" r="-9728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784173" y="2320239"/>
                <a:ext cx="165618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3" y="2320239"/>
                <a:ext cx="1656187" cy="797591"/>
              </a:xfrm>
              <a:prstGeom prst="rect">
                <a:avLst/>
              </a:prstGeom>
              <a:blipFill>
                <a:blip r:embed="rId6"/>
                <a:stretch>
                  <a:fillRect l="-13284" t="-3846" r="-21402" b="-1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6409410" y="5589182"/>
                <a:ext cx="26017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g)  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𝟒𝟑𝟑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410" y="5589182"/>
                <a:ext cx="2601780" cy="800219"/>
              </a:xfrm>
              <a:prstGeom prst="rect">
                <a:avLst/>
              </a:prstGeom>
              <a:blipFill>
                <a:blip r:embed="rId7"/>
                <a:stretch>
                  <a:fillRect l="-8197" t="-3053" r="-10304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/>
          <p:cNvSpPr txBox="1">
            <a:spLocks/>
          </p:cNvSpPr>
          <p:nvPr/>
        </p:nvSpPr>
        <p:spPr>
          <a:xfrm>
            <a:off x="2321142" y="5803961"/>
            <a:ext cx="8793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0,67</a:t>
            </a:r>
            <a:endParaRPr lang="ru-RU" sz="2800" kern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00399" y="4103771"/>
            <a:ext cx="11708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7,318</a:t>
            </a:r>
            <a:endParaRPr lang="ru-RU" sz="2800" kern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36476" y="2473859"/>
            <a:ext cx="7353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0,3</a:t>
            </a:r>
            <a:endParaRPr lang="ru-RU" sz="2800" kern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128993" y="4043851"/>
            <a:ext cx="8821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3,09</a:t>
            </a:r>
            <a:endParaRPr lang="ru-RU" sz="2800" kern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908168" y="5803962"/>
            <a:ext cx="16690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14,0433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8586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30631" y="384274"/>
            <a:ext cx="3558670" cy="677108"/>
          </a:xfrm>
        </p:spPr>
        <p:txBody>
          <a:bodyPr/>
          <a:lstStyle/>
          <a:p>
            <a:r>
              <a:rPr lang="en-US" sz="4400" b="1" dirty="0" smtClean="0"/>
              <a:t>310 -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Sonning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butun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kasr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qismlarini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ajrating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o‘nli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kasr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ko‘rinishida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yozing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423849" y="2880370"/>
                <a:ext cx="194450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C00000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𝟕𝟑𝟏𝟖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9" y="2880370"/>
                <a:ext cx="1944504" cy="800219"/>
              </a:xfrm>
              <a:prstGeom prst="rect">
                <a:avLst/>
              </a:prstGeom>
              <a:blipFill>
                <a:blip r:embed="rId2"/>
                <a:stretch>
                  <a:fillRect l="-11285" t="-3053" r="-9404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423848" y="4842816"/>
                <a:ext cx="194450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C00000"/>
                    </a:solidFill>
                  </a:rPr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𝟔𝟕𝟐𝟏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8" y="4842816"/>
                <a:ext cx="1944505" cy="800219"/>
              </a:xfrm>
              <a:prstGeom prst="rect">
                <a:avLst/>
              </a:prstGeom>
              <a:blipFill>
                <a:blip r:embed="rId3"/>
                <a:stretch>
                  <a:fillRect l="-11285" t="-3030" r="-9404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6409966" y="2797805"/>
                <a:ext cx="166046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C00000"/>
                    </a:solidFill>
                  </a:rPr>
                  <a:t>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𝟑𝟒𝟑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66" y="2797805"/>
                <a:ext cx="1660464" cy="800219"/>
              </a:xfrm>
              <a:prstGeom prst="rect">
                <a:avLst/>
              </a:prstGeom>
              <a:blipFill>
                <a:blip r:embed="rId4"/>
                <a:stretch>
                  <a:fillRect l="-13235" t="-3053" r="-15074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6517097" y="4686128"/>
                <a:ext cx="182792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C00000"/>
                    </a:solidFill>
                  </a:rPr>
                  <a:t>f)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𝟗𝟗𝟎𝟕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97" y="4686128"/>
                <a:ext cx="1827920" cy="800219"/>
              </a:xfrm>
              <a:prstGeom prst="rect">
                <a:avLst/>
              </a:prstGeom>
              <a:blipFill>
                <a:blip r:embed="rId5"/>
                <a:stretch>
                  <a:fillRect l="-11667" t="-3053" r="-1133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2224337" y="2824616"/>
                <a:ext cx="165618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𝟑𝟏𝟖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37" y="2824616"/>
                <a:ext cx="1656184" cy="800219"/>
              </a:xfrm>
              <a:prstGeom prst="rect">
                <a:avLst/>
              </a:prstGeom>
              <a:blipFill>
                <a:blip r:embed="rId6"/>
                <a:stretch>
                  <a:fillRect l="-13235" t="-3030" r="-13971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/>
          <p:cNvSpPr txBox="1">
            <a:spLocks/>
          </p:cNvSpPr>
          <p:nvPr/>
        </p:nvSpPr>
        <p:spPr>
          <a:xfrm>
            <a:off x="3726955" y="3009281"/>
            <a:ext cx="11708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7,318</a:t>
            </a:r>
            <a:endParaRPr lang="ru-RU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2224336" y="4787062"/>
                <a:ext cx="194450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67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36" y="4787062"/>
                <a:ext cx="1944505" cy="800219"/>
              </a:xfrm>
              <a:prstGeom prst="rect">
                <a:avLst/>
              </a:prstGeom>
              <a:blipFill>
                <a:blip r:embed="rId7"/>
                <a:stretch>
                  <a:fillRect l="-11285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/>
          <p:cNvSpPr txBox="1">
            <a:spLocks/>
          </p:cNvSpPr>
          <p:nvPr/>
        </p:nvSpPr>
        <p:spPr>
          <a:xfrm>
            <a:off x="3726954" y="4990766"/>
            <a:ext cx="11708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67,21</a:t>
            </a:r>
            <a:endParaRPr lang="ru-RU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7974497" y="2729968"/>
                <a:ext cx="1354706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34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97" y="2729968"/>
                <a:ext cx="1354706" cy="800219"/>
              </a:xfrm>
              <a:prstGeom prst="rect">
                <a:avLst/>
              </a:prstGeom>
              <a:blipFill>
                <a:blip r:embed="rId8"/>
                <a:stretch>
                  <a:fillRect l="-15766" t="-3053" r="-25676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Заголовок 1"/>
          <p:cNvSpPr txBox="1">
            <a:spLocks/>
          </p:cNvSpPr>
          <p:nvPr/>
        </p:nvSpPr>
        <p:spPr>
          <a:xfrm>
            <a:off x="9300732" y="2894956"/>
            <a:ext cx="9600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34,3</a:t>
            </a:r>
            <a:endParaRPr lang="ru-RU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8200737" y="4625203"/>
                <a:ext cx="158443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99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737" y="4625203"/>
                <a:ext cx="1584439" cy="800219"/>
              </a:xfrm>
              <a:prstGeom prst="rect">
                <a:avLst/>
              </a:prstGeom>
              <a:blipFill>
                <a:blip r:embed="rId9"/>
                <a:stretch>
                  <a:fillRect l="-13462" t="-3817" r="-19615" b="-16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9675340" y="4775322"/>
            <a:ext cx="11708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/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99,07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8435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3384426"/>
            <a:ext cx="11737304" cy="86177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a) 1 </a:t>
            </a:r>
            <a:r>
              <a:rPr lang="en-US" sz="2800" dirty="0" err="1" smtClean="0">
                <a:solidFill>
                  <a:schemeClr val="tx1"/>
                </a:solidFill>
              </a:rPr>
              <a:t>millimetr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detsimetrning</a:t>
            </a:r>
            <a:r>
              <a:rPr lang="en-US" sz="2800" dirty="0" smtClean="0">
                <a:solidFill>
                  <a:schemeClr val="tx1"/>
                </a:solidFill>
              </a:rPr>
              <a:t>; b) 1 </a:t>
            </a:r>
            <a:r>
              <a:rPr lang="en-US" sz="2800" dirty="0" err="1" smtClean="0">
                <a:solidFill>
                  <a:schemeClr val="tx1"/>
                </a:solidFill>
              </a:rPr>
              <a:t>millimetr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metrning</a:t>
            </a:r>
            <a:r>
              <a:rPr lang="en-US" sz="2800" dirty="0" smtClean="0">
                <a:solidFill>
                  <a:schemeClr val="tx1"/>
                </a:solidFill>
              </a:rPr>
              <a:t>; d) 1 </a:t>
            </a:r>
            <a:r>
              <a:rPr lang="en-US" sz="2800" dirty="0" err="1" smtClean="0">
                <a:solidFill>
                  <a:schemeClr val="tx1"/>
                </a:solidFill>
              </a:rPr>
              <a:t>santimetr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kilometrning</a:t>
            </a:r>
            <a:r>
              <a:rPr lang="en-US" sz="2800" dirty="0" smtClean="0">
                <a:solidFill>
                  <a:schemeClr val="tx1"/>
                </a:solidFill>
              </a:rPr>
              <a:t>; e) 1 </a:t>
            </a:r>
            <a:r>
              <a:rPr lang="en-US" sz="2800" dirty="0" err="1" smtClean="0">
                <a:solidFill>
                  <a:schemeClr val="tx1"/>
                </a:solidFill>
              </a:rPr>
              <a:t>metr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kilometrning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qismini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tashkil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qiladi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9253" y="368828"/>
            <a:ext cx="3489434" cy="677108"/>
          </a:xfrm>
        </p:spPr>
        <p:txBody>
          <a:bodyPr/>
          <a:lstStyle/>
          <a:p>
            <a:r>
              <a:rPr lang="en-US" sz="4400" b="1" dirty="0" smtClean="0"/>
              <a:t>316 -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88332" y="1292530"/>
            <a:ext cx="8424936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Quyidagi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sxema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asosida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savollarga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javob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bering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40161" y="4608562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1" y="4608562"/>
                <a:ext cx="2520280" cy="800219"/>
              </a:xfrm>
              <a:prstGeom prst="rect">
                <a:avLst/>
              </a:prstGeom>
              <a:blipFill>
                <a:blip r:embed="rId2"/>
                <a:stretch>
                  <a:fillRect l="-847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608983" y="6066009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3" y="6066009"/>
                <a:ext cx="2520280" cy="800219"/>
              </a:xfrm>
              <a:prstGeom prst="rect">
                <a:avLst/>
              </a:prstGeom>
              <a:blipFill>
                <a:blip r:embed="rId3"/>
                <a:stretch>
                  <a:fillRect l="-8717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709253" y="4608562"/>
                <a:ext cx="284367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53" y="4608562"/>
                <a:ext cx="2843675" cy="800219"/>
              </a:xfrm>
              <a:prstGeom prst="rect">
                <a:avLst/>
              </a:prstGeom>
              <a:blipFill>
                <a:blip r:embed="rId4"/>
                <a:stretch>
                  <a:fillRect l="-7725" r="-257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778477" y="6066009"/>
                <a:ext cx="261173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77" y="6066009"/>
                <a:ext cx="2611733" cy="800219"/>
              </a:xfrm>
              <a:prstGeom prst="rect">
                <a:avLst/>
              </a:prstGeom>
              <a:blipFill>
                <a:blip r:embed="rId5"/>
                <a:stretch>
                  <a:fillRect l="-8411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круглая скобка 9"/>
          <p:cNvSpPr/>
          <p:nvPr/>
        </p:nvSpPr>
        <p:spPr>
          <a:xfrm rot="5400000">
            <a:off x="1752399" y="2397420"/>
            <a:ext cx="320953" cy="1249288"/>
          </a:xfrm>
          <a:prstGeom prst="rightBracket">
            <a:avLst>
              <a:gd name="adj" fmla="val 5406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288232" y="2641316"/>
            <a:ext cx="0" cy="3600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круглая скобка 20"/>
          <p:cNvSpPr/>
          <p:nvPr/>
        </p:nvSpPr>
        <p:spPr>
          <a:xfrm rot="5400000">
            <a:off x="3269853" y="2428256"/>
            <a:ext cx="320953" cy="1249288"/>
          </a:xfrm>
          <a:prstGeom prst="rightBracket">
            <a:avLst>
              <a:gd name="adj" fmla="val 5406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805685" y="2641316"/>
            <a:ext cx="0" cy="3600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круглая скобка 22"/>
          <p:cNvSpPr/>
          <p:nvPr/>
        </p:nvSpPr>
        <p:spPr>
          <a:xfrm rot="5400000">
            <a:off x="4776735" y="2397421"/>
            <a:ext cx="320953" cy="1249288"/>
          </a:xfrm>
          <a:prstGeom prst="rightBracket">
            <a:avLst>
              <a:gd name="adj" fmla="val 5406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312568" y="2641317"/>
            <a:ext cx="0" cy="3600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круглая скобка 24"/>
          <p:cNvSpPr/>
          <p:nvPr/>
        </p:nvSpPr>
        <p:spPr>
          <a:xfrm rot="5400000">
            <a:off x="6288903" y="2400744"/>
            <a:ext cx="320953" cy="1249288"/>
          </a:xfrm>
          <a:prstGeom prst="rightBracket">
            <a:avLst>
              <a:gd name="adj" fmla="val 5406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824736" y="2644640"/>
            <a:ext cx="0" cy="3600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2"/>
          <p:cNvSpPr txBox="1">
            <a:spLocks/>
          </p:cNvSpPr>
          <p:nvPr/>
        </p:nvSpPr>
        <p:spPr>
          <a:xfrm>
            <a:off x="928192" y="2219018"/>
            <a:ext cx="9846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1 km </a:t>
            </a:r>
            <a:endParaRPr 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537521" y="2237426"/>
            <a:ext cx="6229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1 m </a:t>
            </a:r>
            <a:endParaRPr 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820225" y="2280966"/>
            <a:ext cx="9846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1 </a:t>
            </a:r>
            <a:r>
              <a:rPr lang="en-US" sz="2400" b="1" kern="0" dirty="0" err="1" smtClean="0">
                <a:solidFill>
                  <a:schemeClr val="tx1"/>
                </a:solidFill>
              </a:rPr>
              <a:t>dm</a:t>
            </a:r>
            <a:r>
              <a:rPr lang="en-US" sz="2400" b="1" kern="0" dirty="0" smtClean="0">
                <a:solidFill>
                  <a:schemeClr val="tx1"/>
                </a:solidFill>
              </a:rPr>
              <a:t> </a:t>
            </a:r>
            <a:endParaRPr 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396675" y="2280966"/>
            <a:ext cx="9846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1 cm </a:t>
            </a:r>
            <a:endParaRPr 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6844565" y="2297018"/>
            <a:ext cx="9409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1 mm </a:t>
            </a:r>
            <a:endParaRPr 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1638392" y="2868098"/>
            <a:ext cx="66737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kern="0" dirty="0" smtClean="0">
                <a:solidFill>
                  <a:schemeClr val="tx1"/>
                </a:solidFill>
              </a:rPr>
              <a:t>1000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3295619" y="2908368"/>
            <a:ext cx="3181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kern="0" dirty="0" smtClean="0">
                <a:solidFill>
                  <a:schemeClr val="tx1"/>
                </a:solidFill>
              </a:rPr>
              <a:t>10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898505" y="2868098"/>
            <a:ext cx="34029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kern="0" dirty="0" smtClean="0">
                <a:solidFill>
                  <a:schemeClr val="tx1"/>
                </a:solidFill>
              </a:rPr>
              <a:t>10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6365440" y="2892423"/>
            <a:ext cx="3602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kern="0" dirty="0" smtClean="0">
                <a:solidFill>
                  <a:schemeClr val="tx1"/>
                </a:solidFill>
              </a:rPr>
              <a:t>10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10" grpId="0" animBg="1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173" y="2574846"/>
            <a:ext cx="2016224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a) </a:t>
            </a:r>
            <a:r>
              <a:rPr lang="en-US" sz="2800" dirty="0" smtClean="0">
                <a:solidFill>
                  <a:schemeClr val="tx1"/>
                </a:solidFill>
              </a:rPr>
              <a:t>6,13 m =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48108" y="378316"/>
            <a:ext cx="3489434" cy="677108"/>
          </a:xfrm>
        </p:spPr>
        <p:txBody>
          <a:bodyPr/>
          <a:lstStyle/>
          <a:p>
            <a:r>
              <a:rPr lang="en-US" sz="4400" b="1" dirty="0" smtClean="0"/>
              <a:t>317 -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024536" y="1499670"/>
            <a:ext cx="5688632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Metr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santimetrlarda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ifodalang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2512368" y="2363026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6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8" y="2363026"/>
                <a:ext cx="2520280" cy="800219"/>
              </a:xfrm>
              <a:prstGeom prst="rect">
                <a:avLst/>
              </a:prstGeom>
              <a:blipFill>
                <a:blip r:embed="rId2"/>
                <a:stretch>
                  <a:fillRect l="-8454" r="-241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936641" y="2363026"/>
                <a:ext cx="139215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41" y="2363026"/>
                <a:ext cx="1392151" cy="800219"/>
              </a:xfrm>
              <a:prstGeom prst="rect">
                <a:avLst/>
              </a:prstGeom>
              <a:blipFill>
                <a:blip r:embed="rId3"/>
                <a:stretch>
                  <a:fillRect l="-15789" r="-394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6278927" y="2583764"/>
            <a:ext cx="18940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6 m 13 cm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2173" y="4202510"/>
            <a:ext cx="24482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b) </a:t>
            </a:r>
            <a:r>
              <a:rPr lang="en-US" sz="2800" kern="0" dirty="0" smtClean="0">
                <a:solidFill>
                  <a:schemeClr val="tx1"/>
                </a:solidFill>
              </a:rPr>
              <a:t>16,01 m 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2726867" y="3974710"/>
                <a:ext cx="262829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16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67" y="3974710"/>
                <a:ext cx="2628292" cy="800219"/>
              </a:xfrm>
              <a:prstGeom prst="rect">
                <a:avLst/>
              </a:prstGeom>
              <a:blipFill>
                <a:blip r:embed="rId4"/>
                <a:stretch>
                  <a:fillRect l="-8121" r="-5800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5371115" y="3985714"/>
                <a:ext cx="159980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115" y="3985714"/>
                <a:ext cx="1599808" cy="800219"/>
              </a:xfrm>
              <a:prstGeom prst="rect">
                <a:avLst/>
              </a:prstGeom>
              <a:blipFill>
                <a:blip r:embed="rId5"/>
                <a:stretch>
                  <a:fillRect l="-13308" r="-266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/>
          <p:cNvSpPr txBox="1">
            <a:spLocks/>
          </p:cNvSpPr>
          <p:nvPr/>
        </p:nvSpPr>
        <p:spPr>
          <a:xfrm>
            <a:off x="6875850" y="4229860"/>
            <a:ext cx="20402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16 m 1 cm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2173" y="5870027"/>
            <a:ext cx="20162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d) </a:t>
            </a:r>
            <a:r>
              <a:rPr lang="en-US" sz="2800" kern="0" dirty="0" smtClean="0">
                <a:solidFill>
                  <a:schemeClr val="tx1"/>
                </a:solidFill>
              </a:rPr>
              <a:t>7,10 m 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2523932" y="5672662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7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932" y="5672662"/>
                <a:ext cx="2520280" cy="800219"/>
              </a:xfrm>
              <a:prstGeom prst="rect">
                <a:avLst/>
              </a:prstGeom>
              <a:blipFill>
                <a:blip r:embed="rId6"/>
                <a:stretch>
                  <a:fillRect l="-8475" r="-2663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4980218" y="5672662"/>
                <a:ext cx="139215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8" y="5672662"/>
                <a:ext cx="1392151" cy="800219"/>
              </a:xfrm>
              <a:prstGeom prst="rect">
                <a:avLst/>
              </a:prstGeom>
              <a:blipFill>
                <a:blip r:embed="rId7"/>
                <a:stretch>
                  <a:fillRect l="-15789" r="-394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6308374" y="5870027"/>
            <a:ext cx="18940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7 m 10 cm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gifki.org/data/media/276/shkola-animatsionnaya-kartinka-008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893" y="2388181"/>
            <a:ext cx="3206340" cy="15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4576" y="360090"/>
            <a:ext cx="4577028" cy="674329"/>
          </a:xfrm>
        </p:spPr>
        <p:txBody>
          <a:bodyPr/>
          <a:lstStyle/>
          <a:p>
            <a:r>
              <a:rPr lang="en-US" sz="4400" b="1" dirty="0" smtClean="0"/>
              <a:t>318 – </a:t>
            </a:r>
            <a:r>
              <a:rPr lang="en-US" sz="4400" b="1" dirty="0" err="1" smtClean="0"/>
              <a:t>misol</a:t>
            </a:r>
            <a:r>
              <a:rPr lang="en-US" sz="4400" b="1" dirty="0" smtClean="0"/>
              <a:t> (2)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93008" y="1636923"/>
            <a:ext cx="6408712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Tonna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kilogrammlarda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ifodalang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4910" y="3126071"/>
            <a:ext cx="2016224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a) </a:t>
            </a:r>
            <a:r>
              <a:rPr lang="en-US" sz="2800" dirty="0" smtClean="0">
                <a:solidFill>
                  <a:schemeClr val="tx1"/>
                </a:solidFill>
              </a:rPr>
              <a:t>2,783 t =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2814867" y="2923391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𝟕𝟖𝟑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t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867" y="2923391"/>
                <a:ext cx="2520280" cy="800219"/>
              </a:xfrm>
              <a:prstGeom prst="rect">
                <a:avLst/>
              </a:prstGeom>
              <a:blipFill>
                <a:blip r:embed="rId2"/>
                <a:stretch>
                  <a:fillRect l="-871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5058985" y="2923391"/>
                <a:ext cx="149952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𝟕𝟖𝟑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85" y="2923391"/>
                <a:ext cx="1499527" cy="800219"/>
              </a:xfrm>
              <a:prstGeom prst="rect">
                <a:avLst/>
              </a:prstGeom>
              <a:blipFill>
                <a:blip r:embed="rId3"/>
                <a:stretch>
                  <a:fillRect l="-14634" r="-9756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6568169" y="3108056"/>
            <a:ext cx="18940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2 t  783 kg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94345" y="5254208"/>
            <a:ext cx="22970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d</a:t>
            </a:r>
            <a:r>
              <a:rPr lang="en-US" sz="2800" kern="0" dirty="0" smtClean="0">
                <a:solidFill>
                  <a:srgbClr val="002060"/>
                </a:solidFill>
              </a:rPr>
              <a:t>) </a:t>
            </a:r>
            <a:r>
              <a:rPr lang="en-US" sz="2800" kern="0" dirty="0" smtClean="0">
                <a:solidFill>
                  <a:schemeClr val="tx1"/>
                </a:solidFill>
              </a:rPr>
              <a:t>25,019 t 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3079832" y="5040608"/>
                <a:ext cx="25202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25 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t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832" y="5040608"/>
                <a:ext cx="2520280" cy="800219"/>
              </a:xfrm>
              <a:prstGeom prst="rect">
                <a:avLst/>
              </a:prstGeom>
              <a:blipFill>
                <a:blip r:embed="rId4"/>
                <a:stretch>
                  <a:fillRect l="-8454" r="-265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5600112" y="5059513"/>
                <a:ext cx="1764196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12" y="5059513"/>
                <a:ext cx="1764196" cy="800219"/>
              </a:xfrm>
              <a:prstGeom prst="rect">
                <a:avLst/>
              </a:prstGeom>
              <a:blipFill>
                <a:blip r:embed="rId5"/>
                <a:stretch>
                  <a:fillRect l="-12457" r="-449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>
            <a:off x="7364308" y="5244180"/>
            <a:ext cx="18303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25 t 19 kg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thumbs.gfycat.com/LonelyDistantAndeancondor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32" y="2349820"/>
            <a:ext cx="4121656" cy="26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411177"/>
            <a:ext cx="4392488" cy="677108"/>
          </a:xfrm>
        </p:spPr>
        <p:txBody>
          <a:bodyPr/>
          <a:lstStyle/>
          <a:p>
            <a:r>
              <a:rPr lang="en-US" sz="4400" b="1" dirty="0" smtClean="0"/>
              <a:t>318 - </a:t>
            </a:r>
            <a:r>
              <a:rPr lang="en-US" sz="4400" b="1" dirty="0" err="1" smtClean="0"/>
              <a:t>misol</a:t>
            </a:r>
            <a:r>
              <a:rPr lang="en-US" sz="4400" b="1" dirty="0" smtClean="0"/>
              <a:t> (3)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72408" y="1440210"/>
            <a:ext cx="8568952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So‘mda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ifodalang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o‘nli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ko‘rinishda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yozing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40160" y="2520330"/>
            <a:ext cx="345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FF0000"/>
                </a:solidFill>
              </a:rPr>
              <a:t>a) </a:t>
            </a:r>
            <a:r>
              <a:rPr lang="en-US" sz="2800" b="1" kern="0" dirty="0" smtClean="0">
                <a:solidFill>
                  <a:schemeClr val="tx1"/>
                </a:solidFill>
              </a:rPr>
              <a:t>14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so‘m</a:t>
            </a:r>
            <a:r>
              <a:rPr lang="en-US" sz="2800" b="1" kern="0" dirty="0" smtClean="0">
                <a:solidFill>
                  <a:schemeClr val="tx1"/>
                </a:solidFill>
              </a:rPr>
              <a:t> 58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tiyin</a:t>
            </a:r>
            <a:r>
              <a:rPr lang="en-US" sz="2800" b="1" kern="0" dirty="0" smtClean="0">
                <a:solidFill>
                  <a:schemeClr val="tx1"/>
                </a:solidFill>
              </a:rPr>
              <a:t> = 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/>
              <p:cNvSpPr txBox="1">
                <a:spLocks/>
              </p:cNvSpPr>
              <p:nvPr/>
            </p:nvSpPr>
            <p:spPr>
              <a:xfrm>
                <a:off x="4096544" y="2304306"/>
                <a:ext cx="3744416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14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44" y="2304306"/>
                <a:ext cx="3744416" cy="808491"/>
              </a:xfrm>
              <a:prstGeom prst="rect">
                <a:avLst/>
              </a:prstGeom>
              <a:blipFill>
                <a:blip r:embed="rId2"/>
                <a:stretch>
                  <a:fillRect l="-5700" r="-3746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бъект 3"/>
          <p:cNvSpPr txBox="1">
            <a:spLocks/>
          </p:cNvSpPr>
          <p:nvPr/>
        </p:nvSpPr>
        <p:spPr>
          <a:xfrm>
            <a:off x="7747618" y="2547258"/>
            <a:ext cx="19787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14,58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so‘m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40160" y="4248522"/>
            <a:ext cx="23762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FF0000"/>
                </a:solidFill>
              </a:rPr>
              <a:t>d)  </a:t>
            </a:r>
            <a:r>
              <a:rPr lang="en-US" sz="2800" b="1" kern="0" dirty="0" smtClean="0">
                <a:solidFill>
                  <a:schemeClr val="tx1"/>
                </a:solidFill>
              </a:rPr>
              <a:t>403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tiyin</a:t>
            </a:r>
            <a:r>
              <a:rPr lang="en-US" sz="2800" b="1" kern="0" dirty="0" smtClean="0">
                <a:solidFill>
                  <a:schemeClr val="tx1"/>
                </a:solidFill>
              </a:rPr>
              <a:t> = 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3"/>
              <p:cNvSpPr txBox="1">
                <a:spLocks/>
              </p:cNvSpPr>
              <p:nvPr/>
            </p:nvSpPr>
            <p:spPr>
              <a:xfrm>
                <a:off x="2971636" y="4019177"/>
                <a:ext cx="3573180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4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636" y="4019177"/>
                <a:ext cx="3573180" cy="808491"/>
              </a:xfrm>
              <a:prstGeom prst="rect">
                <a:avLst/>
              </a:prstGeom>
              <a:blipFill>
                <a:blip r:embed="rId3"/>
                <a:stretch>
                  <a:fillRect l="-5963" r="-3066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бъект 3"/>
          <p:cNvSpPr txBox="1">
            <a:spLocks/>
          </p:cNvSpPr>
          <p:nvPr/>
        </p:nvSpPr>
        <p:spPr>
          <a:xfrm>
            <a:off x="6400800" y="4235199"/>
            <a:ext cx="19787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4,03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so‘m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640160" y="5950072"/>
            <a:ext cx="345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FF0000"/>
                </a:solidFill>
              </a:rPr>
              <a:t>e)  </a:t>
            </a:r>
            <a:r>
              <a:rPr lang="en-US" sz="2800" b="1" kern="0" dirty="0" smtClean="0">
                <a:solidFill>
                  <a:schemeClr val="tx1"/>
                </a:solidFill>
              </a:rPr>
              <a:t>1438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tiyin</a:t>
            </a:r>
            <a:r>
              <a:rPr lang="en-US" sz="2800" b="1" kern="0" dirty="0" smtClean="0">
                <a:solidFill>
                  <a:schemeClr val="tx1"/>
                </a:solidFill>
              </a:rPr>
              <a:t> = 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3"/>
              <p:cNvSpPr txBox="1">
                <a:spLocks/>
              </p:cNvSpPr>
              <p:nvPr/>
            </p:nvSpPr>
            <p:spPr>
              <a:xfrm>
                <a:off x="3196444" y="5734048"/>
                <a:ext cx="3744416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14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so‘m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44" y="5734048"/>
                <a:ext cx="3744416" cy="808491"/>
              </a:xfrm>
              <a:prstGeom prst="rect">
                <a:avLst/>
              </a:prstGeom>
              <a:blipFill>
                <a:blip r:embed="rId4"/>
                <a:stretch>
                  <a:fillRect l="-5691" r="-3577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бъект 3"/>
          <p:cNvSpPr txBox="1">
            <a:spLocks/>
          </p:cNvSpPr>
          <p:nvPr/>
        </p:nvSpPr>
        <p:spPr>
          <a:xfrm>
            <a:off x="6785921" y="5950072"/>
            <a:ext cx="19787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14,38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so‘m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cdn2.vectorstock.com/i/1000x1000/93/36/happy-lirrle-boy-businessman-counting-his-money-vector-15959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320" y="2304306"/>
            <a:ext cx="2867168" cy="29121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35242" y="4808849"/>
            <a:ext cx="2858246" cy="66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4336" y="1419331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137.lipetskddo.ru/files/images/news/hello_html_481d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9" y="3911459"/>
            <a:ext cx="3842693" cy="28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b/e-%D0%BC%D0%B8%D0%BB%D1%8B%D0%B9-%D0%BC%D0%B0%D0%BB%D1%8C%D1%87%D0%B8%D0%BA-%D1%81%D0%B8%D0%B4%D1%8F-%D0%BD%D0%B0-%D1%82%D0%B0%D0%B1%D0%BB%D0%B8%D1%86%D0%B5-%D0%B8-%D1%87%D0%B8%D1%82%D0%B0%D1%8F-%D0%BA%D0%BD%D0%B8%D0%B3%D1%83-abc-%D1%80%D1%83%D0%BA%D0%B0-%D1%81%D0%BC%D0%B5%D1%88%D0%BD%D0%BE%D0%B3%D0%BE-%D0%BF%D0%B5%D1%80%D1%81%D0%BE%D0%BD%D0%B0%D0%B6%D0%B0-152728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36" y="4068924"/>
            <a:ext cx="3803576" cy="28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конечная звезда 1"/>
          <p:cNvSpPr/>
          <p:nvPr/>
        </p:nvSpPr>
        <p:spPr>
          <a:xfrm>
            <a:off x="2224336" y="1429602"/>
            <a:ext cx="8568952" cy="2639322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64396" y="1930739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319 -, 320 -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14320</TotalTime>
  <Words>381</Words>
  <Application>Microsoft Office PowerPoint</Application>
  <PresentationFormat>Произвольный</PresentationFormat>
  <Paragraphs>94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MATEMATIKA</vt:lpstr>
      <vt:lpstr>x•  Oldin sonning butun qismi yoziladi;</vt:lpstr>
      <vt:lpstr> 4,7</vt:lpstr>
      <vt:lpstr>Презентация PowerPoint</vt:lpstr>
      <vt:lpstr>a) 1 millimetr detsimetrning; b) 1 millimetr metrning; d) 1 santimetr kilometrning; e) 1 metr kilometrning qanday qismini tashkil qiladi?</vt:lpstr>
      <vt:lpstr>a) 6,13 m =</vt:lpstr>
      <vt:lpstr>a) 2,783 t =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1177</cp:revision>
  <dcterms:created xsi:type="dcterms:W3CDTF">2020-04-09T07:32:19Z</dcterms:created>
  <dcterms:modified xsi:type="dcterms:W3CDTF">2021-01-13T07:01:30Z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