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4" r:id="rId2"/>
    <p:sldId id="538" r:id="rId3"/>
    <p:sldId id="539" r:id="rId4"/>
    <p:sldId id="540" r:id="rId5"/>
    <p:sldId id="541" r:id="rId6"/>
    <p:sldId id="542" r:id="rId7"/>
    <p:sldId id="543" r:id="rId8"/>
    <p:sldId id="544" r:id="rId9"/>
    <p:sldId id="545" r:id="rId10"/>
    <p:sldId id="420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3" autoAdjust="0"/>
    <p:restoredTop sz="89636" autoAdjust="0"/>
  </p:normalViewPr>
  <p:slideViewPr>
    <p:cSldViewPr>
      <p:cViewPr varScale="1">
        <p:scale>
          <a:sx n="67" d="100"/>
          <a:sy n="67" d="100"/>
        </p:scale>
        <p:origin x="444" y="78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jpe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62007" y="2584239"/>
            <a:ext cx="8511201" cy="2298607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O‘NLI KASRLARNI</a:t>
            </a:r>
          </a:p>
          <a:p>
            <a:pPr marL="40888">
              <a:spcBef>
                <a:spcPts val="245"/>
              </a:spcBef>
            </a:pP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TAQQOSLASH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>
              <a:spcBef>
                <a:spcPts val="245"/>
              </a:spcBef>
            </a:pP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3"/>
            <a:chOff x="439458" y="322808"/>
            <a:chExt cx="4985770" cy="50881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529565" y="2596660"/>
            <a:ext cx="648072" cy="13638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29565" y="4600057"/>
            <a:ext cx="648072" cy="13131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285454" y="660363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fs00.infourok.ru/images/doc/233/89166/3/img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058" y="4176514"/>
            <a:ext cx="394096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28754" y="4206744"/>
            <a:ext cx="3074640" cy="555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24336" y="1419331"/>
            <a:ext cx="900100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ru-RU" sz="40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fs03.metod-kopilka.ru/images/doc/71/72655/img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16" y="1292518"/>
            <a:ext cx="12313368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178442" y="2111309"/>
            <a:ext cx="7092788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Cyrl-UZ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82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330 -, 331 -, </a:t>
            </a:r>
            <a:endParaRPr lang="uz-Cyrl-UZ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332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-,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927708" y="251948"/>
            <a:ext cx="2520280" cy="677108"/>
          </a:xfrm>
        </p:spPr>
        <p:txBody>
          <a:bodyPr/>
          <a:lstStyle/>
          <a:p>
            <a:r>
              <a:rPr lang="en-US" sz="4400" b="1" dirty="0" err="1" smtClean="0"/>
              <a:t>Kvadrat</a:t>
            </a:r>
            <a:endParaRPr lang="ru-RU" sz="4400" b="1" dirty="0"/>
          </a:p>
        </p:txBody>
      </p:sp>
      <p:sp>
        <p:nvSpPr>
          <p:cNvPr id="12" name="Объект 2"/>
          <p:cNvSpPr>
            <a:spLocks noGrp="1"/>
          </p:cNvSpPr>
          <p:nvPr>
            <p:ph sz="half" idx="2"/>
          </p:nvPr>
        </p:nvSpPr>
        <p:spPr>
          <a:xfrm>
            <a:off x="856184" y="1728242"/>
            <a:ext cx="9289032" cy="430887"/>
          </a:xfrm>
        </p:spPr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</a:rPr>
              <a:t>            </a:t>
            </a:r>
            <a:r>
              <a:rPr lang="en-US" sz="2800" b="1" dirty="0" smtClean="0">
                <a:solidFill>
                  <a:schemeClr val="tx1"/>
                </a:solidFill>
              </a:rPr>
              <a:t>0,6                           =                      </a:t>
            </a:r>
            <a:r>
              <a:rPr lang="en-US" sz="2800" b="1" dirty="0" smtClean="0">
                <a:solidFill>
                  <a:schemeClr val="tx1"/>
                </a:solidFill>
              </a:rPr>
              <a:t>0,60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sz="half" idx="2"/>
          </p:nvPr>
        </p:nvSpPr>
        <p:spPr>
          <a:xfrm>
            <a:off x="3648092" y="6396756"/>
            <a:ext cx="3057144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Demak</a:t>
            </a:r>
            <a:r>
              <a:rPr lang="en-US" sz="2800" b="1" dirty="0" smtClean="0">
                <a:solidFill>
                  <a:schemeClr val="tx1"/>
                </a:solidFill>
              </a:rPr>
              <a:t>, 0,6 = 0,60</a:t>
            </a:r>
            <a:endParaRPr lang="ru-RU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53971"/>
              </p:ext>
            </p:extLst>
          </p:nvPr>
        </p:nvGraphicFramePr>
        <p:xfrm>
          <a:off x="784176" y="2304305"/>
          <a:ext cx="3672410" cy="36683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7241">
                  <a:extLst>
                    <a:ext uri="{9D8B030D-6E8A-4147-A177-3AD203B41FA5}">
                      <a16:colId xmlns:a16="http://schemas.microsoft.com/office/drawing/2014/main" xmlns="" val="839791422"/>
                    </a:ext>
                  </a:extLst>
                </a:gridCol>
                <a:gridCol w="367241">
                  <a:extLst>
                    <a:ext uri="{9D8B030D-6E8A-4147-A177-3AD203B41FA5}">
                      <a16:colId xmlns:a16="http://schemas.microsoft.com/office/drawing/2014/main" xmlns="" val="2005991063"/>
                    </a:ext>
                  </a:extLst>
                </a:gridCol>
                <a:gridCol w="367241">
                  <a:extLst>
                    <a:ext uri="{9D8B030D-6E8A-4147-A177-3AD203B41FA5}">
                      <a16:colId xmlns:a16="http://schemas.microsoft.com/office/drawing/2014/main" xmlns="" val="66151058"/>
                    </a:ext>
                  </a:extLst>
                </a:gridCol>
                <a:gridCol w="367241">
                  <a:extLst>
                    <a:ext uri="{9D8B030D-6E8A-4147-A177-3AD203B41FA5}">
                      <a16:colId xmlns:a16="http://schemas.microsoft.com/office/drawing/2014/main" xmlns="" val="274005080"/>
                    </a:ext>
                  </a:extLst>
                </a:gridCol>
                <a:gridCol w="367241">
                  <a:extLst>
                    <a:ext uri="{9D8B030D-6E8A-4147-A177-3AD203B41FA5}">
                      <a16:colId xmlns:a16="http://schemas.microsoft.com/office/drawing/2014/main" xmlns="" val="3337302782"/>
                    </a:ext>
                  </a:extLst>
                </a:gridCol>
                <a:gridCol w="367241">
                  <a:extLst>
                    <a:ext uri="{9D8B030D-6E8A-4147-A177-3AD203B41FA5}">
                      <a16:colId xmlns:a16="http://schemas.microsoft.com/office/drawing/2014/main" xmlns="" val="2537677448"/>
                    </a:ext>
                  </a:extLst>
                </a:gridCol>
                <a:gridCol w="367241">
                  <a:extLst>
                    <a:ext uri="{9D8B030D-6E8A-4147-A177-3AD203B41FA5}">
                      <a16:colId xmlns:a16="http://schemas.microsoft.com/office/drawing/2014/main" xmlns="" val="2794059766"/>
                    </a:ext>
                  </a:extLst>
                </a:gridCol>
                <a:gridCol w="367241">
                  <a:extLst>
                    <a:ext uri="{9D8B030D-6E8A-4147-A177-3AD203B41FA5}">
                      <a16:colId xmlns:a16="http://schemas.microsoft.com/office/drawing/2014/main" xmlns="" val="819179178"/>
                    </a:ext>
                  </a:extLst>
                </a:gridCol>
                <a:gridCol w="367241">
                  <a:extLst>
                    <a:ext uri="{9D8B030D-6E8A-4147-A177-3AD203B41FA5}">
                      <a16:colId xmlns:a16="http://schemas.microsoft.com/office/drawing/2014/main" xmlns="" val="3298340158"/>
                    </a:ext>
                  </a:extLst>
                </a:gridCol>
                <a:gridCol w="367241">
                  <a:extLst>
                    <a:ext uri="{9D8B030D-6E8A-4147-A177-3AD203B41FA5}">
                      <a16:colId xmlns:a16="http://schemas.microsoft.com/office/drawing/2014/main" xmlns="" val="2252182656"/>
                    </a:ext>
                  </a:extLst>
                </a:gridCol>
              </a:tblGrid>
              <a:tr h="366839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616318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262934"/>
              </p:ext>
            </p:extLst>
          </p:nvPr>
        </p:nvGraphicFramePr>
        <p:xfrm>
          <a:off x="6705236" y="2304305"/>
          <a:ext cx="3656000" cy="36576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65600"/>
                <a:gridCol w="365600"/>
                <a:gridCol w="365600"/>
                <a:gridCol w="365600"/>
                <a:gridCol w="365600"/>
                <a:gridCol w="365600"/>
                <a:gridCol w="365600"/>
                <a:gridCol w="365600"/>
                <a:gridCol w="365600"/>
                <a:gridCol w="365600"/>
              </a:tblGrid>
              <a:tr h="3240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75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335" y="3160430"/>
            <a:ext cx="1584176" cy="430887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Masalan</a:t>
            </a:r>
            <a:r>
              <a:rPr lang="en-US" sz="2800" dirty="0" smtClean="0">
                <a:solidFill>
                  <a:schemeClr val="tx1"/>
                </a:solidFill>
              </a:rPr>
              <a:t>,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592488" y="360090"/>
            <a:ext cx="6120680" cy="796578"/>
          </a:xfrm>
        </p:spPr>
        <p:txBody>
          <a:bodyPr/>
          <a:lstStyle/>
          <a:p>
            <a:r>
              <a:rPr lang="en-US" sz="4400" b="1" dirty="0" err="1" smtClean="0"/>
              <a:t>O‘nli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kasrga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teng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512218"/>
            <a:ext cx="11545360" cy="1292662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Agar </a:t>
            </a:r>
            <a:r>
              <a:rPr lang="en-US" sz="2800" b="1" dirty="0" err="1" smtClean="0">
                <a:solidFill>
                  <a:srgbClr val="002060"/>
                </a:solidFill>
              </a:rPr>
              <a:t>o‘nli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kasrning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o‘ng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tomonida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turgan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nol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tashlansa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yoki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kasrning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o‘ng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tomoniga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nollar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yozilsa</a:t>
            </a:r>
            <a:r>
              <a:rPr lang="en-US" sz="2800" b="1" dirty="0" smtClean="0">
                <a:solidFill>
                  <a:srgbClr val="002060"/>
                </a:solidFill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kasrga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kasr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4136" y="4104505"/>
            <a:ext cx="365649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0,53 = 0,530 = 0,5300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12335" y="5159136"/>
            <a:ext cx="2952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0,800 = 0,80 = 0,8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824583" y="4104505"/>
            <a:ext cx="308838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8,7 = 8,70 = 8,700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824583" y="5194478"/>
            <a:ext cx="36004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42,300 = 42,30 = 42,3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24136" y="6213766"/>
            <a:ext cx="316835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19 = 19,0 = 19,000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860337" y="6213766"/>
            <a:ext cx="283660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31,00 = 31,0 = 31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4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374" y="2016112"/>
            <a:ext cx="10110922" cy="861774"/>
          </a:xfrm>
        </p:spPr>
        <p:txBody>
          <a:bodyPr/>
          <a:lstStyle/>
          <a:p>
            <a:r>
              <a:rPr lang="ru-RU" sz="2800" dirty="0" smtClean="0">
                <a:solidFill>
                  <a:srgbClr val="002060"/>
                </a:solidFill>
              </a:rPr>
              <a:t>•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oldin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ulardan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birining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o‘ng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tomoniga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nollar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yozib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ularning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verguldan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keyingi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raqamlari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soni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tenglashtiriladi</a:t>
            </a:r>
            <a:r>
              <a:rPr lang="en-US" sz="2800" dirty="0" smtClean="0">
                <a:solidFill>
                  <a:schemeClr val="tx1"/>
                </a:solidFill>
              </a:rPr>
              <a:t>;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376464" y="288082"/>
            <a:ext cx="7086586" cy="576226"/>
          </a:xfrm>
        </p:spPr>
        <p:txBody>
          <a:bodyPr/>
          <a:lstStyle/>
          <a:p>
            <a:r>
              <a:rPr lang="en-US" sz="4400" b="1" dirty="0" err="1" smtClean="0"/>
              <a:t>O‘nli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kasrlarni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taqqoslash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633789" y="1342226"/>
            <a:ext cx="7848872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C00000"/>
                </a:solidFill>
              </a:rPr>
              <a:t>Ikkita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o‘nli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kasrlarni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o‘zaro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taqqoslash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uchun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8374" y="2861516"/>
            <a:ext cx="1011092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sz="2800" kern="0" dirty="0" smtClean="0">
                <a:solidFill>
                  <a:srgbClr val="002060"/>
                </a:solidFill>
              </a:rPr>
              <a:t>•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so‘ng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vergullar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tashlab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yuboriladi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hosil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bo‘lgan</a:t>
            </a:r>
            <a:r>
              <a:rPr lang="en-US" sz="2800" kern="0" dirty="0" smtClean="0">
                <a:solidFill>
                  <a:schemeClr val="tx1"/>
                </a:solidFill>
              </a:rPr>
              <a:t> natural </a:t>
            </a:r>
            <a:r>
              <a:rPr lang="en-US" sz="2800" kern="0" dirty="0" err="1" smtClean="0">
                <a:solidFill>
                  <a:schemeClr val="tx1"/>
                </a:solidFill>
              </a:rPr>
              <a:t>sonlar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o‘zaro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taqqoslanadi</a:t>
            </a:r>
            <a:r>
              <a:rPr lang="en-US" sz="2800" kern="0" dirty="0" smtClean="0">
                <a:solidFill>
                  <a:schemeClr val="tx1"/>
                </a:solidFill>
              </a:rPr>
              <a:t>.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28374" y="3787677"/>
            <a:ext cx="59284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rgbClr val="002060"/>
                </a:solidFill>
              </a:rPr>
              <a:t>Masalan</a:t>
            </a:r>
            <a:r>
              <a:rPr lang="en-US" sz="2800" kern="0" dirty="0" smtClean="0">
                <a:solidFill>
                  <a:srgbClr val="002060"/>
                </a:solidFill>
              </a:rPr>
              <a:t>, </a:t>
            </a:r>
            <a:r>
              <a:rPr lang="ru-RU" sz="2800" kern="0" dirty="0" smtClean="0">
                <a:solidFill>
                  <a:srgbClr val="002060"/>
                </a:solidFill>
              </a:rPr>
              <a:t>5</a:t>
            </a:r>
            <a:r>
              <a:rPr lang="en-US" sz="2800" kern="0" dirty="0" smtClean="0">
                <a:solidFill>
                  <a:srgbClr val="002060"/>
                </a:solidFill>
              </a:rPr>
              <a:t>,65 </a:t>
            </a:r>
            <a:r>
              <a:rPr lang="en-US" sz="2800" kern="0" dirty="0" err="1" smtClean="0">
                <a:solidFill>
                  <a:srgbClr val="002060"/>
                </a:solidFill>
              </a:rPr>
              <a:t>va</a:t>
            </a:r>
            <a:r>
              <a:rPr lang="en-US" sz="2800" kern="0" dirty="0" smtClean="0">
                <a:solidFill>
                  <a:srgbClr val="002060"/>
                </a:solidFill>
              </a:rPr>
              <a:t> 7,9 </a:t>
            </a:r>
            <a:r>
              <a:rPr lang="en-US" sz="2800" kern="0" dirty="0" err="1" smtClean="0">
                <a:solidFill>
                  <a:srgbClr val="002060"/>
                </a:solidFill>
              </a:rPr>
              <a:t>taqqoslaylik</a:t>
            </a:r>
            <a:r>
              <a:rPr lang="en-US" sz="2800" kern="0" dirty="0" smtClean="0">
                <a:solidFill>
                  <a:srgbClr val="002060"/>
                </a:solidFill>
              </a:rPr>
              <a:t>.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328374" y="4545335"/>
                <a:ext cx="3264114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5,65 =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𝟓𝟔𝟓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374" y="4545335"/>
                <a:ext cx="3264114" cy="808491"/>
              </a:xfrm>
              <a:prstGeom prst="rect">
                <a:avLst/>
              </a:prstGeom>
              <a:blipFill>
                <a:blip r:embed="rId2"/>
                <a:stretch>
                  <a:fillRect l="-6729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3990309" y="4457402"/>
                <a:ext cx="2952328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7,9 = 7</a:t>
                </a:r>
                <a14:m>
                  <m:oMath xmlns:m="http://schemas.openxmlformats.org/officeDocument/2006/math">
                    <m:r>
                      <a:rPr lang="en-US" sz="36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𝟕𝟗𝟎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309" y="4457402"/>
                <a:ext cx="2952328" cy="808491"/>
              </a:xfrm>
              <a:prstGeom prst="rect">
                <a:avLst/>
              </a:prstGeom>
              <a:blipFill>
                <a:blip r:embed="rId3"/>
                <a:stretch>
                  <a:fillRect l="-7438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 стрелкой 9"/>
          <p:cNvCxnSpPr/>
          <p:nvPr/>
        </p:nvCxnSpPr>
        <p:spPr>
          <a:xfrm>
            <a:off x="3216785" y="5352042"/>
            <a:ext cx="613845" cy="64617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5773069" y="5352042"/>
            <a:ext cx="468052" cy="63718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Заголовок 1"/>
              <p:cNvSpPr txBox="1">
                <a:spLocks/>
              </p:cNvSpPr>
              <p:nvPr/>
            </p:nvSpPr>
            <p:spPr>
              <a:xfrm>
                <a:off x="5041640" y="6042129"/>
                <a:ext cx="845070" cy="81823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𝟕𝟗𝟎</m:t>
                          </m:r>
                        </m:num>
                        <m:den>
                          <m:r>
                            <a:rPr lang="en-US" sz="28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640" y="6042129"/>
                <a:ext cx="845070" cy="8182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Заголовок 1"/>
              <p:cNvSpPr txBox="1">
                <a:spLocks/>
              </p:cNvSpPr>
              <p:nvPr/>
            </p:nvSpPr>
            <p:spPr>
              <a:xfrm>
                <a:off x="3760169" y="6044959"/>
                <a:ext cx="847484" cy="81823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𝟓𝟔𝟓</m:t>
                          </m:r>
                        </m:num>
                        <m:den>
                          <m:r>
                            <a:rPr lang="en-US" sz="2800" b="1" i="1" kern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0169" y="6044959"/>
                <a:ext cx="847484" cy="8182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Заголовок 1"/>
              <p:cNvSpPr txBox="1">
                <a:spLocks/>
              </p:cNvSpPr>
              <p:nvPr/>
            </p:nvSpPr>
            <p:spPr>
              <a:xfrm>
                <a:off x="4556362" y="6270838"/>
                <a:ext cx="521341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kern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ru-RU" sz="2800" kern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6362" y="6270838"/>
                <a:ext cx="521341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Заголовок 1"/>
              <p:cNvSpPr txBox="1">
                <a:spLocks/>
              </p:cNvSpPr>
              <p:nvPr/>
            </p:nvSpPr>
            <p:spPr>
              <a:xfrm>
                <a:off x="6718428" y="6270838"/>
                <a:ext cx="1091026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565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428" y="6270838"/>
                <a:ext cx="1091026" cy="430887"/>
              </a:xfrm>
              <a:prstGeom prst="rect">
                <a:avLst/>
              </a:prstGeom>
              <a:blipFill>
                <a:blip r:embed="rId7"/>
                <a:stretch>
                  <a:fillRect l="-19553" t="-25714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 стрелкой 22"/>
          <p:cNvCxnSpPr/>
          <p:nvPr/>
        </p:nvCxnSpPr>
        <p:spPr>
          <a:xfrm>
            <a:off x="6007095" y="6503525"/>
            <a:ext cx="645774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Заголовок 1"/>
          <p:cNvSpPr txBox="1">
            <a:spLocks/>
          </p:cNvSpPr>
          <p:nvPr/>
        </p:nvSpPr>
        <p:spPr>
          <a:xfrm>
            <a:off x="7777151" y="6291740"/>
            <a:ext cx="66221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790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Заголовок 1"/>
              <p:cNvSpPr txBox="1">
                <a:spLocks/>
              </p:cNvSpPr>
              <p:nvPr/>
            </p:nvSpPr>
            <p:spPr>
              <a:xfrm>
                <a:off x="8995045" y="6288080"/>
                <a:ext cx="1091026" cy="86177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5,65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045" y="6288080"/>
                <a:ext cx="1091026" cy="861774"/>
              </a:xfrm>
              <a:prstGeom prst="rect">
                <a:avLst/>
              </a:prstGeom>
              <a:blipFill>
                <a:blip r:embed="rId8"/>
                <a:stretch>
                  <a:fillRect l="-20112" t="-127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Заголовок 1"/>
          <p:cNvSpPr txBox="1">
            <a:spLocks/>
          </p:cNvSpPr>
          <p:nvPr/>
        </p:nvSpPr>
        <p:spPr>
          <a:xfrm>
            <a:off x="10086071" y="6288080"/>
            <a:ext cx="66221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7,9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Заголовок 1"/>
              <p:cNvSpPr txBox="1">
                <a:spLocks/>
              </p:cNvSpPr>
              <p:nvPr/>
            </p:nvSpPr>
            <p:spPr>
              <a:xfrm>
                <a:off x="8995045" y="5426306"/>
                <a:ext cx="1091026" cy="86177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5,65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045" y="5426306"/>
                <a:ext cx="1091026" cy="861774"/>
              </a:xfrm>
              <a:prstGeom prst="rect">
                <a:avLst/>
              </a:prstGeom>
              <a:blipFill>
                <a:blip r:embed="rId9"/>
                <a:stretch>
                  <a:fillRect l="-20112" t="-126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Заголовок 1"/>
          <p:cNvSpPr txBox="1">
            <a:spLocks/>
          </p:cNvSpPr>
          <p:nvPr/>
        </p:nvSpPr>
        <p:spPr>
          <a:xfrm>
            <a:off x="10086071" y="5442676"/>
            <a:ext cx="79677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7,90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287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18" grpId="0"/>
      <p:bldP spid="19" grpId="0"/>
      <p:bldP spid="20" grpId="0"/>
      <p:bldP spid="22" grpId="0"/>
      <p:bldP spid="26" grpId="0"/>
      <p:bldP spid="27" grpId="0"/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128" y="4464546"/>
            <a:ext cx="10374338" cy="430887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Sonlar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nurida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o‘nli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kasrlar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bitta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nuqta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bilan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tasvirlanadi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179416" y="319301"/>
            <a:ext cx="10405960" cy="706172"/>
          </a:xfrm>
        </p:spPr>
        <p:txBody>
          <a:bodyPr/>
          <a:lstStyle/>
          <a:p>
            <a:r>
              <a:rPr lang="en-US" sz="4400" b="1" dirty="0" err="1" smtClean="0"/>
              <a:t>O‘nli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kasrlarni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sonlar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nurida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tasvirlash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96144" y="1368202"/>
            <a:ext cx="11665377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Misol</a:t>
            </a:r>
            <a:r>
              <a:rPr lang="en-US" sz="2800" b="1" dirty="0" smtClean="0">
                <a:solidFill>
                  <a:schemeClr val="tx1"/>
                </a:solidFill>
              </a:rPr>
              <a:t>. 0,5 </a:t>
            </a:r>
            <a:r>
              <a:rPr lang="en-US" sz="2800" b="1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nurida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tasvirlaylik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2128" y="5040610"/>
            <a:ext cx="10374338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Sonlar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nurida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katta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o‘nli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kasr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kichigidan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o‘ngga</a:t>
            </a:r>
            <a:r>
              <a:rPr lang="en-US" sz="2800" kern="0" dirty="0" smtClean="0">
                <a:solidFill>
                  <a:schemeClr val="tx1"/>
                </a:solidFill>
              </a:rPr>
              <a:t>, </a:t>
            </a:r>
            <a:r>
              <a:rPr lang="en-US" sz="2800" kern="0" dirty="0" err="1" smtClean="0">
                <a:solidFill>
                  <a:schemeClr val="tx1"/>
                </a:solidFill>
              </a:rPr>
              <a:t>kichik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o‘nli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kasr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esa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kattasidan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chapda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yotadi</a:t>
            </a:r>
            <a:r>
              <a:rPr lang="en-US" sz="2800" kern="0" dirty="0" smtClean="0">
                <a:solidFill>
                  <a:schemeClr val="tx1"/>
                </a:solidFill>
              </a:rPr>
              <a:t>.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40160" y="2808362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40160" y="2880370"/>
            <a:ext cx="8230435" cy="673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360240" y="2808362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080320" y="2808362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800400" y="2808362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520480" y="2808362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4240560" y="2808362"/>
            <a:ext cx="0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4960640" y="2808362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680720" y="2808362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6400800" y="2808362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7120880" y="2808362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7840960" y="2810294"/>
            <a:ext cx="0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Заголовок 1"/>
          <p:cNvSpPr txBox="1">
            <a:spLocks/>
          </p:cNvSpPr>
          <p:nvPr/>
        </p:nvSpPr>
        <p:spPr>
          <a:xfrm>
            <a:off x="494910" y="2308827"/>
            <a:ext cx="3059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59" name="Заголовок 1"/>
          <p:cNvSpPr txBox="1">
            <a:spLocks/>
          </p:cNvSpPr>
          <p:nvPr/>
        </p:nvSpPr>
        <p:spPr>
          <a:xfrm>
            <a:off x="3944114" y="2199030"/>
            <a:ext cx="59289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0" name="Заголовок 1"/>
          <p:cNvSpPr txBox="1">
            <a:spLocks/>
          </p:cNvSpPr>
          <p:nvPr/>
        </p:nvSpPr>
        <p:spPr>
          <a:xfrm>
            <a:off x="4672608" y="2199029"/>
            <a:ext cx="57606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0,6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1" name="Заголовок 1"/>
          <p:cNvSpPr txBox="1">
            <a:spLocks/>
          </p:cNvSpPr>
          <p:nvPr/>
        </p:nvSpPr>
        <p:spPr>
          <a:xfrm>
            <a:off x="6113016" y="2232298"/>
            <a:ext cx="57556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0,8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2" name="Заголовок 1"/>
          <p:cNvSpPr txBox="1">
            <a:spLocks/>
          </p:cNvSpPr>
          <p:nvPr/>
        </p:nvSpPr>
        <p:spPr>
          <a:xfrm>
            <a:off x="7680309" y="2273412"/>
            <a:ext cx="3595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3" name="Заголовок 1"/>
          <p:cNvSpPr txBox="1">
            <a:spLocks/>
          </p:cNvSpPr>
          <p:nvPr/>
        </p:nvSpPr>
        <p:spPr>
          <a:xfrm>
            <a:off x="494910" y="3040754"/>
            <a:ext cx="3595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O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4" name="Заголовок 1"/>
          <p:cNvSpPr txBox="1">
            <a:spLocks/>
          </p:cNvSpPr>
          <p:nvPr/>
        </p:nvSpPr>
        <p:spPr>
          <a:xfrm>
            <a:off x="4096544" y="3022454"/>
            <a:ext cx="32378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5" name="Заголовок 1"/>
          <p:cNvSpPr txBox="1">
            <a:spLocks/>
          </p:cNvSpPr>
          <p:nvPr/>
        </p:nvSpPr>
        <p:spPr>
          <a:xfrm>
            <a:off x="4889129" y="3029856"/>
            <a:ext cx="3595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6" name="Заголовок 1"/>
          <p:cNvSpPr txBox="1">
            <a:spLocks/>
          </p:cNvSpPr>
          <p:nvPr/>
        </p:nvSpPr>
        <p:spPr>
          <a:xfrm>
            <a:off x="6312427" y="3021017"/>
            <a:ext cx="3595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C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7" name="Заголовок 1"/>
          <p:cNvSpPr txBox="1">
            <a:spLocks/>
          </p:cNvSpPr>
          <p:nvPr/>
        </p:nvSpPr>
        <p:spPr>
          <a:xfrm>
            <a:off x="7739946" y="3030620"/>
            <a:ext cx="3595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8" name="Заголовок 1"/>
          <p:cNvSpPr txBox="1">
            <a:spLocks/>
          </p:cNvSpPr>
          <p:nvPr/>
        </p:nvSpPr>
        <p:spPr>
          <a:xfrm>
            <a:off x="8627546" y="3053458"/>
            <a:ext cx="3595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X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9" name="Заголовок 1"/>
          <p:cNvSpPr txBox="1">
            <a:spLocks/>
          </p:cNvSpPr>
          <p:nvPr/>
        </p:nvSpPr>
        <p:spPr>
          <a:xfrm>
            <a:off x="9939761" y="2126949"/>
            <a:ext cx="78670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O(0)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0" name="Заголовок 1"/>
          <p:cNvSpPr txBox="1">
            <a:spLocks/>
          </p:cNvSpPr>
          <p:nvPr/>
        </p:nvSpPr>
        <p:spPr>
          <a:xfrm>
            <a:off x="11147051" y="2126949"/>
            <a:ext cx="101447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A(0,5)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1" name="Заголовок 1"/>
          <p:cNvSpPr txBox="1">
            <a:spLocks/>
          </p:cNvSpPr>
          <p:nvPr/>
        </p:nvSpPr>
        <p:spPr>
          <a:xfrm>
            <a:off x="9985399" y="2779290"/>
            <a:ext cx="101447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B(0,6)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2" name="Заголовок 1"/>
          <p:cNvSpPr txBox="1">
            <a:spLocks/>
          </p:cNvSpPr>
          <p:nvPr/>
        </p:nvSpPr>
        <p:spPr>
          <a:xfrm>
            <a:off x="11219835" y="2801006"/>
            <a:ext cx="101447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C(0,8)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10639816" y="3414719"/>
            <a:ext cx="83854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D(1)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606590" y="6358509"/>
            <a:ext cx="507413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C00000"/>
                </a:solidFill>
              </a:rPr>
              <a:t>Masalan, </a:t>
            </a:r>
            <a:r>
              <a:rPr lang="en-US" sz="2800" kern="0" dirty="0" smtClean="0">
                <a:solidFill>
                  <a:schemeClr val="tx1"/>
                </a:solidFill>
              </a:rPr>
              <a:t>0,5    0,6    0,8    1</a:t>
            </a:r>
            <a:endParaRPr lang="ru-RU" sz="2800" kern="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622643" y="6213252"/>
                <a:ext cx="521012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643" y="6213252"/>
                <a:ext cx="521012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448813" y="6213252"/>
                <a:ext cx="68480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813" y="6213252"/>
                <a:ext cx="684803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330206" y="6213252"/>
                <a:ext cx="68480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206" y="6213252"/>
                <a:ext cx="684803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289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35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052" y="2148874"/>
            <a:ext cx="9865096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a) 0,95 </a:t>
            </a:r>
            <a:r>
              <a:rPr lang="en-US" sz="2800" dirty="0" err="1" smtClean="0">
                <a:solidFill>
                  <a:schemeClr val="tx1"/>
                </a:solidFill>
              </a:rPr>
              <a:t>ga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verguldan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keyin</a:t>
            </a:r>
            <a:r>
              <a:rPr lang="en-US" sz="2800" dirty="0" smtClean="0">
                <a:solidFill>
                  <a:schemeClr val="tx1"/>
                </a:solidFill>
              </a:rPr>
              <a:t> 4 ta </a:t>
            </a:r>
            <a:r>
              <a:rPr lang="en-US" sz="2800" dirty="0" err="1" smtClean="0">
                <a:solidFill>
                  <a:schemeClr val="tx1"/>
                </a:solidFill>
              </a:rPr>
              <a:t>raqami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bor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bo‘lsin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9" y="333887"/>
            <a:ext cx="3621751" cy="677108"/>
          </a:xfrm>
        </p:spPr>
        <p:txBody>
          <a:bodyPr/>
          <a:lstStyle/>
          <a:p>
            <a:r>
              <a:rPr lang="en-US" sz="4400" b="1" dirty="0" smtClean="0"/>
              <a:t>323 -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232448" y="1364491"/>
            <a:ext cx="5472608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Shunday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o‘nli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kasr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yozingki</a:t>
            </a:r>
            <a:r>
              <a:rPr lang="en-US" sz="2800" b="1" dirty="0" smtClean="0">
                <a:solidFill>
                  <a:srgbClr val="002060"/>
                </a:solidFill>
              </a:rPr>
              <a:t>, u :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1897" y="3884053"/>
            <a:ext cx="12313368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195 </a:t>
            </a:r>
            <a:r>
              <a:rPr lang="en-US" sz="2800" kern="0" dirty="0" err="1" smtClean="0">
                <a:solidFill>
                  <a:schemeClr val="tx1"/>
                </a:solidFill>
              </a:rPr>
              <a:t>ga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teng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verguldan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keyin</a:t>
            </a:r>
            <a:r>
              <a:rPr lang="en-US" sz="2800" kern="0" dirty="0" smtClean="0">
                <a:solidFill>
                  <a:schemeClr val="tx1"/>
                </a:solidFill>
              </a:rPr>
              <a:t> 3 ta </a:t>
            </a:r>
            <a:r>
              <a:rPr lang="en-US" sz="2800" kern="0" dirty="0" err="1" smtClean="0">
                <a:solidFill>
                  <a:schemeClr val="tx1"/>
                </a:solidFill>
              </a:rPr>
              <a:t>raqami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bor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bo‘lsin</a:t>
            </a:r>
            <a:r>
              <a:rPr lang="en-US" sz="2800" kern="0" dirty="0" smtClean="0">
                <a:solidFill>
                  <a:schemeClr val="tx1"/>
                </a:solidFill>
              </a:rPr>
              <a:t>: </a:t>
            </a:r>
          </a:p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                                  </a:t>
            </a:r>
          </a:p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                                             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129908" y="3731988"/>
            <a:ext cx="4879676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                                 </a:t>
            </a:r>
          </a:p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                                             </a:t>
            </a:r>
            <a:r>
              <a:rPr lang="en-US" sz="2800" kern="0" dirty="0" smtClean="0">
                <a:solidFill>
                  <a:srgbClr val="002060"/>
                </a:solidFill>
              </a:rPr>
              <a:t>195</a:t>
            </a:r>
            <a:r>
              <a:rPr lang="ru-RU" sz="2800" kern="0" dirty="0" smtClean="0">
                <a:solidFill>
                  <a:srgbClr val="002060"/>
                </a:solidFill>
              </a:rPr>
              <a:t> = </a:t>
            </a:r>
            <a:r>
              <a:rPr lang="en-US" sz="2800" kern="0" dirty="0" smtClean="0">
                <a:solidFill>
                  <a:srgbClr val="002060"/>
                </a:solidFill>
              </a:rPr>
              <a:t>195,000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129908" y="2085830"/>
            <a:ext cx="4879676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                                 </a:t>
            </a:r>
          </a:p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                                             </a:t>
            </a:r>
            <a:r>
              <a:rPr lang="en-US" sz="2800" kern="0" dirty="0" smtClean="0">
                <a:solidFill>
                  <a:srgbClr val="002060"/>
                </a:solidFill>
              </a:rPr>
              <a:t>0,95</a:t>
            </a:r>
            <a:r>
              <a:rPr lang="ru-RU" sz="2800" kern="0" dirty="0" smtClean="0">
                <a:solidFill>
                  <a:srgbClr val="002060"/>
                </a:solidFill>
              </a:rPr>
              <a:t> =</a:t>
            </a:r>
            <a:r>
              <a:rPr lang="en-US" sz="2800" kern="0" dirty="0" smtClean="0">
                <a:solidFill>
                  <a:srgbClr val="002060"/>
                </a:solidFill>
              </a:rPr>
              <a:t> 0,9500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19067" y="5487654"/>
            <a:ext cx="12313368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d) 6,300000 </a:t>
            </a:r>
            <a:r>
              <a:rPr lang="en-US" sz="2800" kern="0" dirty="0" err="1" smtClean="0">
                <a:solidFill>
                  <a:schemeClr val="tx1"/>
                </a:solidFill>
              </a:rPr>
              <a:t>ga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teng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verguldan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keyin</a:t>
            </a:r>
            <a:r>
              <a:rPr lang="en-US" sz="2800" kern="0" dirty="0" smtClean="0">
                <a:solidFill>
                  <a:schemeClr val="tx1"/>
                </a:solidFill>
              </a:rPr>
              <a:t> 3 ta </a:t>
            </a:r>
            <a:r>
              <a:rPr lang="en-US" sz="2800" kern="0" dirty="0" err="1" smtClean="0">
                <a:solidFill>
                  <a:schemeClr val="tx1"/>
                </a:solidFill>
              </a:rPr>
              <a:t>raqami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bor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bo‘lsin</a:t>
            </a:r>
            <a:r>
              <a:rPr lang="en-US" sz="2800" kern="0" dirty="0" smtClean="0">
                <a:solidFill>
                  <a:schemeClr val="tx1"/>
                </a:solidFill>
              </a:rPr>
              <a:t>: </a:t>
            </a:r>
          </a:p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                                  </a:t>
            </a:r>
          </a:p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                                             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5129908" y="5391142"/>
                <a:ext cx="4968552" cy="12926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                                 </a:t>
                </a:r>
              </a:p>
              <a:p>
                <a:pPr defTabSz="914400"/>
                <a:r>
                  <a:rPr lang="en-US" sz="2800" kern="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                                            </a:t>
                </a:r>
                <a:r>
                  <a:rPr lang="en-US" sz="2800" kern="0" dirty="0" smtClean="0">
                    <a:solidFill>
                      <a:srgbClr val="002060"/>
                    </a:solidFill>
                  </a:rPr>
                  <a:t>6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𝟑𝟎𝟎𝟎𝟎𝟎</m:t>
                    </m:r>
                    <m:r>
                      <a:rPr lang="ru-RU" sz="2800" b="1" i="0" kern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2800" kern="0" dirty="0" smtClean="0">
                    <a:solidFill>
                      <a:srgbClr val="002060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rgbClr val="002060"/>
                    </a:solidFill>
                  </a:rPr>
                  <a:t>6,300</a:t>
                </a:r>
                <a:endParaRPr lang="ru-RU" sz="2800" kern="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908" y="5391142"/>
                <a:ext cx="4968552" cy="1292662"/>
              </a:xfrm>
              <a:prstGeom prst="rect">
                <a:avLst/>
              </a:prstGeom>
              <a:blipFill>
                <a:blip r:embed="rId2"/>
                <a:stretch>
                  <a:fillRect l="-4417" b="-160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505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8126" y="333833"/>
            <a:ext cx="3571175" cy="674329"/>
          </a:xfrm>
        </p:spPr>
        <p:txBody>
          <a:bodyPr/>
          <a:lstStyle/>
          <a:p>
            <a:r>
              <a:rPr lang="en-US" sz="4400" b="1" dirty="0" smtClean="0"/>
              <a:t>324 -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800400" y="1347041"/>
            <a:ext cx="7837173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qatordagi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o‘zaro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sonlarni</a:t>
            </a:r>
            <a:r>
              <a:rPr lang="en-US" sz="2800" b="1" dirty="0" smtClean="0">
                <a:solidFill>
                  <a:srgbClr val="002060"/>
                </a:solidFill>
              </a:rPr>
              <a:t> toping: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96144" y="4896594"/>
            <a:ext cx="744490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5,1; 5,01; 5,010; 5,001; 5,01000; 5,00010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96144" y="2801824"/>
            <a:ext cx="66247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a) 0,8; 0,08; 0,80; 0,008; 0,8000; 0,0008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7192888" y="2967252"/>
            <a:ext cx="1479896" cy="239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869043" y="5117236"/>
            <a:ext cx="803741" cy="5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Двойная волна 17"/>
          <p:cNvSpPr/>
          <p:nvPr/>
        </p:nvSpPr>
        <p:spPr>
          <a:xfrm>
            <a:off x="8744792" y="2232298"/>
            <a:ext cx="3128616" cy="1318069"/>
          </a:xfrm>
          <a:prstGeom prst="doubleWav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0,8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=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0,80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=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0,8000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9" name="Двойная волна 18"/>
          <p:cNvSpPr/>
          <p:nvPr/>
        </p:nvSpPr>
        <p:spPr>
          <a:xfrm>
            <a:off x="8744792" y="4202221"/>
            <a:ext cx="3776687" cy="1388746"/>
          </a:xfrm>
          <a:prstGeom prst="doubleWave">
            <a:avLst>
              <a:gd name="adj1" fmla="val 6250"/>
              <a:gd name="adj2" fmla="val 63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5,01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=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5,010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=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5,01000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14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45550" y="384274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325 -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444886" y="1344750"/>
            <a:ext cx="3744415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C00000"/>
                </a:solidFill>
              </a:rPr>
              <a:t>Sonlarni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taqqoslang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endParaRPr lang="ru-RU" sz="28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788396" y="2795321"/>
                <a:ext cx="3092124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85,09  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𝐯𝐚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67,99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396" y="2795321"/>
                <a:ext cx="3092124" cy="430887"/>
              </a:xfrm>
              <a:prstGeom prst="rect">
                <a:avLst/>
              </a:prstGeom>
              <a:blipFill>
                <a:blip r:embed="rId2"/>
                <a:stretch>
                  <a:fillRect l="-6890" t="-25714" r="-2953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788396" y="3928823"/>
                <a:ext cx="352417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55,7 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𝐯𝐚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55,7000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396" y="3928823"/>
                <a:ext cx="3524172" cy="430887"/>
              </a:xfrm>
              <a:prstGeom prst="rect">
                <a:avLst/>
              </a:prstGeom>
              <a:blipFill>
                <a:blip r:embed="rId3"/>
                <a:stretch>
                  <a:fillRect l="-6055" t="-25352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809665" y="5172661"/>
                <a:ext cx="2948108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d) 0,908 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𝐯𝐚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0,918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65" y="5172661"/>
                <a:ext cx="2948108" cy="430887"/>
              </a:xfrm>
              <a:prstGeom prst="rect">
                <a:avLst/>
              </a:prstGeom>
              <a:blipFill>
                <a:blip r:embed="rId4"/>
                <a:stretch>
                  <a:fillRect l="-7453" t="-25714" r="-5383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Заголовок 1"/>
          <p:cNvSpPr txBox="1">
            <a:spLocks/>
          </p:cNvSpPr>
          <p:nvPr/>
        </p:nvSpPr>
        <p:spPr>
          <a:xfrm>
            <a:off x="5524096" y="2797566"/>
            <a:ext cx="34563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e) 7,6431 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 7,6429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5536704" y="3967290"/>
                <a:ext cx="2948108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f) 0,5 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𝐯𝐚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0,724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704" y="3967290"/>
                <a:ext cx="2948108" cy="430887"/>
              </a:xfrm>
              <a:prstGeom prst="rect">
                <a:avLst/>
              </a:prstGeom>
              <a:blipFill>
                <a:blip r:embed="rId5"/>
                <a:stretch>
                  <a:fillRect l="-7231" t="-25714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Заголовок 1"/>
          <p:cNvSpPr txBox="1">
            <a:spLocks/>
          </p:cNvSpPr>
          <p:nvPr/>
        </p:nvSpPr>
        <p:spPr>
          <a:xfrm>
            <a:off x="5536704" y="5172661"/>
            <a:ext cx="396044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g) 0,0025 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 0,00247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pic>
        <p:nvPicPr>
          <p:cNvPr id="11" name="Picture 4" descr="https://im0-tub-ru.yandex.net/i?id=95e03819a9ab65c199ad735d4c420356&amp;ref=rim&amp;n=33&amp;w=281&amp;h=15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128" y="2448322"/>
            <a:ext cx="3004592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224336" y="5034161"/>
                <a:ext cx="504056" cy="7078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336" y="5034161"/>
                <a:ext cx="504056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 rot="10800000">
                <a:off x="7059411" y="2641243"/>
                <a:ext cx="684803" cy="7078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7059411" y="2641243"/>
                <a:ext cx="684803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469439" y="3828790"/>
                <a:ext cx="589972" cy="7078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9439" y="3828790"/>
                <a:ext cx="589972" cy="7078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 rot="10800000" flipH="1">
                <a:off x="2262918" y="2656821"/>
                <a:ext cx="563466" cy="7078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>
                <a:off x="2262918" y="2656821"/>
                <a:ext cx="563466" cy="70788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 rot="10800000">
                <a:off x="7174522" y="5071091"/>
                <a:ext cx="684803" cy="7078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ker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7174522" y="5071091"/>
                <a:ext cx="684803" cy="70788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2082430" y="3864448"/>
            <a:ext cx="504056" cy="569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=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09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8" grpId="0"/>
      <p:bldP spid="9" grpId="0"/>
      <p:bldP spid="10" grpId="0"/>
      <p:bldP spid="12" grpId="0" animBg="1"/>
      <p:bldP spid="14" grpId="0" animBg="1"/>
      <p:bldP spid="15" grpId="0" animBg="1"/>
      <p:bldP spid="16" grpId="0" animBg="1"/>
      <p:bldP spid="17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9" y="333833"/>
            <a:ext cx="3156653" cy="677108"/>
          </a:xfrm>
        </p:spPr>
        <p:txBody>
          <a:bodyPr/>
          <a:lstStyle/>
          <a:p>
            <a:r>
              <a:rPr lang="en-US" sz="4400" b="1" dirty="0" smtClean="0"/>
              <a:t>326 -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75958" y="1944266"/>
            <a:ext cx="11357591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a) 3,456; 3,465; 8,149; 8,079; 0,453; 0,4532  </a:t>
            </a:r>
            <a:r>
              <a:rPr lang="en-US" sz="2800" kern="0" dirty="0" err="1" smtClean="0">
                <a:solidFill>
                  <a:schemeClr val="tx1"/>
                </a:solidFill>
              </a:rPr>
              <a:t>sonlarni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o‘sib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borish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tartibida</a:t>
            </a:r>
            <a:r>
              <a:rPr lang="en-US" sz="2800" kern="0" dirty="0" smtClean="0">
                <a:solidFill>
                  <a:schemeClr val="tx1"/>
                </a:solidFill>
              </a:rPr>
              <a:t>;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75959" y="3164462"/>
            <a:ext cx="11377264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0,456; 0,65; 0,009; 0,079; 0,0093; 0,0502  </a:t>
            </a:r>
            <a:r>
              <a:rPr lang="en-US" sz="2800" kern="0" dirty="0" err="1" smtClean="0">
                <a:solidFill>
                  <a:schemeClr val="tx1"/>
                </a:solidFill>
              </a:rPr>
              <a:t>sonlarni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o‘sib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borish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tartibida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joylashtiring</a:t>
            </a:r>
            <a:r>
              <a:rPr lang="en-US" sz="2800" kern="0" dirty="0" smtClean="0">
                <a:solidFill>
                  <a:schemeClr val="tx1"/>
                </a:solidFill>
              </a:rPr>
              <a:t>;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470774" y="4711935"/>
                <a:ext cx="7874242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</a:t>
                </a:r>
                <a:r>
                  <a:rPr lang="en-US" sz="28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0,453; 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𝟒𝟓𝟑𝟐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𝟒𝟓𝟔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𝟒𝟔𝟓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𝟎𝟕𝟗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𝟏𝟒𝟗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endParaRPr lang="ru-RU" sz="2800" kern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774" y="4711935"/>
                <a:ext cx="7874242" cy="430887"/>
              </a:xfrm>
              <a:prstGeom prst="rect">
                <a:avLst/>
              </a:prstGeom>
              <a:blipFill>
                <a:blip r:embed="rId2"/>
                <a:stretch>
                  <a:fillRect l="-2709" t="-25352" b="-47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478311" y="5832698"/>
                <a:ext cx="8946826" cy="4308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b) </a:t>
                </a:r>
                <a:r>
                  <a:rPr lang="en-US" sz="28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0,0</a:t>
                </a:r>
                <a14:m>
                  <m:oMath xmlns:m="http://schemas.openxmlformats.org/officeDocument/2006/math"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𝟎𝟗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𝟎𝟎𝟗𝟑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𝟎𝟔𝟓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𝟎𝟕𝟗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𝟒𝟓𝟔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𝟓𝟎𝟐</m:t>
                    </m:r>
                  </m:oMath>
                </a14:m>
                <a:endParaRPr lang="ru-RU" sz="2800" kern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11" y="5832698"/>
                <a:ext cx="8946826" cy="430887"/>
              </a:xfrm>
              <a:prstGeom prst="rect">
                <a:avLst/>
              </a:prstGeom>
              <a:blipFill>
                <a:blip r:embed="rId3"/>
                <a:stretch>
                  <a:fillRect l="-2384" t="-25714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763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14872</TotalTime>
  <Words>480</Words>
  <Application>Microsoft Office PowerPoint</Application>
  <PresentationFormat>Произвольный</PresentationFormat>
  <Paragraphs>102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Masalan,</vt:lpstr>
      <vt:lpstr>• oldin ulardan birining o‘ng tomoniga nollar yozib, ularning verguldan keyingi raqamlari soni tenglashtiriladi;</vt:lpstr>
      <vt:lpstr>Sonlar nurida teng o‘nli kasrlar bitta nuqta bilan tasvirlanadi.</vt:lpstr>
      <vt:lpstr>a) 0,95 ga teng va verguldan keyin 4 ta raqami bor bo‘lsin: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Учетная запись Майкрософт</cp:lastModifiedBy>
  <cp:revision>1217</cp:revision>
  <dcterms:created xsi:type="dcterms:W3CDTF">2020-04-09T07:32:19Z</dcterms:created>
  <dcterms:modified xsi:type="dcterms:W3CDTF">2021-01-15T05:30:01Z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