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84" r:id="rId2"/>
    <p:sldId id="538" r:id="rId3"/>
    <p:sldId id="539" r:id="rId4"/>
    <p:sldId id="540" r:id="rId5"/>
    <p:sldId id="541" r:id="rId6"/>
    <p:sldId id="542" r:id="rId7"/>
    <p:sldId id="543" r:id="rId8"/>
    <p:sldId id="544" r:id="rId9"/>
    <p:sldId id="545" r:id="rId10"/>
    <p:sldId id="420" r:id="rId11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Средний стиль 3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46F890A9-2807-4EBB-B81D-B2AA78EC7F39}" styleName="Темный стиль 2 — акцент 5/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AF606853-7671-496A-8E4F-DF71F8EC918B}" styleName="Темный стиль 1 —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Темный стиль 2 —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53" autoAdjust="0"/>
    <p:restoredTop sz="94364" autoAdjust="0"/>
  </p:normalViewPr>
  <p:slideViewPr>
    <p:cSldViewPr>
      <p:cViewPr varScale="1">
        <p:scale>
          <a:sx n="63" d="100"/>
          <a:sy n="63" d="100"/>
        </p:scale>
        <p:origin x="774" y="78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15.01.2021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7" Type="http://schemas.openxmlformats.org/officeDocument/2006/relationships/image" Target="../media/image4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6.png"/><Relationship Id="rId11" Type="http://schemas.openxmlformats.org/officeDocument/2006/relationships/image" Target="../media/image41.png"/><Relationship Id="rId5" Type="http://schemas.openxmlformats.org/officeDocument/2006/relationships/image" Target="../media/image3.png"/><Relationship Id="rId15" Type="http://schemas.openxmlformats.org/officeDocument/2006/relationships/image" Target="../media/image5.png"/><Relationship Id="rId4" Type="http://schemas.openxmlformats.org/officeDocument/2006/relationships/image" Target="../media/image31.png"/><Relationship Id="rId1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7" Type="http://schemas.openxmlformats.org/officeDocument/2006/relationships/image" Target="../media/image56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5.png"/><Relationship Id="rId10" Type="http://schemas.openxmlformats.org/officeDocument/2006/relationships/image" Target="../media/image26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562007" y="2584239"/>
            <a:ext cx="9649072" cy="153429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MASALALAR YECHISH</a:t>
            </a:r>
            <a:r>
              <a:rPr lang="uz-Cyrl-UZ" sz="4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0888">
              <a:spcBef>
                <a:spcPts val="245"/>
              </a:spcBef>
            </a:pPr>
            <a:endParaRPr lang="en-US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1129693"/>
            <a:chOff x="439458" y="322808"/>
            <a:chExt cx="4985770" cy="50881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  <a:ln>
              <a:solidFill>
                <a:schemeClr val="bg1"/>
              </a:solidFill>
            </a:ln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19"/>
              <a:ext cx="838783" cy="491799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>
              <a:solidFill>
                <a:schemeClr val="bg1"/>
              </a:solidFill>
            </a:ln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529565" y="2596660"/>
            <a:ext cx="648072" cy="1363829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29565" y="4600057"/>
            <a:ext cx="648072" cy="131315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0285454" y="660363"/>
            <a:ext cx="169629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5- </a:t>
            </a:r>
            <a:r>
              <a:rPr lang="en-US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en-US" sz="7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https://cloud.prezentacii.org/18/09/78622/images/screen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4736" y="3567682"/>
            <a:ext cx="4104456" cy="3377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224336" y="1419331"/>
            <a:ext cx="9001000" cy="70788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endParaRPr lang="ru-RU" sz="4000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://900igr.net/up/datai/265026/0001-001-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20" y="1296194"/>
            <a:ext cx="12241360" cy="5616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728392" y="2670984"/>
            <a:ext cx="756084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83 -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betidagi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340 -, 341 -, 342 -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06630" y="308419"/>
            <a:ext cx="4572389" cy="699743"/>
          </a:xfrm>
        </p:spPr>
        <p:txBody>
          <a:bodyPr/>
          <a:lstStyle/>
          <a:p>
            <a:r>
              <a:rPr lang="en-US" sz="4400" b="1" dirty="0" err="1" smtClean="0"/>
              <a:t>Mustahkamlash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218680" y="1361799"/>
            <a:ext cx="6336704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FF0000"/>
                </a:solidFill>
              </a:rPr>
              <a:t>Ikkita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o‘nli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kasrni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taqqoslash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uchun</a:t>
            </a:r>
            <a:r>
              <a:rPr lang="en-US" sz="2800" b="1" dirty="0">
                <a:solidFill>
                  <a:srgbClr val="FF0000"/>
                </a:solidFill>
              </a:rPr>
              <a:t>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40160" y="2278880"/>
            <a:ext cx="8527141" cy="9848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Misol</a:t>
            </a:r>
            <a:r>
              <a:rPr lang="en-US" sz="2800" kern="0" dirty="0" smtClean="0">
                <a:solidFill>
                  <a:schemeClr val="tx1"/>
                </a:solidFill>
              </a:rPr>
              <a:t>: 6,54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7,9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o‘nli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kasrni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o‘zaro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taqqoslaylik</a:t>
            </a:r>
            <a:r>
              <a:rPr lang="en-US" sz="2800" kern="0" dirty="0" smtClean="0">
                <a:solidFill>
                  <a:schemeClr val="tx1"/>
                </a:solidFill>
              </a:rPr>
              <a:t>.</a:t>
            </a:r>
          </a:p>
          <a:p>
            <a:pPr defTabSz="914400"/>
            <a:endParaRPr lang="ru-RU" sz="36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725078" y="3319072"/>
            <a:ext cx="12241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6,54 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1649372" y="3063405"/>
                <a:ext cx="1702265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6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𝟓𝟒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49372" y="3063405"/>
                <a:ext cx="1702265" cy="808491"/>
              </a:xfrm>
              <a:prstGeom prst="rect">
                <a:avLst/>
              </a:prstGeom>
              <a:blipFill>
                <a:blip r:embed="rId2"/>
                <a:stretch>
                  <a:fillRect l="-1434" b="-68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Заголовок 1"/>
              <p:cNvSpPr txBox="1">
                <a:spLocks/>
              </p:cNvSpPr>
              <p:nvPr/>
            </p:nvSpPr>
            <p:spPr>
              <a:xfrm>
                <a:off x="3258267" y="3063404"/>
                <a:ext cx="685544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𝟔𝟓𝟒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58267" y="3063404"/>
                <a:ext cx="685544" cy="8084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 txBox="1">
            <a:spLocks/>
          </p:cNvSpPr>
          <p:nvPr/>
        </p:nvSpPr>
        <p:spPr>
          <a:xfrm>
            <a:off x="4957008" y="3294288"/>
            <a:ext cx="122413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7,9 =</a:t>
            </a:r>
            <a:endParaRPr lang="ru-RU" sz="36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5666604" y="3063404"/>
                <a:ext cx="1702265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  7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=</a:t>
                </a:r>
                <a:r>
                  <a:rPr lang="en-US" sz="3600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6604" y="3063404"/>
                <a:ext cx="1702265" cy="808491"/>
              </a:xfrm>
              <a:prstGeom prst="rect">
                <a:avLst/>
              </a:prstGeom>
              <a:blipFill>
                <a:blip r:embed="rId5"/>
                <a:stretch>
                  <a:fillRect l="-1434" b="-60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Заголовок 1"/>
              <p:cNvSpPr txBox="1">
                <a:spLocks/>
              </p:cNvSpPr>
              <p:nvPr/>
            </p:nvSpPr>
            <p:spPr>
              <a:xfrm>
                <a:off x="7218393" y="3063404"/>
                <a:ext cx="685544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𝟕𝟗𝟎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393" y="3063404"/>
                <a:ext cx="685544" cy="80849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Заголовок 1"/>
              <p:cNvSpPr txBox="1">
                <a:spLocks/>
              </p:cNvSpPr>
              <p:nvPr/>
            </p:nvSpPr>
            <p:spPr>
              <a:xfrm>
                <a:off x="3344942" y="4372337"/>
                <a:ext cx="685544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𝟔𝟓𝟒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942" y="4372337"/>
                <a:ext cx="685544" cy="808491"/>
              </a:xfrm>
              <a:prstGeom prst="rect">
                <a:avLst/>
              </a:prstGeom>
              <a:blipFill>
                <a:blip r:embed="rId7"/>
                <a:stretch>
                  <a:fillRect l="-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>
                <a:off x="4614236" y="4372338"/>
                <a:ext cx="685544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𝟕𝟗𝟎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4236" y="4372338"/>
                <a:ext cx="685544" cy="808491"/>
              </a:xfrm>
              <a:prstGeom prst="rect">
                <a:avLst/>
              </a:prstGeom>
              <a:blipFill>
                <a:blip r:embed="rId8"/>
                <a:stretch>
                  <a:fillRect l="-8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>
                <a:off x="4073903" y="4510008"/>
                <a:ext cx="605456" cy="55399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3903" y="4510008"/>
                <a:ext cx="605456" cy="553996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6" name="Прямая со стрелкой 15"/>
          <p:cNvCxnSpPr/>
          <p:nvPr/>
        </p:nvCxnSpPr>
        <p:spPr>
          <a:xfrm>
            <a:off x="5624829" y="4803234"/>
            <a:ext cx="1112629" cy="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Заголовок 1"/>
          <p:cNvSpPr txBox="1">
            <a:spLocks/>
          </p:cNvSpPr>
          <p:nvPr/>
        </p:nvSpPr>
        <p:spPr>
          <a:xfrm>
            <a:off x="6949096" y="4622695"/>
            <a:ext cx="192992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654      790</a:t>
            </a:r>
            <a:endParaRPr lang="ru-RU" sz="3600" b="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Заголовок 1"/>
              <p:cNvSpPr txBox="1">
                <a:spLocks/>
              </p:cNvSpPr>
              <p:nvPr/>
            </p:nvSpPr>
            <p:spPr>
              <a:xfrm flipH="1">
                <a:off x="7678055" y="4561139"/>
                <a:ext cx="472003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1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678055" y="4561139"/>
                <a:ext cx="472003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Объект 3"/>
          <p:cNvSpPr txBox="1">
            <a:spLocks/>
          </p:cNvSpPr>
          <p:nvPr/>
        </p:nvSpPr>
        <p:spPr>
          <a:xfrm>
            <a:off x="3469617" y="5650493"/>
            <a:ext cx="695895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FF0000"/>
                </a:solidFill>
              </a:rPr>
              <a:t>Demak,  </a:t>
            </a:r>
            <a:r>
              <a:rPr lang="ru-RU" sz="2800" b="1" kern="0" dirty="0" smtClean="0">
                <a:solidFill>
                  <a:schemeClr val="tx1"/>
                </a:solidFill>
              </a:rPr>
              <a:t>6</a:t>
            </a:r>
            <a:r>
              <a:rPr lang="en-US" sz="2800" b="1" kern="0" dirty="0" smtClean="0">
                <a:solidFill>
                  <a:schemeClr val="tx1"/>
                </a:solidFill>
              </a:rPr>
              <a:t>,54     7,90;  </a:t>
            </a:r>
            <a:r>
              <a:rPr lang="en-US" sz="2800" b="1" kern="0" dirty="0" err="1" smtClean="0">
                <a:solidFill>
                  <a:schemeClr val="tx1"/>
                </a:solidFill>
              </a:rPr>
              <a:t>ya’ni</a:t>
            </a:r>
            <a:r>
              <a:rPr lang="en-US" sz="2800" b="1" kern="0" dirty="0" smtClean="0">
                <a:solidFill>
                  <a:schemeClr val="tx1"/>
                </a:solidFill>
              </a:rPr>
              <a:t>  6,54     7,9</a:t>
            </a:r>
            <a:endParaRPr lang="ru-RU" sz="2800" b="1" i="1" kern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Заголовок 1"/>
              <p:cNvSpPr txBox="1">
                <a:spLocks/>
              </p:cNvSpPr>
              <p:nvPr/>
            </p:nvSpPr>
            <p:spPr>
              <a:xfrm rot="10800000" flipV="1">
                <a:off x="8869182" y="5588937"/>
                <a:ext cx="576564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V="1">
                <a:off x="8869182" y="5588937"/>
                <a:ext cx="576564" cy="553998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Заголовок 1"/>
              <p:cNvSpPr txBox="1">
                <a:spLocks/>
              </p:cNvSpPr>
              <p:nvPr/>
            </p:nvSpPr>
            <p:spPr>
              <a:xfrm flipV="1">
                <a:off x="5510773" y="5588937"/>
                <a:ext cx="576564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V="1">
                <a:off x="5510773" y="5588937"/>
                <a:ext cx="576564" cy="55399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8542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9" grpId="0"/>
      <p:bldP spid="21" grpId="0"/>
      <p:bldP spid="22" grpId="0"/>
      <p:bldP spid="23" grpId="0"/>
      <p:bldP spid="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196" y="4868282"/>
            <a:ext cx="9438124" cy="1828512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Sonlar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nurida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teng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</a:rPr>
              <a:t>o‘nli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kasrlar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bitta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nuqta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bilan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tasvirlanadi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Sonlar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nurida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katta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kasr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kichigidan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o‘ngga</a:t>
            </a:r>
            <a:r>
              <a:rPr lang="en-US" sz="2800" dirty="0" smtClean="0">
                <a:solidFill>
                  <a:schemeClr val="tx1"/>
                </a:solidFill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</a:rPr>
              <a:t>kichik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o‘nli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kasr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esa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kattasidan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chapda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yotadi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808512" y="355305"/>
            <a:ext cx="6993828" cy="634164"/>
          </a:xfrm>
        </p:spPr>
        <p:txBody>
          <a:bodyPr/>
          <a:lstStyle/>
          <a:p>
            <a:r>
              <a:rPr lang="en-US" sz="4400" b="1" dirty="0" err="1" smtClean="0"/>
              <a:t>Sonlar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nurida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tasvirlash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1134"/>
            <a:ext cx="6768752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Misol</a:t>
            </a:r>
            <a:r>
              <a:rPr lang="en-US" sz="2800" b="1" dirty="0" smtClean="0">
                <a:solidFill>
                  <a:schemeClr val="tx1"/>
                </a:solidFill>
              </a:rPr>
              <a:t>. 0,4 </a:t>
            </a:r>
            <a:r>
              <a:rPr lang="en-US" sz="2800" b="1" dirty="0" err="1" smtClean="0">
                <a:solidFill>
                  <a:schemeClr val="tx1"/>
                </a:solidFill>
              </a:rPr>
              <a:t>o‘nli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nurda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tasvirlaylik</a:t>
            </a:r>
            <a:r>
              <a:rPr lang="en-US" sz="2800" b="1" dirty="0" smtClean="0">
                <a:solidFill>
                  <a:schemeClr val="tx1"/>
                </a:solidFill>
              </a:rPr>
              <a:t>.</a:t>
            </a:r>
            <a:endParaRPr lang="ru-RU" sz="2800" b="1" dirty="0">
              <a:solidFill>
                <a:schemeClr val="tx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640160" y="2880370"/>
            <a:ext cx="8352928" cy="0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4016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136024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208032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280040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352048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24056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96064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68072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640080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12088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7840960" y="2808362"/>
            <a:ext cx="0" cy="144016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Заголовок 1"/>
          <p:cNvSpPr txBox="1">
            <a:spLocks/>
          </p:cNvSpPr>
          <p:nvPr/>
        </p:nvSpPr>
        <p:spPr>
          <a:xfrm>
            <a:off x="510662" y="2336195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1" name="Заголовок 1"/>
          <p:cNvSpPr txBox="1">
            <a:spLocks/>
          </p:cNvSpPr>
          <p:nvPr/>
        </p:nvSpPr>
        <p:spPr>
          <a:xfrm>
            <a:off x="3226126" y="2294916"/>
            <a:ext cx="582386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0,4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2" name="Заголовок 1"/>
          <p:cNvSpPr txBox="1">
            <a:spLocks/>
          </p:cNvSpPr>
          <p:nvPr/>
        </p:nvSpPr>
        <p:spPr>
          <a:xfrm>
            <a:off x="3952528" y="2294916"/>
            <a:ext cx="57606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0,5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3" name="Заголовок 1"/>
          <p:cNvSpPr txBox="1">
            <a:spLocks/>
          </p:cNvSpPr>
          <p:nvPr/>
        </p:nvSpPr>
        <p:spPr>
          <a:xfrm flipH="1">
            <a:off x="4765902" y="2294916"/>
            <a:ext cx="562417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0,6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4" name="Заголовок 1"/>
          <p:cNvSpPr txBox="1">
            <a:spLocks/>
          </p:cNvSpPr>
          <p:nvPr/>
        </p:nvSpPr>
        <p:spPr>
          <a:xfrm flipH="1">
            <a:off x="7732948" y="2294916"/>
            <a:ext cx="21602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chemeClr val="tx1"/>
                </a:solidFill>
              </a:rPr>
              <a:t>1</a:t>
            </a:r>
            <a:endParaRPr lang="ru-RU" sz="2400" kern="0" dirty="0">
              <a:solidFill>
                <a:schemeClr val="tx1"/>
              </a:solidFill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 flipH="1">
            <a:off x="8705055" y="2993659"/>
            <a:ext cx="30153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X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 flipH="1">
            <a:off x="3376464" y="3046884"/>
            <a:ext cx="3600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4087548" y="3064286"/>
            <a:ext cx="49462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4826079" y="3076915"/>
            <a:ext cx="28803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C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39" name="Заголовок 1"/>
          <p:cNvSpPr txBox="1">
            <a:spLocks/>
          </p:cNvSpPr>
          <p:nvPr/>
        </p:nvSpPr>
        <p:spPr>
          <a:xfrm>
            <a:off x="496144" y="3020271"/>
            <a:ext cx="36004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O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Заголовок 1"/>
              <p:cNvSpPr txBox="1">
                <a:spLocks/>
              </p:cNvSpPr>
              <p:nvPr/>
            </p:nvSpPr>
            <p:spPr>
              <a:xfrm>
                <a:off x="9897320" y="2443194"/>
                <a:ext cx="1810039" cy="79874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b="1" kern="0" dirty="0" smtClean="0">
                    <a:solidFill>
                      <a:schemeClr val="tx1"/>
                    </a:solidFill>
                  </a:rPr>
                  <a:t>0,4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600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7320" y="2443194"/>
                <a:ext cx="1810039" cy="798745"/>
              </a:xfrm>
              <a:prstGeom prst="rect">
                <a:avLst/>
              </a:prstGeom>
              <a:blipFill>
                <a:blip r:embed="rId2"/>
                <a:stretch>
                  <a:fillRect l="-12162" b="-68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Заголовок 1"/>
          <p:cNvSpPr txBox="1">
            <a:spLocks/>
          </p:cNvSpPr>
          <p:nvPr/>
        </p:nvSpPr>
        <p:spPr>
          <a:xfrm>
            <a:off x="787177" y="3861813"/>
            <a:ext cx="4173464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A(0,4);   B(0,5);   C(0,6)</a:t>
            </a:r>
            <a:r>
              <a:rPr lang="en-US" sz="3600" kern="0" dirty="0" smtClean="0">
                <a:solidFill>
                  <a:schemeClr val="tx1"/>
                </a:solidFill>
              </a:rPr>
              <a:t>  </a:t>
            </a:r>
            <a:endParaRPr lang="ru-RU" sz="36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8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13596" y="360090"/>
            <a:ext cx="3657620" cy="504056"/>
          </a:xfrm>
        </p:spPr>
        <p:txBody>
          <a:bodyPr/>
          <a:lstStyle/>
          <a:p>
            <a:r>
              <a:rPr lang="en-US" sz="4400" b="1" dirty="0" smtClean="0"/>
              <a:t>335 - masala</a:t>
            </a:r>
            <a:endParaRPr lang="ru-RU" sz="4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33" y="1351588"/>
            <a:ext cx="1636159" cy="259929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6486" y="1461961"/>
            <a:ext cx="1481347" cy="24751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8635" y="1426264"/>
            <a:ext cx="1545021" cy="253314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2078" y="1470428"/>
            <a:ext cx="1508738" cy="248045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49238" y="1454664"/>
            <a:ext cx="1478622" cy="250980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02706" y="1439712"/>
            <a:ext cx="1556416" cy="2539705"/>
          </a:xfrm>
          <a:prstGeom prst="rect">
            <a:avLst/>
          </a:prstGeom>
        </p:spPr>
      </p:pic>
      <p:sp>
        <p:nvSpPr>
          <p:cNvPr id="19" name="Объект 2"/>
          <p:cNvSpPr>
            <a:spLocks noGrp="1"/>
          </p:cNvSpPr>
          <p:nvPr>
            <p:ph sz="half" idx="2"/>
          </p:nvPr>
        </p:nvSpPr>
        <p:spPr>
          <a:xfrm>
            <a:off x="784176" y="4044515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44,5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Объект 2"/>
          <p:cNvSpPr>
            <a:spLocks noGrp="1"/>
          </p:cNvSpPr>
          <p:nvPr>
            <p:ph sz="half" idx="2"/>
          </p:nvPr>
        </p:nvSpPr>
        <p:spPr>
          <a:xfrm>
            <a:off x="3909540" y="4057694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21,6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Объект 2"/>
          <p:cNvSpPr>
            <a:spLocks noGrp="1"/>
          </p:cNvSpPr>
          <p:nvPr>
            <p:ph sz="half" idx="2"/>
          </p:nvPr>
        </p:nvSpPr>
        <p:spPr>
          <a:xfrm>
            <a:off x="2346858" y="4044515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39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2" name="Объект 2"/>
          <p:cNvSpPr>
            <a:spLocks noGrp="1"/>
          </p:cNvSpPr>
          <p:nvPr>
            <p:ph sz="half" idx="2"/>
          </p:nvPr>
        </p:nvSpPr>
        <p:spPr>
          <a:xfrm>
            <a:off x="5515128" y="4099277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59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3" name="Объект 2"/>
          <p:cNvSpPr>
            <a:spLocks noGrp="1"/>
          </p:cNvSpPr>
          <p:nvPr>
            <p:ph sz="half" idx="2"/>
          </p:nvPr>
        </p:nvSpPr>
        <p:spPr>
          <a:xfrm>
            <a:off x="7091304" y="4099277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28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4" name="Объект 2"/>
          <p:cNvSpPr>
            <a:spLocks noGrp="1"/>
          </p:cNvSpPr>
          <p:nvPr>
            <p:ph sz="half" idx="2"/>
          </p:nvPr>
        </p:nvSpPr>
        <p:spPr>
          <a:xfrm>
            <a:off x="8623203" y="4099277"/>
            <a:ext cx="1008112" cy="369332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45,5 m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5" name="Объект 2"/>
          <p:cNvSpPr>
            <a:spLocks noGrp="1"/>
          </p:cNvSpPr>
          <p:nvPr>
            <p:ph sz="half" idx="2"/>
          </p:nvPr>
        </p:nvSpPr>
        <p:spPr>
          <a:xfrm>
            <a:off x="3366619" y="5904706"/>
            <a:ext cx="5256584" cy="430887"/>
          </a:xfrm>
        </p:spPr>
        <p:txBody>
          <a:bodyPr/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21,6;  28;  39;  44,5;  45,5;  59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6" name="Объект 2"/>
          <p:cNvSpPr>
            <a:spLocks noGrp="1"/>
          </p:cNvSpPr>
          <p:nvPr>
            <p:ph sz="half" idx="2"/>
          </p:nvPr>
        </p:nvSpPr>
        <p:spPr>
          <a:xfrm>
            <a:off x="640160" y="4683467"/>
            <a:ext cx="10959594" cy="861195"/>
          </a:xfrm>
        </p:spPr>
        <p:txBody>
          <a:bodyPr/>
          <a:lstStyle/>
          <a:p>
            <a:r>
              <a:rPr lang="en-US" sz="2800" b="1" dirty="0" smtClean="0">
                <a:solidFill>
                  <a:srgbClr val="002060"/>
                </a:solidFill>
              </a:rPr>
              <a:t>Bu </a:t>
            </a:r>
            <a:r>
              <a:rPr lang="en-US" sz="2800" b="1" dirty="0" err="1" smtClean="0">
                <a:solidFill>
                  <a:srgbClr val="002060"/>
                </a:solidFill>
              </a:rPr>
              <a:t>minoralarning</a:t>
            </a:r>
            <a:r>
              <a:rPr lang="en-US" sz="2800" b="1" dirty="0" smtClean="0">
                <a:solidFill>
                  <a:srgbClr val="002060"/>
                </a:solidFill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</a:rPr>
              <a:t>balandliklarini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borish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tartibida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joylashtiring</a:t>
            </a:r>
            <a:r>
              <a:rPr lang="en-US" sz="2800" b="1" dirty="0" smtClean="0">
                <a:solidFill>
                  <a:srgbClr val="002060"/>
                </a:solidFill>
              </a:rPr>
              <a:t>.</a:t>
            </a:r>
            <a:endParaRPr lang="ru-RU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98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/>
      <p:bldP spid="20" grpId="0" build="p"/>
      <p:bldP spid="21" grpId="0" build="p"/>
      <p:bldP spid="22" grpId="0" build="p"/>
      <p:bldP spid="23" grpId="0" build="p"/>
      <p:bldP spid="24" grpId="0" build="p"/>
      <p:bldP spid="25" grpId="0" build="p"/>
      <p:bldP spid="1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3149" y="2628922"/>
            <a:ext cx="2292557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 A </a:t>
            </a:r>
            <a:r>
              <a:rPr lang="en-US" sz="2800" dirty="0" err="1" smtClean="0">
                <a:solidFill>
                  <a:schemeClr val="tx1"/>
                </a:solidFill>
              </a:rPr>
              <a:t>nuqta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076131" y="333833"/>
            <a:ext cx="3033387" cy="602321"/>
          </a:xfrm>
        </p:spPr>
        <p:txBody>
          <a:bodyPr/>
          <a:lstStyle/>
          <a:p>
            <a:r>
              <a:rPr lang="en-US" sz="4400" b="1" dirty="0" smtClean="0"/>
              <a:t>329 -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368202"/>
            <a:ext cx="11689376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Nuqtalardan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qaysi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nurida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chapda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joylashgan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</a:p>
          <a:p>
            <a:r>
              <a:rPr lang="en-US" sz="2800" b="1" dirty="0" smtClean="0">
                <a:solidFill>
                  <a:srgbClr val="C00000"/>
                </a:solidFill>
              </a:rPr>
              <a:t>a) 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r>
              <a:rPr lang="en-US" sz="2800" b="1" dirty="0" smtClean="0">
                <a:solidFill>
                  <a:srgbClr val="002060"/>
                </a:solidFill>
              </a:rPr>
              <a:t>A(1,3) </a:t>
            </a:r>
            <a:r>
              <a:rPr lang="en-US" sz="2800" b="1" dirty="0" err="1" smtClean="0">
                <a:solidFill>
                  <a:srgbClr val="002060"/>
                </a:solidFill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</a:rPr>
              <a:t> B(1,8);  </a:t>
            </a:r>
            <a:r>
              <a:rPr lang="en-US" sz="2800" b="1" dirty="0" smtClean="0">
                <a:solidFill>
                  <a:srgbClr val="C00000"/>
                </a:solidFill>
              </a:rPr>
              <a:t>b) </a:t>
            </a:r>
            <a:r>
              <a:rPr lang="en-US" sz="2800" b="1" dirty="0" smtClean="0">
                <a:solidFill>
                  <a:srgbClr val="002060"/>
                </a:solidFill>
              </a:rPr>
              <a:t>C(0,33) </a:t>
            </a:r>
            <a:r>
              <a:rPr lang="en-US" sz="2800" b="1" dirty="0" err="1" smtClean="0">
                <a:solidFill>
                  <a:srgbClr val="002060"/>
                </a:solidFill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</a:rPr>
              <a:t> D(0,37);  </a:t>
            </a:r>
            <a:r>
              <a:rPr lang="en-US" sz="2800" b="1" dirty="0" smtClean="0">
                <a:solidFill>
                  <a:srgbClr val="C00000"/>
                </a:solidFill>
              </a:rPr>
              <a:t>d)  </a:t>
            </a:r>
            <a:r>
              <a:rPr lang="en-US" sz="2800" b="1" dirty="0" smtClean="0">
                <a:solidFill>
                  <a:srgbClr val="002060"/>
                </a:solidFill>
              </a:rPr>
              <a:t>E(5,5) </a:t>
            </a:r>
            <a:r>
              <a:rPr lang="en-US" sz="2800" b="1" dirty="0" err="1" smtClean="0">
                <a:solidFill>
                  <a:srgbClr val="002060"/>
                </a:solidFill>
              </a:rPr>
              <a:t>yoki</a:t>
            </a:r>
            <a:r>
              <a:rPr lang="en-US" sz="2800" b="1" dirty="0" smtClean="0">
                <a:solidFill>
                  <a:srgbClr val="002060"/>
                </a:solidFill>
              </a:rPr>
              <a:t> F(5,45)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9857101" y="4141090"/>
            <a:ext cx="229255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 C </a:t>
            </a:r>
            <a:r>
              <a:rPr lang="en-US" sz="2800" kern="0" dirty="0" err="1" smtClean="0">
                <a:solidFill>
                  <a:schemeClr val="tx1"/>
                </a:solidFill>
              </a:rPr>
              <a:t>nuqta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700531" y="6402525"/>
            <a:ext cx="229255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 F </a:t>
            </a:r>
            <a:r>
              <a:rPr lang="en-US" sz="2800" kern="0" dirty="0" err="1" smtClean="0">
                <a:solidFill>
                  <a:schemeClr val="tx1"/>
                </a:solidFill>
              </a:rPr>
              <a:t>nuqta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640160" y="2880370"/>
            <a:ext cx="8352928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4016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36024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208032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2800400" y="2808362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52048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24056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496064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68072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400800" y="2808362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712088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7840960" y="280836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40160" y="4311211"/>
            <a:ext cx="9117696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40160" y="424852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2800400" y="424852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3448472" y="4243237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312568" y="4243237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960640" y="424852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640160" y="5742052"/>
            <a:ext cx="10795546" cy="1863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40160" y="568868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3520480" y="568868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6400800" y="568868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7473778" y="5688681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7840960" y="5688682"/>
            <a:ext cx="0" cy="14401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Заголовок 1"/>
          <p:cNvSpPr txBox="1">
            <a:spLocks/>
          </p:cNvSpPr>
          <p:nvPr/>
        </p:nvSpPr>
        <p:spPr>
          <a:xfrm>
            <a:off x="539585" y="5225397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539585" y="2331396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45" name="Заголовок 1"/>
          <p:cNvSpPr txBox="1">
            <a:spLocks/>
          </p:cNvSpPr>
          <p:nvPr/>
        </p:nvSpPr>
        <p:spPr>
          <a:xfrm>
            <a:off x="510662" y="3714147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46" name="Заголовок 1"/>
          <p:cNvSpPr txBox="1">
            <a:spLocks/>
          </p:cNvSpPr>
          <p:nvPr/>
        </p:nvSpPr>
        <p:spPr>
          <a:xfrm>
            <a:off x="9167440" y="3789674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48" name="Заголовок 1"/>
          <p:cNvSpPr txBox="1">
            <a:spLocks/>
          </p:cNvSpPr>
          <p:nvPr/>
        </p:nvSpPr>
        <p:spPr>
          <a:xfrm>
            <a:off x="7106596" y="5219340"/>
            <a:ext cx="734364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5,45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49" name="Заголовок 1"/>
          <p:cNvSpPr txBox="1">
            <a:spLocks/>
          </p:cNvSpPr>
          <p:nvPr/>
        </p:nvSpPr>
        <p:spPr>
          <a:xfrm>
            <a:off x="7801031" y="5219340"/>
            <a:ext cx="70244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5,50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71" name="Заголовок 1"/>
          <p:cNvSpPr txBox="1">
            <a:spLocks/>
          </p:cNvSpPr>
          <p:nvPr/>
        </p:nvSpPr>
        <p:spPr>
          <a:xfrm>
            <a:off x="7786183" y="5886068"/>
            <a:ext cx="27083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E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2" name="Заголовок 1"/>
          <p:cNvSpPr txBox="1">
            <a:spLocks/>
          </p:cNvSpPr>
          <p:nvPr/>
        </p:nvSpPr>
        <p:spPr>
          <a:xfrm>
            <a:off x="7344024" y="5861539"/>
            <a:ext cx="2595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F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86" name="Прямая соединительная линия 85"/>
          <p:cNvCxnSpPr/>
          <p:nvPr/>
        </p:nvCxnSpPr>
        <p:spPr>
          <a:xfrm>
            <a:off x="9281120" y="5688682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Прямоугольник 86"/>
          <p:cNvSpPr/>
          <p:nvPr/>
        </p:nvSpPr>
        <p:spPr>
          <a:xfrm>
            <a:off x="3885638" y="3720135"/>
            <a:ext cx="784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0,37</a:t>
            </a:r>
            <a:endParaRPr lang="ru-RU" sz="2400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098020" y="3724749"/>
            <a:ext cx="878542" cy="46166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0,33</a:t>
            </a:r>
            <a:endParaRPr lang="ru-RU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637393" y="3702945"/>
            <a:ext cx="784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0,40</a:t>
            </a:r>
            <a:endParaRPr lang="ru-RU" sz="24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379429" y="3698757"/>
            <a:ext cx="7841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0,30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Заголовок 1"/>
          <p:cNvSpPr txBox="1">
            <a:spLocks/>
          </p:cNvSpPr>
          <p:nvPr/>
        </p:nvSpPr>
        <p:spPr>
          <a:xfrm flipH="1">
            <a:off x="3376464" y="4454647"/>
            <a:ext cx="323246" cy="430887"/>
          </a:xfrm>
          <a:prstGeom prst="rect">
            <a:avLst/>
          </a:prstGeom>
          <a:ln>
            <a:noFill/>
          </a:ln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C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59" name="Заголовок 1"/>
          <p:cNvSpPr txBox="1">
            <a:spLocks/>
          </p:cNvSpPr>
          <p:nvPr/>
        </p:nvSpPr>
        <p:spPr>
          <a:xfrm>
            <a:off x="4142956" y="4472523"/>
            <a:ext cx="36091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0" name="Заголовок 1"/>
          <p:cNvSpPr txBox="1">
            <a:spLocks/>
          </p:cNvSpPr>
          <p:nvPr/>
        </p:nvSpPr>
        <p:spPr>
          <a:xfrm>
            <a:off x="7696875" y="2296102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1" name="Заголовок 1"/>
          <p:cNvSpPr txBox="1">
            <a:spLocks/>
          </p:cNvSpPr>
          <p:nvPr/>
        </p:nvSpPr>
        <p:spPr>
          <a:xfrm>
            <a:off x="2595836" y="2318076"/>
            <a:ext cx="427538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1,3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63" name="Заголовок 1"/>
          <p:cNvSpPr txBox="1">
            <a:spLocks/>
          </p:cNvSpPr>
          <p:nvPr/>
        </p:nvSpPr>
        <p:spPr>
          <a:xfrm flipH="1">
            <a:off x="6190957" y="2334381"/>
            <a:ext cx="455701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400" kern="0" dirty="0" smtClean="0">
                <a:solidFill>
                  <a:srgbClr val="002060"/>
                </a:solidFill>
              </a:rPr>
              <a:t>1,8</a:t>
            </a:r>
            <a:endParaRPr lang="ru-RU" sz="2400" kern="0" dirty="0">
              <a:solidFill>
                <a:srgbClr val="002060"/>
              </a:solidFill>
            </a:endParaRPr>
          </a:p>
        </p:txBody>
      </p:sp>
      <p:sp>
        <p:nvSpPr>
          <p:cNvPr id="64" name="Заголовок 1"/>
          <p:cNvSpPr txBox="1">
            <a:spLocks/>
          </p:cNvSpPr>
          <p:nvPr/>
        </p:nvSpPr>
        <p:spPr>
          <a:xfrm flipH="1">
            <a:off x="2667719" y="3023805"/>
            <a:ext cx="32324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65" name="Заголовок 1"/>
          <p:cNvSpPr txBox="1">
            <a:spLocks/>
          </p:cNvSpPr>
          <p:nvPr/>
        </p:nvSpPr>
        <p:spPr>
          <a:xfrm flipH="1">
            <a:off x="6291770" y="3014487"/>
            <a:ext cx="32324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cxnSp>
        <p:nvCxnSpPr>
          <p:cNvPr id="66" name="Прямая соединительная линия 65"/>
          <p:cNvCxnSpPr/>
          <p:nvPr/>
        </p:nvCxnSpPr>
        <p:spPr>
          <a:xfrm>
            <a:off x="3024130" y="4243237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232448" y="4243237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4096544" y="4243237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3880520" y="4248522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664496" y="4243237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Прямая соединительная линия 81"/>
          <p:cNvCxnSpPr/>
          <p:nvPr/>
        </p:nvCxnSpPr>
        <p:spPr>
          <a:xfrm>
            <a:off x="9283819" y="4239203"/>
            <a:ext cx="0" cy="14401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Заголовок 1"/>
          <p:cNvSpPr txBox="1">
            <a:spLocks/>
          </p:cNvSpPr>
          <p:nvPr/>
        </p:nvSpPr>
        <p:spPr>
          <a:xfrm>
            <a:off x="3405356" y="5195578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4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9" name="Заголовок 1"/>
          <p:cNvSpPr txBox="1">
            <a:spLocks/>
          </p:cNvSpPr>
          <p:nvPr/>
        </p:nvSpPr>
        <p:spPr>
          <a:xfrm>
            <a:off x="6306216" y="5211268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0" name="Заголовок 1"/>
          <p:cNvSpPr txBox="1">
            <a:spLocks/>
          </p:cNvSpPr>
          <p:nvPr/>
        </p:nvSpPr>
        <p:spPr>
          <a:xfrm>
            <a:off x="9165998" y="5225396"/>
            <a:ext cx="29435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>
                <a:solidFill>
                  <a:schemeClr val="tx1"/>
                </a:solidFill>
              </a:rPr>
              <a:t>6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5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43" grpId="0"/>
      <p:bldP spid="44" grpId="0"/>
      <p:bldP spid="45" grpId="0"/>
      <p:bldP spid="46" grpId="0"/>
      <p:bldP spid="48" grpId="0"/>
      <p:bldP spid="49" grpId="0"/>
      <p:bldP spid="71" grpId="0"/>
      <p:bldP spid="72" grpId="0"/>
      <p:bldP spid="87" grpId="0"/>
      <p:bldP spid="88" grpId="0"/>
      <p:bldP spid="56" grpId="0"/>
      <p:bldP spid="57" grpId="0"/>
      <p:bldP spid="58" grpId="0"/>
      <p:bldP spid="59" grpId="0"/>
      <p:bldP spid="60" grpId="0"/>
      <p:bldP spid="61" grpId="0"/>
      <p:bldP spid="63" grpId="0"/>
      <p:bldP spid="64" grpId="0"/>
      <p:bldP spid="65" grpId="0"/>
      <p:bldP spid="84" grpId="0"/>
      <p:bldP spid="89" grpId="0"/>
      <p:bldP spid="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066" y="4608562"/>
            <a:ext cx="3937042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d) 23,5 °C  </a:t>
            </a:r>
            <a:r>
              <a:rPr lang="en-US" sz="2800" dirty="0" err="1" smtClean="0">
                <a:solidFill>
                  <a:schemeClr val="tx1"/>
                </a:solidFill>
              </a:rPr>
              <a:t>va</a:t>
            </a:r>
            <a:r>
              <a:rPr lang="en-US" sz="2800" dirty="0" smtClean="0">
                <a:solidFill>
                  <a:schemeClr val="tx1"/>
                </a:solidFill>
              </a:rPr>
              <a:t> 13,59 °C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888632" y="333833"/>
            <a:ext cx="3300669" cy="677108"/>
          </a:xfrm>
        </p:spPr>
        <p:txBody>
          <a:bodyPr/>
          <a:lstStyle/>
          <a:p>
            <a:r>
              <a:rPr lang="en-US" sz="4400" b="1" dirty="0" smtClean="0"/>
              <a:t>334 -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0560" y="1348430"/>
            <a:ext cx="4536504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Miqdorlarni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tx2">
                    <a:lumMod val="50000"/>
                  </a:schemeClr>
                </a:solidFill>
              </a:rPr>
              <a:t>taqqoslang</a:t>
            </a:r>
            <a:r>
              <a:rPr lang="en-US" sz="2800" b="1" dirty="0" smtClean="0">
                <a:solidFill>
                  <a:schemeClr val="tx2">
                    <a:lumMod val="50000"/>
                  </a:schemeClr>
                </a:solidFill>
              </a:rPr>
              <a:t>:</a:t>
            </a: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47534" y="3662281"/>
            <a:ext cx="393704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98,52 m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65,39 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47534" y="2716001"/>
            <a:ext cx="444109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a) 324,17 kg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320,78 kg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47534" y="5554842"/>
            <a:ext cx="516117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e) 21,289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r>
              <a:rPr lang="en-US" sz="2800" kern="0" dirty="0" smtClean="0">
                <a:solidFill>
                  <a:schemeClr val="tx1"/>
                </a:solidFill>
              </a:rPr>
              <a:t>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21,29 </a:t>
            </a:r>
            <a:r>
              <a:rPr lang="en-US" sz="2800" kern="0" dirty="0" err="1" smtClean="0">
                <a:solidFill>
                  <a:schemeClr val="tx1"/>
                </a:solidFill>
              </a:rPr>
              <a:t>soat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184776" y="2716001"/>
            <a:ext cx="444109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f) 1,2 t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ru-RU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smtClean="0">
                <a:solidFill>
                  <a:schemeClr val="tx1"/>
                </a:solidFill>
              </a:rPr>
              <a:t>1643,3 kg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184776" y="3697995"/>
            <a:ext cx="410445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g) 1272 m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13,888 km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6184776" y="4590994"/>
            <a:ext cx="502142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h) 7772,45 </a:t>
            </a:r>
            <a:r>
              <a:rPr lang="en-US" sz="2800" kern="0" dirty="0" err="1" smtClean="0">
                <a:solidFill>
                  <a:schemeClr val="tx1"/>
                </a:solidFill>
              </a:rPr>
              <a:t>ar</a:t>
            </a:r>
            <a:r>
              <a:rPr lang="en-US" sz="2800" kern="0" dirty="0" smtClean="0">
                <a:solidFill>
                  <a:schemeClr val="tx1"/>
                </a:solidFill>
              </a:rPr>
              <a:t> 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7,77248 ha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6210911" y="5554841"/>
            <a:ext cx="444109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l) 32,143 </a:t>
            </a:r>
            <a:r>
              <a:rPr lang="en-US" sz="2800" kern="0" dirty="0" err="1" smtClean="0">
                <a:solidFill>
                  <a:schemeClr val="tx1"/>
                </a:solidFill>
              </a:rPr>
              <a:t>litr</a:t>
            </a:r>
            <a:r>
              <a:rPr lang="en-US" sz="2800" kern="0" dirty="0" smtClean="0">
                <a:solidFill>
                  <a:schemeClr val="tx1"/>
                </a:solidFill>
              </a:rPr>
              <a:t> </a:t>
            </a:r>
            <a:r>
              <a:rPr lang="en-US" sz="2800" kern="0" dirty="0" err="1" smtClean="0">
                <a:solidFill>
                  <a:schemeClr val="tx1"/>
                </a:solidFill>
              </a:rPr>
              <a:t>va</a:t>
            </a:r>
            <a:r>
              <a:rPr lang="en-US" sz="2800" kern="0" dirty="0" smtClean="0">
                <a:solidFill>
                  <a:schemeClr val="tx1"/>
                </a:solidFill>
              </a:rPr>
              <a:t> 32149 cm³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Заголовок 1"/>
              <p:cNvSpPr txBox="1">
                <a:spLocks/>
              </p:cNvSpPr>
              <p:nvPr/>
            </p:nvSpPr>
            <p:spPr>
              <a:xfrm flipH="1">
                <a:off x="7285249" y="2654445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285249" y="2654445"/>
                <a:ext cx="472003" cy="55399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Заголовок 1"/>
              <p:cNvSpPr txBox="1">
                <a:spLocks/>
              </p:cNvSpPr>
              <p:nvPr/>
            </p:nvSpPr>
            <p:spPr>
              <a:xfrm flipH="1">
                <a:off x="7933322" y="3626567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933322" y="3626567"/>
                <a:ext cx="472003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 rot="10800000" flipH="1">
                <a:off x="2608151" y="2713164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>
                <a:off x="2608151" y="2713164"/>
                <a:ext cx="472003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Заголовок 1"/>
              <p:cNvSpPr txBox="1">
                <a:spLocks/>
              </p:cNvSpPr>
              <p:nvPr/>
            </p:nvSpPr>
            <p:spPr>
              <a:xfrm rot="10800000" flipH="1">
                <a:off x="2389391" y="3640143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>
                <a:off x="2389391" y="3640143"/>
                <a:ext cx="472003" cy="55399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 flipH="1">
                <a:off x="8284842" y="5493285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284842" y="5493285"/>
                <a:ext cx="472003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Заголовок 1"/>
              <p:cNvSpPr txBox="1">
                <a:spLocks/>
              </p:cNvSpPr>
              <p:nvPr/>
            </p:nvSpPr>
            <p:spPr>
              <a:xfrm flipH="1">
                <a:off x="2910378" y="5453869"/>
                <a:ext cx="472003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8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910378" y="5453869"/>
                <a:ext cx="472003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Заголовок 1"/>
              <p:cNvSpPr txBox="1">
                <a:spLocks/>
              </p:cNvSpPr>
              <p:nvPr/>
            </p:nvSpPr>
            <p:spPr>
              <a:xfrm rot="10800000" flipH="1">
                <a:off x="2196079" y="4567238"/>
                <a:ext cx="472004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>
                <a:off x="2196079" y="4567238"/>
                <a:ext cx="472004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Заголовок 1"/>
              <p:cNvSpPr txBox="1">
                <a:spLocks/>
              </p:cNvSpPr>
              <p:nvPr/>
            </p:nvSpPr>
            <p:spPr>
              <a:xfrm rot="10800000" flipH="1">
                <a:off x="8508027" y="4562476"/>
                <a:ext cx="454531" cy="553998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 flipH="1">
                <a:off x="8508027" y="4562476"/>
                <a:ext cx="454531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Прямая со стрелкой 20"/>
          <p:cNvCxnSpPr/>
          <p:nvPr/>
        </p:nvCxnSpPr>
        <p:spPr>
          <a:xfrm flipV="1">
            <a:off x="7048872" y="2361367"/>
            <a:ext cx="0" cy="293078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Объект 3"/>
          <p:cNvSpPr txBox="1">
            <a:spLocks/>
          </p:cNvSpPr>
          <p:nvPr/>
        </p:nvSpPr>
        <p:spPr>
          <a:xfrm>
            <a:off x="6477511" y="1981931"/>
            <a:ext cx="1455811" cy="430887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ru-RU" sz="2800" b="1" kern="0" dirty="0" smtClean="0">
                <a:solidFill>
                  <a:srgbClr val="7030A0"/>
                </a:solidFill>
              </a:rPr>
              <a:t>1200</a:t>
            </a:r>
            <a:r>
              <a:rPr lang="en-US" sz="2800" b="1" kern="0" dirty="0" smtClean="0">
                <a:solidFill>
                  <a:srgbClr val="7030A0"/>
                </a:solidFill>
              </a:rPr>
              <a:t> kg</a:t>
            </a:r>
            <a:endParaRPr lang="ru-RU" sz="2800" b="1" kern="0" dirty="0">
              <a:solidFill>
                <a:srgbClr val="7030A0"/>
              </a:solidFill>
            </a:endParaRPr>
          </a:p>
        </p:txBody>
      </p:sp>
      <p:cxnSp>
        <p:nvCxnSpPr>
          <p:cNvPr id="28" name="Прямая со стрелкой 27"/>
          <p:cNvCxnSpPr/>
          <p:nvPr/>
        </p:nvCxnSpPr>
        <p:spPr>
          <a:xfrm flipV="1">
            <a:off x="9298925" y="3337070"/>
            <a:ext cx="576064" cy="24214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Объект 3"/>
          <p:cNvSpPr txBox="1">
            <a:spLocks/>
          </p:cNvSpPr>
          <p:nvPr/>
        </p:nvSpPr>
        <p:spPr>
          <a:xfrm>
            <a:off x="9982694" y="3146888"/>
            <a:ext cx="159098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7030A0"/>
                </a:solidFill>
              </a:rPr>
              <a:t>13888 m</a:t>
            </a:r>
            <a:endParaRPr lang="ru-RU" sz="2800" b="1" kern="0" dirty="0">
              <a:solidFill>
                <a:srgbClr val="7030A0"/>
              </a:solidFill>
            </a:endParaRPr>
          </a:p>
        </p:txBody>
      </p:sp>
      <p:cxnSp>
        <p:nvCxnSpPr>
          <p:cNvPr id="31" name="Прямая со стрелкой 30"/>
          <p:cNvCxnSpPr/>
          <p:nvPr/>
        </p:nvCxnSpPr>
        <p:spPr>
          <a:xfrm flipV="1">
            <a:off x="10202121" y="4311509"/>
            <a:ext cx="576064" cy="24214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Объект 3"/>
          <p:cNvSpPr txBox="1">
            <a:spLocks/>
          </p:cNvSpPr>
          <p:nvPr/>
        </p:nvSpPr>
        <p:spPr>
          <a:xfrm>
            <a:off x="10345371" y="5059225"/>
            <a:ext cx="18808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7030A0"/>
                </a:solidFill>
              </a:rPr>
              <a:t>32,149 </a:t>
            </a:r>
            <a:r>
              <a:rPr lang="en-US" sz="2800" b="1" kern="0" dirty="0" err="1" smtClean="0">
                <a:solidFill>
                  <a:srgbClr val="7030A0"/>
                </a:solidFill>
              </a:rPr>
              <a:t>litr</a:t>
            </a:r>
            <a:endParaRPr lang="ru-RU" sz="2800" b="1" kern="0" dirty="0">
              <a:solidFill>
                <a:srgbClr val="7030A0"/>
              </a:solidFill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flipV="1">
            <a:off x="9744710" y="5349347"/>
            <a:ext cx="576064" cy="242141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Объект 3"/>
          <p:cNvSpPr txBox="1">
            <a:spLocks/>
          </p:cNvSpPr>
          <p:nvPr/>
        </p:nvSpPr>
        <p:spPr>
          <a:xfrm>
            <a:off x="10778185" y="4118214"/>
            <a:ext cx="18808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373435"/>
                </a:solidFill>
                <a:latin typeface="Arial"/>
                <a:ea typeface="+mn-ea"/>
                <a:cs typeface="Arial"/>
              </a:defRPr>
            </a:lvl1pPr>
            <a:lvl2pPr marL="1043184">
              <a:defRPr>
                <a:latin typeface="+mn-lt"/>
                <a:ea typeface="+mn-ea"/>
                <a:cs typeface="+mn-cs"/>
              </a:defRPr>
            </a:lvl2pPr>
            <a:lvl3pPr marL="2086369">
              <a:defRPr>
                <a:latin typeface="+mn-lt"/>
                <a:ea typeface="+mn-ea"/>
                <a:cs typeface="+mn-cs"/>
              </a:defRPr>
            </a:lvl3pPr>
            <a:lvl4pPr marL="3129552">
              <a:defRPr>
                <a:latin typeface="+mn-lt"/>
                <a:ea typeface="+mn-ea"/>
                <a:cs typeface="+mn-cs"/>
              </a:defRPr>
            </a:lvl4pPr>
            <a:lvl5pPr marL="4172736">
              <a:defRPr>
                <a:latin typeface="+mn-lt"/>
                <a:ea typeface="+mn-ea"/>
                <a:cs typeface="+mn-cs"/>
              </a:defRPr>
            </a:lvl5pPr>
            <a:lvl6pPr marL="5215922">
              <a:defRPr>
                <a:latin typeface="+mn-lt"/>
                <a:ea typeface="+mn-ea"/>
                <a:cs typeface="+mn-cs"/>
              </a:defRPr>
            </a:lvl6pPr>
            <a:lvl7pPr marL="6259106">
              <a:defRPr>
                <a:latin typeface="+mn-lt"/>
                <a:ea typeface="+mn-ea"/>
                <a:cs typeface="+mn-cs"/>
              </a:defRPr>
            </a:lvl7pPr>
            <a:lvl8pPr marL="7302290">
              <a:defRPr>
                <a:latin typeface="+mn-lt"/>
                <a:ea typeface="+mn-ea"/>
                <a:cs typeface="+mn-cs"/>
              </a:defRPr>
            </a:lvl8pPr>
            <a:lvl9pPr marL="8345475">
              <a:defRPr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800" b="1" kern="0" dirty="0" smtClean="0">
                <a:solidFill>
                  <a:srgbClr val="7030A0"/>
                </a:solidFill>
              </a:rPr>
              <a:t>777,248 </a:t>
            </a:r>
            <a:r>
              <a:rPr lang="en-US" sz="2800" b="1" kern="0" dirty="0" err="1" smtClean="0">
                <a:solidFill>
                  <a:srgbClr val="7030A0"/>
                </a:solidFill>
              </a:rPr>
              <a:t>ar</a:t>
            </a:r>
            <a:endParaRPr lang="ru-RU" sz="2800" b="1" kern="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4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7" grpId="0"/>
      <p:bldP spid="30" grpId="0"/>
      <p:bldP spid="32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567550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337 -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712168" y="1440210"/>
            <a:ext cx="11161321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Quyidagi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o‘nli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kasrlar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orasida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joylashgan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natural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sonlarni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2">
                    <a:lumMod val="50000"/>
                  </a:schemeClr>
                </a:solidFill>
              </a:rPr>
              <a:t>yozing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ru-RU" sz="28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359100" y="2843137"/>
            <a:ext cx="2634222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</a:t>
            </a:r>
            <a:r>
              <a:rPr lang="en-US" sz="2800" kern="0" dirty="0" smtClean="0">
                <a:solidFill>
                  <a:srgbClr val="002060"/>
                </a:solidFill>
              </a:rPr>
              <a:t>4,53 </a:t>
            </a:r>
            <a:r>
              <a:rPr lang="en-US" sz="2800" kern="0" dirty="0" err="1" smtClean="0">
                <a:solidFill>
                  <a:srgbClr val="002060"/>
                </a:solidFill>
              </a:rPr>
              <a:t>va</a:t>
            </a:r>
            <a:r>
              <a:rPr lang="en-US" sz="2800" kern="0" dirty="0" smtClean="0">
                <a:solidFill>
                  <a:srgbClr val="002060"/>
                </a:solidFill>
              </a:rPr>
              <a:t> 13,4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304456" y="4771499"/>
            <a:ext cx="349831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</a:t>
            </a:r>
            <a:r>
              <a:rPr lang="en-US" sz="2800" kern="0" dirty="0" smtClean="0">
                <a:solidFill>
                  <a:srgbClr val="002060"/>
                </a:solidFill>
              </a:rPr>
              <a:t>56,456 </a:t>
            </a:r>
            <a:r>
              <a:rPr lang="en-US" sz="2800" kern="0" dirty="0" err="1" smtClean="0">
                <a:solidFill>
                  <a:srgbClr val="002060"/>
                </a:solidFill>
              </a:rPr>
              <a:t>va</a:t>
            </a:r>
            <a:r>
              <a:rPr lang="en-US" sz="2800" kern="0" dirty="0" smtClean="0">
                <a:solidFill>
                  <a:srgbClr val="002060"/>
                </a:solidFill>
              </a:rPr>
              <a:t> 65,609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5464696" y="2821036"/>
            <a:ext cx="349831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f) </a:t>
            </a:r>
            <a:r>
              <a:rPr lang="en-US" sz="2800" kern="0" dirty="0" smtClean="0">
                <a:solidFill>
                  <a:srgbClr val="002060"/>
                </a:solidFill>
              </a:rPr>
              <a:t>3007,4 </a:t>
            </a:r>
            <a:r>
              <a:rPr lang="en-US" sz="2800" kern="0" dirty="0" err="1" smtClean="0">
                <a:solidFill>
                  <a:srgbClr val="002060"/>
                </a:solidFill>
              </a:rPr>
              <a:t>va</a:t>
            </a:r>
            <a:r>
              <a:rPr lang="en-US" sz="2800" kern="0" dirty="0" smtClean="0">
                <a:solidFill>
                  <a:srgbClr val="002060"/>
                </a:solidFill>
              </a:rPr>
              <a:t> 3010,01</a:t>
            </a:r>
            <a:endParaRPr lang="ru-RU" sz="2800" kern="0" dirty="0">
              <a:solidFill>
                <a:srgbClr val="002060"/>
              </a:solidFill>
            </a:endParaRPr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823134" y="3348360"/>
            <a:ext cx="3744416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5,6,7,8,9,10,11,12,13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1" name="Picture 6" descr="https://thumbs.dreamstime.com/b/e-%D0%BC%D0%B8%D0%BB%D1%8B%D0%B9-%D0%BC%D0%B0%D0%BB%D1%8C%D1%87%D0%B8%D0%BA-%D1%81%D0%B8%D0%B4%D1%8F-%D0%BD%D0%B0-%D1%82%D0%B0%D0%B1%D0%BB%D0%B8%D1%86%D0%B5-%D0%B8-%D1%87%D0%B8%D1%82%D0%B0%D1%8F-%D0%BA%D0%BD%D0%B8%D0%B3%D1%83-abc-%D1%80%D1%83%D0%BA%D0%B0-%D1%81%D0%BC%D0%B5%D1%88%D0%BD%D0%BE%D0%B3%D0%BE-%D0%BF%D0%B5%D1%80%D1%81%D0%BE%D0%BD%D0%B0%D0%B6%D0%B0-15272892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9152" y="2587952"/>
            <a:ext cx="2736385" cy="2500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5777880" y="3331657"/>
            <a:ext cx="327831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3008, 3009, 3010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3" name="Заголовок 9"/>
          <p:cNvSpPr txBox="1">
            <a:spLocks/>
          </p:cNvSpPr>
          <p:nvPr/>
        </p:nvSpPr>
        <p:spPr>
          <a:xfrm>
            <a:off x="3664496" y="5302973"/>
            <a:ext cx="44644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57,58,59,60,61,62,63,64,65</a:t>
            </a:r>
            <a:endParaRPr lang="ru-RU" sz="28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375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8" grpId="0"/>
      <p:bldP spid="10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187" y="5760690"/>
            <a:ext cx="8964997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0,02;   0,022;  0,0302;  0,202;    0,302;    3,02;       20,3     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456584" y="420278"/>
            <a:ext cx="3096344" cy="677108"/>
          </a:xfrm>
        </p:spPr>
        <p:txBody>
          <a:bodyPr/>
          <a:lstStyle/>
          <a:p>
            <a:r>
              <a:rPr lang="en-US" sz="4400" b="1" dirty="0" smtClean="0"/>
              <a:t>338 -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368202"/>
            <a:ext cx="11665296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O‘nli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kasrlarni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oldin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o‘sib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borish</a:t>
            </a:r>
            <a:r>
              <a:rPr lang="en-US" sz="2800" b="1" dirty="0" smtClean="0">
                <a:solidFill>
                  <a:srgbClr val="002060"/>
                </a:solidFill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kamayib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borish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tartibida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joylashtiring</a:t>
            </a:r>
            <a:r>
              <a:rPr lang="en-US" sz="2800" b="1" dirty="0" smtClean="0">
                <a:solidFill>
                  <a:srgbClr val="002060"/>
                </a:solidFill>
              </a:rPr>
              <a:t>: 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90600" y="5191269"/>
            <a:ext cx="93665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b) </a:t>
            </a:r>
            <a:r>
              <a:rPr lang="en-US" sz="2800" kern="0" dirty="0" smtClean="0">
                <a:solidFill>
                  <a:schemeClr val="tx1"/>
                </a:solidFill>
              </a:rPr>
              <a:t>0,02;   3,02;    0,302;    0,022;    0,202;   0,0302;    20,3;    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92187" y="3458175"/>
            <a:ext cx="8383389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0,98;     0,99;    1,123;  1,708;  4,708;  7,613;  13,2;    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484155" y="2888754"/>
            <a:ext cx="878497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rgbClr val="FF0000"/>
                </a:solidFill>
              </a:rPr>
              <a:t>a) </a:t>
            </a:r>
            <a:r>
              <a:rPr lang="en-US" sz="2800" kern="0" dirty="0" smtClean="0">
                <a:solidFill>
                  <a:schemeClr val="tx1"/>
                </a:solidFill>
              </a:rPr>
              <a:t>1,708;   0,98;    4,708;  13,2;    7,613;  0,99;    1,123;    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892188" y="4002912"/>
            <a:ext cx="853294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13,2;     7,613;  4,708;  1,708;  1,123;   0,99;    0,98;    </a:t>
            </a:r>
            <a:endParaRPr lang="ru-RU" sz="2800" kern="0" dirty="0">
              <a:solidFill>
                <a:srgbClr val="FF0000"/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892188" y="6291026"/>
            <a:ext cx="89649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20,3;   3,02;    0,302;    0,202;    0,0302;  0,022;     0,02;    </a:t>
            </a:r>
            <a:endParaRPr lang="ru-RU" sz="2800" kern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87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7312" y="2808362"/>
            <a:ext cx="1955915" cy="430887"/>
          </a:xfrm>
        </p:spPr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a)  2     1,75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384576" y="332726"/>
            <a:ext cx="3024336" cy="675436"/>
          </a:xfrm>
        </p:spPr>
        <p:txBody>
          <a:bodyPr/>
          <a:lstStyle/>
          <a:p>
            <a:r>
              <a:rPr lang="en-US" sz="4400" b="1" dirty="0" smtClean="0"/>
              <a:t>339 - </a:t>
            </a:r>
            <a:r>
              <a:rPr lang="en-US" sz="4400" b="1" dirty="0" err="1" smtClean="0"/>
              <a:t>misol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084845" y="1347041"/>
            <a:ext cx="4104456" cy="430887"/>
          </a:xfrm>
        </p:spPr>
        <p:txBody>
          <a:bodyPr/>
          <a:lstStyle/>
          <a:p>
            <a:r>
              <a:rPr lang="en-US" sz="2800" b="1" dirty="0" err="1" smtClean="0">
                <a:solidFill>
                  <a:srgbClr val="C00000"/>
                </a:solidFill>
              </a:rPr>
              <a:t>Tengsizlikni</a:t>
            </a:r>
            <a:r>
              <a:rPr lang="en-US" sz="2800" b="1" dirty="0" smtClean="0">
                <a:solidFill>
                  <a:srgbClr val="C00000"/>
                </a:solidFill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</a:rPr>
              <a:t>tekshiring</a:t>
            </a:r>
            <a:r>
              <a:rPr lang="en-US" sz="2800" b="1" dirty="0" smtClean="0">
                <a:solidFill>
                  <a:srgbClr val="C00000"/>
                </a:solidFill>
              </a:rPr>
              <a:t>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683808" y="2746807"/>
            <a:ext cx="372328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b)  18,006      19,0001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Заголовок 1"/>
              <p:cNvSpPr txBox="1">
                <a:spLocks/>
              </p:cNvSpPr>
              <p:nvPr/>
            </p:nvSpPr>
            <p:spPr>
              <a:xfrm>
                <a:off x="8453028" y="2665020"/>
                <a:ext cx="288032" cy="55399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3028" y="2665020"/>
                <a:ext cx="288032" cy="553996"/>
              </a:xfrm>
              <a:prstGeom prst="rect">
                <a:avLst/>
              </a:prstGeom>
              <a:blipFill>
                <a:blip r:embed="rId2"/>
                <a:stretch>
                  <a:fillRect r="-85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 txBox="1">
            <a:spLocks/>
          </p:cNvSpPr>
          <p:nvPr/>
        </p:nvSpPr>
        <p:spPr>
          <a:xfrm>
            <a:off x="6904856" y="4824586"/>
            <a:ext cx="3672408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e)  24,009     23,999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Заголовок 1"/>
              <p:cNvSpPr txBox="1">
                <a:spLocks/>
              </p:cNvSpPr>
              <p:nvPr/>
            </p:nvSpPr>
            <p:spPr>
              <a:xfrm>
                <a:off x="8545452" y="4746721"/>
                <a:ext cx="341949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5452" y="4746721"/>
                <a:ext cx="341949" cy="5539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Заголовок 1"/>
          <p:cNvSpPr txBox="1">
            <a:spLocks/>
          </p:cNvSpPr>
          <p:nvPr/>
        </p:nvSpPr>
        <p:spPr>
          <a:xfrm>
            <a:off x="816089" y="4917696"/>
            <a:ext cx="326875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d)  71,2     71,2005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Заголовок 1"/>
              <p:cNvSpPr txBox="1">
                <a:spLocks/>
              </p:cNvSpPr>
              <p:nvPr/>
            </p:nvSpPr>
            <p:spPr>
              <a:xfrm>
                <a:off x="1720281" y="2746807"/>
                <a:ext cx="310844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281" y="2746807"/>
                <a:ext cx="31084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Заголовок 1"/>
              <p:cNvSpPr txBox="1">
                <a:spLocks/>
              </p:cNvSpPr>
              <p:nvPr/>
            </p:nvSpPr>
            <p:spPr>
              <a:xfrm>
                <a:off x="1720280" y="2746807"/>
                <a:ext cx="310844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7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20280" y="2746807"/>
                <a:ext cx="310844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Заголовок 1"/>
              <p:cNvSpPr txBox="1">
                <a:spLocks/>
              </p:cNvSpPr>
              <p:nvPr/>
            </p:nvSpPr>
            <p:spPr>
              <a:xfrm>
                <a:off x="2150252" y="4870977"/>
                <a:ext cx="310843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2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0252" y="4870977"/>
                <a:ext cx="310843" cy="5539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Заголовок 1"/>
          <p:cNvSpPr txBox="1">
            <a:spLocks/>
          </p:cNvSpPr>
          <p:nvPr/>
        </p:nvSpPr>
        <p:spPr>
          <a:xfrm>
            <a:off x="1277176" y="5862197"/>
            <a:ext cx="275023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71,2     71,2005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Заголовок 1"/>
              <p:cNvSpPr txBox="1">
                <a:spLocks/>
              </p:cNvSpPr>
              <p:nvPr/>
            </p:nvSpPr>
            <p:spPr>
              <a:xfrm>
                <a:off x="2010276" y="5757037"/>
                <a:ext cx="341949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0276" y="5757037"/>
                <a:ext cx="341949" cy="5539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Заголовок 1"/>
          <p:cNvSpPr txBox="1">
            <a:spLocks/>
          </p:cNvSpPr>
          <p:nvPr/>
        </p:nvSpPr>
        <p:spPr>
          <a:xfrm>
            <a:off x="7300900" y="5862197"/>
            <a:ext cx="288032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smtClean="0">
                <a:solidFill>
                  <a:schemeClr val="tx1"/>
                </a:solidFill>
              </a:rPr>
              <a:t>24,009     23,999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Заголовок 1"/>
              <p:cNvSpPr txBox="1">
                <a:spLocks/>
              </p:cNvSpPr>
              <p:nvPr/>
            </p:nvSpPr>
            <p:spPr>
              <a:xfrm>
                <a:off x="8497449" y="5800641"/>
                <a:ext cx="310843" cy="55399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3600" i="1" kern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&gt;</m:t>
                    </m:r>
                  </m:oMath>
                </a14:m>
                <a:r>
                  <a:rPr lang="en-US" sz="3600" kern="0" dirty="0" smtClean="0">
                    <a:solidFill>
                      <a:schemeClr val="tx1"/>
                    </a:solidFill>
                  </a:rPr>
                  <a:t>  </a:t>
                </a:r>
                <a:endParaRPr lang="ru-RU" sz="36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9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7449" y="5800641"/>
                <a:ext cx="310843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оловина рамки 4"/>
          <p:cNvSpPr/>
          <p:nvPr/>
        </p:nvSpPr>
        <p:spPr>
          <a:xfrm rot="12971309">
            <a:off x="3053799" y="2702934"/>
            <a:ext cx="220674" cy="417573"/>
          </a:xfrm>
          <a:prstGeom prst="halfFrame">
            <a:avLst>
              <a:gd name="adj1" fmla="val 7151"/>
              <a:gd name="adj2" fmla="val 649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оловина рамки 19"/>
          <p:cNvSpPr/>
          <p:nvPr/>
        </p:nvSpPr>
        <p:spPr>
          <a:xfrm rot="12971309">
            <a:off x="10509087" y="2702934"/>
            <a:ext cx="220674" cy="417573"/>
          </a:xfrm>
          <a:prstGeom prst="halfFrame">
            <a:avLst>
              <a:gd name="adj1" fmla="val 7151"/>
              <a:gd name="adj2" fmla="val 649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02730" y="4870977"/>
            <a:ext cx="44935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078638" y="4763031"/>
            <a:ext cx="44935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319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9" grpId="0"/>
      <p:bldP spid="10" grpId="0"/>
      <p:bldP spid="11" grpId="0"/>
      <p:bldP spid="15" grpId="0"/>
      <p:bldP spid="17" grpId="0"/>
      <p:bldP spid="22" grpId="0"/>
      <p:bldP spid="23" grpId="0"/>
      <p:bldP spid="25" grpId="0"/>
      <p:bldP spid="27" grpId="0"/>
      <p:bldP spid="29" grpId="0"/>
      <p:bldP spid="5" grpId="0" animBg="1"/>
      <p:bldP spid="20" grpId="0" animBg="1"/>
      <p:bldP spid="8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14784</TotalTime>
  <Words>457</Words>
  <Application>Microsoft Office PowerPoint</Application>
  <PresentationFormat>Произвольный</PresentationFormat>
  <Paragraphs>131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 Math</vt:lpstr>
      <vt:lpstr>Office Theme</vt:lpstr>
      <vt:lpstr>MATEMATIKA</vt:lpstr>
      <vt:lpstr>Презентация PowerPoint</vt:lpstr>
      <vt:lpstr>Sonlar nurida teng  o‘nli kasrlar bitta nuqta bilan tasvirlanadi. Sonlar nurida katta o‘nli kasr kichigidan o‘ngga, kichik o‘nli kasr esa kattasidan chapda yotadi.</vt:lpstr>
      <vt:lpstr>Презентация PowerPoint</vt:lpstr>
      <vt:lpstr>a)  A nuqta </vt:lpstr>
      <vt:lpstr>d) 23,5 °C  va 13,59 °C</vt:lpstr>
      <vt:lpstr>5,6,7,8,9,10,11,12,13</vt:lpstr>
      <vt:lpstr>0,02;   0,022;  0,0302;  0,202;    0,302;    3,02;       20,3     </vt:lpstr>
      <vt:lpstr>a)  2     1,75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Учетная запись Майкрософт</cp:lastModifiedBy>
  <cp:revision>1221</cp:revision>
  <dcterms:created xsi:type="dcterms:W3CDTF">2020-04-09T07:32:19Z</dcterms:created>
  <dcterms:modified xsi:type="dcterms:W3CDTF">2021-01-15T05:40:54Z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