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4" r:id="rId2"/>
    <p:sldId id="546" r:id="rId3"/>
    <p:sldId id="556" r:id="rId4"/>
    <p:sldId id="557" r:id="rId5"/>
    <p:sldId id="551" r:id="rId6"/>
    <p:sldId id="549" r:id="rId7"/>
    <p:sldId id="550" r:id="rId8"/>
    <p:sldId id="552" r:id="rId9"/>
    <p:sldId id="420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89636" autoAdjust="0"/>
  </p:normalViewPr>
  <p:slideViewPr>
    <p:cSldViewPr>
      <p:cViewPr varScale="1">
        <p:scale>
          <a:sx n="62" d="100"/>
          <a:sy n="62" d="100"/>
        </p:scale>
        <p:origin x="600" y="56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432249" y="2584239"/>
            <a:ext cx="11233248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O‘NLI KASRLARNI QO‘SHISH </a:t>
            </a:r>
          </a:p>
          <a:p>
            <a:pPr marL="40888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VA  AYIRISH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si-sol7.ucoz.net/matematika/derev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126" y="3980404"/>
            <a:ext cx="2952328" cy="285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588" y="4365200"/>
            <a:ext cx="11775772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•  </a:t>
            </a:r>
            <a:r>
              <a:rPr lang="en-US" sz="2800" dirty="0" err="1" smtClean="0">
                <a:solidFill>
                  <a:srgbClr val="002060"/>
                </a:solidFill>
              </a:rPr>
              <a:t>vergulga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e’tibor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bermasdan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qo‘shish</a:t>
            </a:r>
            <a:r>
              <a:rPr lang="en-US" sz="2800" dirty="0" smtClean="0">
                <a:solidFill>
                  <a:srgbClr val="002060"/>
                </a:solidFill>
              </a:rPr>
              <a:t> (</a:t>
            </a:r>
            <a:r>
              <a:rPr lang="en-US" sz="2800" dirty="0" err="1" smtClean="0">
                <a:solidFill>
                  <a:srgbClr val="002060"/>
                </a:solidFill>
              </a:rPr>
              <a:t>ayirish</a:t>
            </a:r>
            <a:r>
              <a:rPr lang="en-US" sz="2800" dirty="0" smtClean="0">
                <a:solidFill>
                  <a:srgbClr val="002060"/>
                </a:solidFill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</a:rPr>
              <a:t>bajariladi</a:t>
            </a:r>
            <a:r>
              <a:rPr lang="en-US" sz="2800" dirty="0" smtClean="0">
                <a:solidFill>
                  <a:srgbClr val="002060"/>
                </a:solidFill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664496" y="363952"/>
            <a:ext cx="6081722" cy="677108"/>
          </a:xfrm>
        </p:spPr>
        <p:txBody>
          <a:bodyPr/>
          <a:lstStyle/>
          <a:p>
            <a:r>
              <a:rPr lang="en-US" sz="4400" b="1" dirty="0" err="1" smtClean="0"/>
              <a:t>Yangi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mavzu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bayoni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5" y="1440210"/>
            <a:ext cx="6984775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qo‘shish</a:t>
            </a:r>
            <a:r>
              <a:rPr lang="en-US" sz="2800" b="1" dirty="0" smtClean="0">
                <a:solidFill>
                  <a:schemeClr val="tx1"/>
                </a:solidFill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</a:rPr>
              <a:t>ayirish</a:t>
            </a:r>
            <a:r>
              <a:rPr lang="en-US" sz="2800" b="1" dirty="0" smtClean="0">
                <a:solidFill>
                  <a:schemeClr val="tx1"/>
                </a:solidFill>
              </a:rPr>
              <a:t>)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>
                <a:solidFill>
                  <a:schemeClr val="tx1"/>
                </a:solidFill>
              </a:rPr>
              <a:t>: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8588" y="3390665"/>
            <a:ext cx="1177577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so‘ng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ular</a:t>
            </a:r>
            <a:r>
              <a:rPr lang="en-US" sz="2800" kern="0" dirty="0" smtClean="0">
                <a:solidFill>
                  <a:srgbClr val="002060"/>
                </a:solidFill>
              </a:rPr>
              <a:t> “</a:t>
            </a:r>
            <a:r>
              <a:rPr lang="en-US" sz="2800" kern="0" dirty="0" err="1" smtClean="0">
                <a:solidFill>
                  <a:srgbClr val="002060"/>
                </a:solidFill>
              </a:rPr>
              <a:t>ustun</a:t>
            </a:r>
            <a:r>
              <a:rPr lang="en-US" sz="2800" kern="0" dirty="0" smtClean="0">
                <a:solidFill>
                  <a:srgbClr val="002060"/>
                </a:solidFill>
              </a:rPr>
              <a:t>”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,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vergulning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tagiga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tushadigan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  </a:t>
            </a:r>
          </a:p>
          <a:p>
            <a:pPr defTabSz="914400"/>
            <a:r>
              <a:rPr lang="en-US" sz="2800" kern="0" dirty="0">
                <a:solidFill>
                  <a:srgbClr val="002060"/>
                </a:solidFill>
              </a:rPr>
              <a:t> </a:t>
            </a:r>
            <a:r>
              <a:rPr lang="en-US" sz="2800" kern="0" dirty="0" smtClean="0">
                <a:solidFill>
                  <a:srgbClr val="002060"/>
                </a:solidFill>
              </a:rPr>
              <a:t>   </a:t>
            </a:r>
            <a:r>
              <a:rPr lang="en-US" sz="2800" kern="0" dirty="0" err="1" smtClean="0">
                <a:solidFill>
                  <a:srgbClr val="002060"/>
                </a:solidFill>
              </a:rPr>
              <a:t>yoziladi</a:t>
            </a:r>
            <a:r>
              <a:rPr lang="en-US" sz="2800" kern="0" dirty="0" smtClean="0">
                <a:solidFill>
                  <a:srgbClr val="002060"/>
                </a:solidFill>
              </a:rPr>
              <a:t>;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8588" y="2407699"/>
            <a:ext cx="1177577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oldin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ularning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verguldan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keyingi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raqamlari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soni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nollar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qo‘yib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br>
              <a:rPr lang="en-US" sz="2800" kern="0" dirty="0" smtClean="0">
                <a:solidFill>
                  <a:srgbClr val="002060"/>
                </a:solidFill>
              </a:rPr>
            </a:br>
            <a:r>
              <a:rPr lang="en-US" sz="2800" kern="0" dirty="0" smtClean="0">
                <a:solidFill>
                  <a:srgbClr val="002060"/>
                </a:solidFill>
              </a:rPr>
              <a:t>    </a:t>
            </a:r>
            <a:r>
              <a:rPr lang="en-US" sz="2800" kern="0" dirty="0" err="1" smtClean="0">
                <a:solidFill>
                  <a:srgbClr val="002060"/>
                </a:solidFill>
              </a:rPr>
              <a:t>tenglashtiriladi</a:t>
            </a:r>
            <a:r>
              <a:rPr lang="en-US" sz="2800" kern="0" dirty="0" smtClean="0">
                <a:solidFill>
                  <a:srgbClr val="002060"/>
                </a:solidFill>
              </a:rPr>
              <a:t>;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08588" y="4908848"/>
            <a:ext cx="1061674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hosil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bo‘lgan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songa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tepadagi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o‘nli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kasrlar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vergullari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tagiga</a:t>
            </a:r>
            <a:endParaRPr lang="en-US" sz="2800" kern="0" dirty="0" smtClean="0">
              <a:solidFill>
                <a:srgbClr val="002060"/>
              </a:solidFill>
            </a:endParaRPr>
          </a:p>
          <a:p>
            <a:pPr defTabSz="914400"/>
            <a:r>
              <a:rPr lang="en-US" sz="2800" kern="0" dirty="0">
                <a:solidFill>
                  <a:srgbClr val="002060"/>
                </a:solidFill>
              </a:rPr>
              <a:t> </a:t>
            </a:r>
            <a:r>
              <a:rPr lang="en-US" sz="2800" kern="0" dirty="0" smtClean="0">
                <a:solidFill>
                  <a:srgbClr val="002060"/>
                </a:solidFill>
              </a:rPr>
              <a:t>  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tushadigan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quyiladi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  <a:endParaRPr lang="ru-RU" sz="2800" kern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87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276" y="2315314"/>
            <a:ext cx="1944216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6,5 = 6,500</a:t>
            </a:r>
            <a:r>
              <a:rPr lang="en-US" sz="28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06309" y="338063"/>
            <a:ext cx="6495608" cy="1354217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qo‘shish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3376464" y="4851807"/>
                <a:ext cx="1513842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+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464" y="4851807"/>
                <a:ext cx="1513842" cy="808491"/>
              </a:xfrm>
              <a:prstGeom prst="rect">
                <a:avLst/>
              </a:prstGeom>
              <a:blipFill>
                <a:blip r:embed="rId2"/>
                <a:stretch>
                  <a:fillRect l="-14516" r="-8871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4960640" y="4851807"/>
                <a:ext cx="1440160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𝟒𝟔𝟏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ru-RU" sz="3600" b="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640" y="4851807"/>
                <a:ext cx="1440160" cy="808491"/>
              </a:xfrm>
              <a:prstGeom prst="rect">
                <a:avLst/>
              </a:prstGeom>
              <a:blipFill>
                <a:blip r:embed="rId3"/>
                <a:stretch>
                  <a:fillRect l="-15254"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/>
          <p:cNvSpPr txBox="1">
            <a:spLocks/>
          </p:cNvSpPr>
          <p:nvPr/>
        </p:nvSpPr>
        <p:spPr>
          <a:xfrm>
            <a:off x="769300" y="5040610"/>
            <a:ext cx="26071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6,500 + 3,461 </a:t>
            </a:r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822324" y="3334434"/>
                <a:ext cx="2583985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6,500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324" y="3334434"/>
                <a:ext cx="2583985" cy="808491"/>
              </a:xfrm>
              <a:prstGeom prst="rect">
                <a:avLst/>
              </a:prstGeom>
              <a:blipFill>
                <a:blip r:embed="rId4"/>
                <a:stretch>
                  <a:fillRect l="-8491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5985314" y="4852585"/>
                <a:ext cx="307978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=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𝟗𝟔𝟏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002060"/>
                    </a:solidFill>
                  </a:rPr>
                  <a:t>9,961</a:t>
                </a:r>
                <a:endParaRPr lang="ru-RU" sz="2800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314" y="4852585"/>
                <a:ext cx="3079782" cy="800219"/>
              </a:xfrm>
              <a:prstGeom prst="rect">
                <a:avLst/>
              </a:prstGeom>
              <a:blipFill>
                <a:blip r:embed="rId5"/>
                <a:stretch>
                  <a:fillRect l="-792" r="-792" b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/>
          <p:cNvSpPr txBox="1">
            <a:spLocks/>
          </p:cNvSpPr>
          <p:nvPr/>
        </p:nvSpPr>
        <p:spPr>
          <a:xfrm>
            <a:off x="9799094" y="3735127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035865" y="3519684"/>
            <a:ext cx="106680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6,500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0051465" y="3950571"/>
            <a:ext cx="106579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>
                <a:solidFill>
                  <a:schemeClr val="tx1"/>
                </a:solidFill>
              </a:rPr>
              <a:t>3</a:t>
            </a:r>
            <a:r>
              <a:rPr lang="en-US" sz="2800" kern="0" dirty="0" smtClean="0">
                <a:solidFill>
                  <a:schemeClr val="tx1"/>
                </a:solidFill>
              </a:rPr>
              <a:t>,461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0160104" y="3985359"/>
            <a:ext cx="12302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9,961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0137218" y="4416246"/>
            <a:ext cx="8640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бъект 3"/>
          <p:cNvSpPr txBox="1">
            <a:spLocks/>
          </p:cNvSpPr>
          <p:nvPr/>
        </p:nvSpPr>
        <p:spPr>
          <a:xfrm>
            <a:off x="568152" y="1296194"/>
            <a:ext cx="762114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Misol</a:t>
            </a:r>
            <a:r>
              <a:rPr lang="en-US" sz="2800" b="1" kern="0" dirty="0" smtClean="0">
                <a:solidFill>
                  <a:schemeClr val="tx1"/>
                </a:solidFill>
              </a:rPr>
              <a:t>. 6,5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3,461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kasrlarni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qo‘shaylik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/>
              <p:cNvSpPr txBox="1">
                <a:spLocks/>
              </p:cNvSpPr>
              <p:nvPr/>
            </p:nvSpPr>
            <p:spPr>
              <a:xfrm>
                <a:off x="4233266" y="3330881"/>
                <a:ext cx="289490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3,461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𝟒𝟔𝟏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ru-RU" sz="3600" b="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266" y="3330881"/>
                <a:ext cx="2894908" cy="808491"/>
              </a:xfrm>
              <a:prstGeom prst="rect">
                <a:avLst/>
              </a:prstGeom>
              <a:blipFill>
                <a:blip r:embed="rId6"/>
                <a:stretch>
                  <a:fillRect l="-7368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Заголовок 1"/>
          <p:cNvSpPr txBox="1">
            <a:spLocks/>
          </p:cNvSpPr>
          <p:nvPr/>
        </p:nvSpPr>
        <p:spPr>
          <a:xfrm>
            <a:off x="8871689" y="2315313"/>
            <a:ext cx="33951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“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ustun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”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ko‘rinishi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endParaRPr lang="ru-RU" sz="2800" b="0" kern="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61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7" grpId="0"/>
      <p:bldP spid="22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93417" y="342569"/>
            <a:ext cx="6928906" cy="742484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ayirish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712168" y="3595609"/>
                <a:ext cx="289490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6,500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68" y="3595609"/>
                <a:ext cx="2894908" cy="808491"/>
              </a:xfrm>
              <a:prstGeom prst="rect">
                <a:avLst/>
              </a:prstGeom>
              <a:blipFill>
                <a:blip r:embed="rId2"/>
                <a:stretch>
                  <a:fillRect l="-7579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Объект 3"/>
          <p:cNvSpPr txBox="1">
            <a:spLocks/>
          </p:cNvSpPr>
          <p:nvPr/>
        </p:nvSpPr>
        <p:spPr>
          <a:xfrm>
            <a:off x="568152" y="1296194"/>
            <a:ext cx="762114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Misol</a:t>
            </a:r>
            <a:r>
              <a:rPr lang="en-US" sz="2800" b="1" kern="0" dirty="0" smtClean="0">
                <a:solidFill>
                  <a:schemeClr val="tx1"/>
                </a:solidFill>
              </a:rPr>
              <a:t>. 6,5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3,461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kasrlarni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qo‘shaylik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4511451" y="3571377"/>
                <a:ext cx="289490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rgbClr val="002060"/>
                    </a:solidFill>
                  </a:rPr>
                  <a:t>3,461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𝟒𝟔𝟏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ru-RU" sz="3600" b="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451" y="3571377"/>
                <a:ext cx="2894908" cy="808491"/>
              </a:xfrm>
              <a:prstGeom prst="rect">
                <a:avLst/>
              </a:prstGeom>
              <a:blipFill>
                <a:blip r:embed="rId3"/>
                <a:stretch>
                  <a:fillRect l="-7368"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3203620" y="5021896"/>
                <a:ext cx="1584176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𝟓𝟎𝟎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-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620" y="5021896"/>
                <a:ext cx="1584176" cy="808491"/>
              </a:xfrm>
              <a:prstGeom prst="rect">
                <a:avLst/>
              </a:prstGeom>
              <a:blipFill>
                <a:blip r:embed="rId4"/>
                <a:stretch>
                  <a:fillRect l="-13900" r="-6178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4787796" y="5037851"/>
                <a:ext cx="1540996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𝟒𝟔𝟏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endParaRPr lang="ru-RU" sz="3600" b="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796" y="5037851"/>
                <a:ext cx="1540996" cy="808491"/>
              </a:xfrm>
              <a:prstGeom prst="rect">
                <a:avLst/>
              </a:prstGeom>
              <a:blipFill>
                <a:blip r:embed="rId5"/>
                <a:stretch>
                  <a:fillRect l="-13834" b="-6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Заголовок 1"/>
          <p:cNvSpPr txBox="1">
            <a:spLocks/>
          </p:cNvSpPr>
          <p:nvPr/>
        </p:nvSpPr>
        <p:spPr>
          <a:xfrm>
            <a:off x="699486" y="5226652"/>
            <a:ext cx="26071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6,500 - 3,461 </a:t>
            </a:r>
            <a:r>
              <a:rPr lang="en-US" sz="2800" kern="0" dirty="0" smtClean="0">
                <a:solidFill>
                  <a:schemeClr val="tx1"/>
                </a:solidFill>
              </a:rPr>
              <a:t>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>
                <a:off x="5958905" y="5021896"/>
                <a:ext cx="3079782" cy="80021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kern="0" dirty="0" smtClean="0">
                    <a:solidFill>
                      <a:srgbClr val="002060"/>
                    </a:solidFill>
                  </a:rPr>
                  <a:t>3,039</a:t>
                </a:r>
                <a:endParaRPr lang="ru-RU" sz="2800" kern="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905" y="5021896"/>
                <a:ext cx="3079782" cy="800219"/>
              </a:xfrm>
              <a:prstGeom prst="rect">
                <a:avLst/>
              </a:prstGeom>
              <a:blipFill>
                <a:blip r:embed="rId6"/>
                <a:stretch>
                  <a:fillRect l="-792" r="-792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699486" y="2546926"/>
            <a:ext cx="1944216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6,5 = 6,500</a:t>
            </a:r>
            <a:r>
              <a:rPr lang="en-US" sz="2800" b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800" b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9476397" y="3595608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9713168" y="3380165"/>
            <a:ext cx="106680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6,500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9728768" y="3811052"/>
            <a:ext cx="106579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>
                <a:solidFill>
                  <a:schemeClr val="tx1"/>
                </a:solidFill>
              </a:rPr>
              <a:t>3</a:t>
            </a:r>
            <a:r>
              <a:rPr lang="en-US" sz="2800" kern="0" dirty="0" smtClean="0">
                <a:solidFill>
                  <a:schemeClr val="tx1"/>
                </a:solidFill>
              </a:rPr>
              <a:t>,461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9837407" y="3861380"/>
            <a:ext cx="123025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3,039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9814521" y="4276727"/>
            <a:ext cx="8640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1"/>
          <p:cNvSpPr txBox="1">
            <a:spLocks/>
          </p:cNvSpPr>
          <p:nvPr/>
        </p:nvSpPr>
        <p:spPr>
          <a:xfrm>
            <a:off x="8561040" y="2521783"/>
            <a:ext cx="331236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ustun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”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ko‘rinishi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  <a:endParaRPr lang="ru-RU" sz="2800" b="0" kern="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6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160" y="2808362"/>
            <a:ext cx="2664296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</a:rPr>
              <a:t>1 - </a:t>
            </a:r>
            <a:r>
              <a:rPr lang="en-US" sz="2800" dirty="0" err="1" smtClean="0">
                <a:solidFill>
                  <a:srgbClr val="002060"/>
                </a:solidFill>
              </a:rPr>
              <a:t>kuni</a:t>
            </a:r>
            <a:r>
              <a:rPr lang="en-US" sz="2800" dirty="0" smtClean="0">
                <a:solidFill>
                  <a:srgbClr val="002060"/>
                </a:solidFill>
              </a:rPr>
              <a:t>: 2,14 t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60640" y="333833"/>
            <a:ext cx="3528392" cy="677108"/>
          </a:xfrm>
        </p:spPr>
        <p:txBody>
          <a:bodyPr/>
          <a:lstStyle/>
          <a:p>
            <a:r>
              <a:rPr lang="en-US" sz="4400" b="1" dirty="0" smtClean="0"/>
              <a:t>344 -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737304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Omborga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</a:rPr>
              <a:t> 2,14 t,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3,65 t  yuk </a:t>
            </a:r>
            <a:r>
              <a:rPr lang="en-US" sz="2800" b="1" dirty="0" err="1" smtClean="0">
                <a:solidFill>
                  <a:schemeClr val="tx1"/>
                </a:solidFill>
              </a:rPr>
              <a:t>tushirildi</a:t>
            </a:r>
            <a:r>
              <a:rPr lang="en-US" sz="2800" b="1" dirty="0" smtClean="0">
                <a:solidFill>
                  <a:schemeClr val="tx1"/>
                </a:solidFill>
              </a:rPr>
              <a:t>. Bu </a:t>
            </a:r>
            <a:r>
              <a:rPr lang="en-US" sz="2800" b="1" dirty="0" err="1" smtClean="0">
                <a:solidFill>
                  <a:schemeClr val="tx1"/>
                </a:solidFill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</a:rPr>
              <a:t> kun </a:t>
            </a:r>
            <a:r>
              <a:rPr lang="en-US" sz="2800" b="1" dirty="0" err="1" smtClean="0">
                <a:solidFill>
                  <a:schemeClr val="tx1"/>
                </a:solidFill>
              </a:rPr>
              <a:t>ichida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omborga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qancha</a:t>
            </a:r>
            <a:r>
              <a:rPr lang="en-US" sz="2800" b="1" dirty="0" smtClean="0">
                <a:solidFill>
                  <a:schemeClr val="tx1"/>
                </a:solidFill>
              </a:rPr>
              <a:t> yuk </a:t>
            </a:r>
            <a:r>
              <a:rPr lang="en-US" sz="2800" b="1" dirty="0" err="1" smtClean="0">
                <a:solidFill>
                  <a:schemeClr val="tx1"/>
                </a:solidFill>
              </a:rPr>
              <a:t>tushurilgan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40160" y="3386748"/>
            <a:ext cx="252028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002060"/>
                </a:solidFill>
              </a:rPr>
              <a:t>2 - </a:t>
            </a:r>
            <a:r>
              <a:rPr lang="en-US" sz="2800" kern="0" dirty="0" err="1" smtClean="0">
                <a:solidFill>
                  <a:srgbClr val="002060"/>
                </a:solidFill>
              </a:rPr>
              <a:t>kuni</a:t>
            </a:r>
            <a:r>
              <a:rPr lang="en-US" sz="2800" kern="0" dirty="0" smtClean="0">
                <a:solidFill>
                  <a:srgbClr val="002060"/>
                </a:solidFill>
              </a:rPr>
              <a:t>: 3,65 t 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0160" y="3974921"/>
            <a:ext cx="950505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Topish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kerak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jami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omborga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qancha</a:t>
            </a:r>
            <a:r>
              <a:rPr lang="en-US" sz="2800" kern="0" dirty="0" smtClean="0">
                <a:solidFill>
                  <a:srgbClr val="002060"/>
                </a:solidFill>
              </a:rPr>
              <a:t> yuk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tushurilgan</a:t>
            </a:r>
            <a:r>
              <a:rPr lang="en-US" sz="2800" kern="0" dirty="0">
                <a:solidFill>
                  <a:srgbClr val="002060"/>
                </a:solidFill>
              </a:rPr>
              <a:t>?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50504" y="4674784"/>
            <a:ext cx="575029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Yechish</a:t>
            </a:r>
            <a:r>
              <a:rPr lang="en-US" sz="3200" kern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2800" kern="0" dirty="0" smtClean="0">
                <a:solidFill>
                  <a:srgbClr val="002060"/>
                </a:solidFill>
              </a:rPr>
              <a:t>2,14 t + 3,65 t = 5,79 t 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224336" y="5562580"/>
            <a:ext cx="845059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3200" kern="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Javob</a:t>
            </a:r>
            <a:r>
              <a:rPr lang="en-US" sz="3200" kern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2800" kern="0" dirty="0" err="1" smtClean="0">
                <a:solidFill>
                  <a:srgbClr val="002060"/>
                </a:solidFill>
              </a:rPr>
              <a:t>omborda</a:t>
            </a:r>
            <a:r>
              <a:rPr lang="en-US" sz="2800" kern="0" dirty="0" smtClean="0">
                <a:solidFill>
                  <a:srgbClr val="002060"/>
                </a:solidFill>
              </a:rPr>
              <a:t>  </a:t>
            </a:r>
            <a:r>
              <a:rPr lang="en-US" sz="2800" kern="0" dirty="0" err="1" smtClean="0">
                <a:solidFill>
                  <a:srgbClr val="002060"/>
                </a:solidFill>
              </a:rPr>
              <a:t>jami</a:t>
            </a:r>
            <a:r>
              <a:rPr lang="en-US" sz="2800" kern="0" dirty="0" smtClean="0">
                <a:solidFill>
                  <a:srgbClr val="002060"/>
                </a:solidFill>
              </a:rPr>
              <a:t> 5,79 t  yuk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tushurilgan</a:t>
            </a:r>
            <a:r>
              <a:rPr lang="en-US" sz="2800" kern="0" dirty="0" smtClean="0">
                <a:solidFill>
                  <a:srgbClr val="002060"/>
                </a:solidFill>
              </a:rPr>
              <a:t>. </a:t>
            </a:r>
            <a:endParaRPr lang="ru-RU" sz="2800" kern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64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28593" y="360090"/>
            <a:ext cx="3456384" cy="677108"/>
          </a:xfrm>
        </p:spPr>
        <p:txBody>
          <a:bodyPr/>
          <a:lstStyle/>
          <a:p>
            <a:r>
              <a:rPr lang="en-US" sz="4400" b="1" dirty="0" smtClean="0"/>
              <a:t>345 -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440210"/>
            <a:ext cx="2304255" cy="430887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sz="2800" b="1" dirty="0" smtClean="0">
                <a:solidFill>
                  <a:schemeClr val="tx1"/>
                </a:solidFill>
              </a:rPr>
              <a:t>3,8 + 6,1 =   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10623" y="2396904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50406" y="2142693"/>
            <a:ext cx="64807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3,8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715781" y="1438074"/>
            <a:ext cx="5760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9,9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4152223" y="1454770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b) 0,02 + 0,01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417485" y="2489237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78494" y="2157253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0,02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6795937" y="1468085"/>
            <a:ext cx="792088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0,03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4" name="Объект 3"/>
          <p:cNvSpPr txBox="1">
            <a:spLocks/>
          </p:cNvSpPr>
          <p:nvPr/>
        </p:nvSpPr>
        <p:spPr>
          <a:xfrm>
            <a:off x="8507157" y="1495661"/>
            <a:ext cx="257416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d) 1,23 + 9,77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8847451" y="2489237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9133428" y="2329735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1,23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1081320" y="1505422"/>
            <a:ext cx="504056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11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9" name="Объект 3"/>
          <p:cNvSpPr txBox="1">
            <a:spLocks/>
          </p:cNvSpPr>
          <p:nvPr/>
        </p:nvSpPr>
        <p:spPr>
          <a:xfrm>
            <a:off x="424136" y="4608562"/>
            <a:ext cx="295171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e) 0,003 + 0,006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689396" y="5499720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1050406" y="5311045"/>
            <a:ext cx="117392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0,003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3360135" y="4610698"/>
            <a:ext cx="105735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0,009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4" name="Объект 3"/>
          <p:cNvSpPr txBox="1">
            <a:spLocks/>
          </p:cNvSpPr>
          <p:nvPr/>
        </p:nvSpPr>
        <p:spPr>
          <a:xfrm>
            <a:off x="5698846" y="4608562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g) 24,2 + 0,8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5964108" y="5715164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6349029" y="5383180"/>
            <a:ext cx="10090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24,2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128992" y="4586004"/>
            <a:ext cx="536964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25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4879731" y="2588140"/>
            <a:ext cx="705063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</a:t>
            </a:r>
            <a:r>
              <a:rPr lang="ru-RU" sz="2800" kern="0" dirty="0" smtClean="0">
                <a:solidFill>
                  <a:schemeClr val="tx1"/>
                </a:solidFill>
              </a:rPr>
              <a:t>0</a:t>
            </a:r>
            <a:r>
              <a:rPr lang="en-US" sz="2800" kern="0" dirty="0" smtClean="0">
                <a:solidFill>
                  <a:schemeClr val="tx1"/>
                </a:solidFill>
              </a:rPr>
              <a:t>1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ru-RU" sz="2800" kern="0" dirty="0" smtClean="0">
                <a:solidFill>
                  <a:schemeClr val="tx1"/>
                </a:solidFill>
              </a:rPr>
              <a:t>0</a:t>
            </a:r>
            <a:r>
              <a:rPr lang="en-US" sz="2800" kern="0" dirty="0" smtClean="0">
                <a:solidFill>
                  <a:schemeClr val="tx1"/>
                </a:solidFill>
              </a:rPr>
              <a:t>,03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>
            <a:endCxn id="29" idx="3"/>
          </p:cNvCxnSpPr>
          <p:nvPr/>
        </p:nvCxnSpPr>
        <p:spPr>
          <a:xfrm flipV="1">
            <a:off x="4903995" y="3019027"/>
            <a:ext cx="68079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Заголовок 1"/>
          <p:cNvSpPr txBox="1">
            <a:spLocks/>
          </p:cNvSpPr>
          <p:nvPr/>
        </p:nvSpPr>
        <p:spPr>
          <a:xfrm>
            <a:off x="1164212" y="2568091"/>
            <a:ext cx="568557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6,1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1188476" y="3000144"/>
            <a:ext cx="463735" cy="39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Заголовок 1"/>
          <p:cNvSpPr txBox="1">
            <a:spLocks/>
          </p:cNvSpPr>
          <p:nvPr/>
        </p:nvSpPr>
        <p:spPr>
          <a:xfrm>
            <a:off x="9034932" y="2732594"/>
            <a:ext cx="91901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9,77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11,00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>
            <a:endCxn id="36" idx="3"/>
          </p:cNvCxnSpPr>
          <p:nvPr/>
        </p:nvCxnSpPr>
        <p:spPr>
          <a:xfrm flipV="1">
            <a:off x="9059195" y="3163481"/>
            <a:ext cx="89474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Заголовок 1"/>
          <p:cNvSpPr txBox="1">
            <a:spLocks/>
          </p:cNvSpPr>
          <p:nvPr/>
        </p:nvSpPr>
        <p:spPr>
          <a:xfrm>
            <a:off x="6471849" y="5814067"/>
            <a:ext cx="820516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0,8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25,0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43" name="Прямая соединительная линия 42"/>
          <p:cNvCxnSpPr>
            <a:endCxn id="42" idx="3"/>
          </p:cNvCxnSpPr>
          <p:nvPr/>
        </p:nvCxnSpPr>
        <p:spPr>
          <a:xfrm flipV="1">
            <a:off x="6397616" y="6244954"/>
            <a:ext cx="89474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Заголовок 1"/>
          <p:cNvSpPr txBox="1">
            <a:spLocks/>
          </p:cNvSpPr>
          <p:nvPr/>
        </p:nvSpPr>
        <p:spPr>
          <a:xfrm>
            <a:off x="1164212" y="5741566"/>
            <a:ext cx="103618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0,006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0,009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188475" y="6173619"/>
            <a:ext cx="867902" cy="5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7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2" grpId="0"/>
      <p:bldP spid="36" grpId="0"/>
      <p:bldP spid="42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07301" y="384274"/>
            <a:ext cx="3371047" cy="576226"/>
          </a:xfrm>
        </p:spPr>
        <p:txBody>
          <a:bodyPr/>
          <a:lstStyle/>
          <a:p>
            <a:r>
              <a:rPr lang="en-US" sz="4400" b="1" dirty="0" smtClean="0"/>
              <a:t>348 -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24636" y="1352469"/>
            <a:ext cx="2952327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Ayirmani</a:t>
            </a:r>
            <a:r>
              <a:rPr lang="en-US" sz="2800" b="1" dirty="0" smtClean="0">
                <a:solidFill>
                  <a:srgbClr val="C00000"/>
                </a:solidFill>
              </a:rPr>
              <a:t> toping: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508412" y="2328783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a) 9,5 - 6,1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68161" y="3098329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278699" y="2993522"/>
            <a:ext cx="66987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9,5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596644" y="2323365"/>
            <a:ext cx="648072" cy="43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3,4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4240559" y="2303725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b) 12,23 - 9,12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00308" y="3073271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010846" y="2968464"/>
            <a:ext cx="10262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12,23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978482" y="2298307"/>
            <a:ext cx="83457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3,11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5" name="Объект 3"/>
          <p:cNvSpPr txBox="1">
            <a:spLocks/>
          </p:cNvSpPr>
          <p:nvPr/>
        </p:nvSpPr>
        <p:spPr>
          <a:xfrm>
            <a:off x="8396450" y="2298307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f) 0,06 - 0,02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8856199" y="3067853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9166737" y="2963046"/>
            <a:ext cx="10262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0,06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10793288" y="2298306"/>
            <a:ext cx="84642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0, 04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0" name="Объект 3"/>
          <p:cNvSpPr txBox="1">
            <a:spLocks/>
          </p:cNvSpPr>
          <p:nvPr/>
        </p:nvSpPr>
        <p:spPr>
          <a:xfrm>
            <a:off x="1948973" y="4904944"/>
            <a:ext cx="2958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g) 0,008 - 0,001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2408723" y="5654850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719261" y="5550043"/>
            <a:ext cx="108925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0,008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878903" y="4904943"/>
            <a:ext cx="83457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3,11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5" name="Объект 3"/>
          <p:cNvSpPr txBox="1">
            <a:spLocks/>
          </p:cNvSpPr>
          <p:nvPr/>
        </p:nvSpPr>
        <p:spPr>
          <a:xfrm>
            <a:off x="7042412" y="4874455"/>
            <a:ext cx="280831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i</a:t>
            </a:r>
            <a:r>
              <a:rPr lang="en-US" sz="2800" b="1" kern="0" dirty="0" smtClean="0">
                <a:solidFill>
                  <a:schemeClr val="tx1"/>
                </a:solidFill>
              </a:rPr>
              <a:t>) 42,53 - 2,53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7502161" y="5644001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7812699" y="5539194"/>
            <a:ext cx="102625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42,53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9623171" y="4874455"/>
            <a:ext cx="5781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40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1377146" y="3422914"/>
            <a:ext cx="612573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6,1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1" name="Прямая соединительная линия 30"/>
          <p:cNvCxnSpPr>
            <a:endCxn id="30" idx="3"/>
          </p:cNvCxnSpPr>
          <p:nvPr/>
        </p:nvCxnSpPr>
        <p:spPr>
          <a:xfrm flipV="1">
            <a:off x="1401409" y="3853801"/>
            <a:ext cx="588310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Заголовок 1"/>
          <p:cNvSpPr txBox="1">
            <a:spLocks/>
          </p:cNvSpPr>
          <p:nvPr/>
        </p:nvSpPr>
        <p:spPr>
          <a:xfrm>
            <a:off x="5293339" y="3422914"/>
            <a:ext cx="74376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9,12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3,11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3" name="Прямая соединительная линия 32"/>
          <p:cNvCxnSpPr>
            <a:endCxn id="32" idx="3"/>
          </p:cNvCxnSpPr>
          <p:nvPr/>
        </p:nvCxnSpPr>
        <p:spPr>
          <a:xfrm flipV="1">
            <a:off x="5317602" y="3853801"/>
            <a:ext cx="719497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Заголовок 1"/>
          <p:cNvSpPr txBox="1">
            <a:spLocks/>
          </p:cNvSpPr>
          <p:nvPr/>
        </p:nvSpPr>
        <p:spPr>
          <a:xfrm>
            <a:off x="9272807" y="3347942"/>
            <a:ext cx="793593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0,02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5" name="Прямая соединительная линия 34"/>
          <p:cNvCxnSpPr>
            <a:endCxn id="34" idx="3"/>
          </p:cNvCxnSpPr>
          <p:nvPr/>
        </p:nvCxnSpPr>
        <p:spPr>
          <a:xfrm flipV="1">
            <a:off x="9297070" y="3778829"/>
            <a:ext cx="769330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Заголовок 1"/>
          <p:cNvSpPr txBox="1">
            <a:spLocks/>
          </p:cNvSpPr>
          <p:nvPr/>
        </p:nvSpPr>
        <p:spPr>
          <a:xfrm>
            <a:off x="2811323" y="5924090"/>
            <a:ext cx="101652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0,001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0,007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>
            <a:endCxn id="36" idx="3"/>
          </p:cNvCxnSpPr>
          <p:nvPr/>
        </p:nvCxnSpPr>
        <p:spPr>
          <a:xfrm flipV="1">
            <a:off x="2835587" y="6354977"/>
            <a:ext cx="992257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7919940" y="5924090"/>
            <a:ext cx="91901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2,53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40,00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9" name="Прямая соединительная линия 38"/>
          <p:cNvCxnSpPr>
            <a:endCxn id="38" idx="3"/>
          </p:cNvCxnSpPr>
          <p:nvPr/>
        </p:nvCxnSpPr>
        <p:spPr>
          <a:xfrm flipV="1">
            <a:off x="7944203" y="6354977"/>
            <a:ext cx="894749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06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2" grpId="0"/>
      <p:bldP spid="34" grpId="0"/>
      <p:bldP spid="36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71918" y="363953"/>
            <a:ext cx="3456384" cy="677108"/>
          </a:xfrm>
        </p:spPr>
        <p:txBody>
          <a:bodyPr/>
          <a:lstStyle/>
          <a:p>
            <a:r>
              <a:rPr lang="en-US" sz="4400" b="1" dirty="0" smtClean="0"/>
              <a:t>354 - masala</a:t>
            </a:r>
            <a:endParaRPr lang="ru-RU" sz="4400" b="1" dirty="0"/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568152" y="4778117"/>
            <a:ext cx="44644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a) 364 cm - 349,5 cm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27902" y="5528023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338440" y="5423216"/>
            <a:ext cx="108925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364,0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471918" y="4764157"/>
            <a:ext cx="142482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24,5 cm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1" name="Объект 3"/>
          <p:cNvSpPr txBox="1">
            <a:spLocks/>
          </p:cNvSpPr>
          <p:nvPr/>
        </p:nvSpPr>
        <p:spPr>
          <a:xfrm>
            <a:off x="6704166" y="4778117"/>
            <a:ext cx="44644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b) 152,2 cm – 150,0 cm =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163916" y="5528023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-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7431482" y="5453635"/>
            <a:ext cx="129371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152,2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0944436" y="4778116"/>
            <a:ext cx="12241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2,2 cm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pic>
        <p:nvPicPr>
          <p:cNvPr id="3076" name="Picture 4" descr="https://sun9-59.userapi.com/c851016/v851016150/d464c/LJB_4jI2yt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07788" y="2084327"/>
            <a:ext cx="2375472" cy="214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otzyvy-avtovladelcev.ru/img/auto-body-image/2414/3729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540" y="1683561"/>
            <a:ext cx="2919136" cy="252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Объект 3"/>
          <p:cNvSpPr txBox="1">
            <a:spLocks/>
          </p:cNvSpPr>
          <p:nvPr/>
        </p:nvSpPr>
        <p:spPr>
          <a:xfrm>
            <a:off x="405854" y="1486201"/>
            <a:ext cx="11737385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Rasmdagi</a:t>
            </a:r>
            <a:r>
              <a:rPr lang="en-US" sz="2800" b="1" kern="0" dirty="0" smtClean="0">
                <a:solidFill>
                  <a:schemeClr val="tx1"/>
                </a:solidFill>
              </a:rPr>
              <a:t> “Spark”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avtomobili</a:t>
            </a:r>
            <a:r>
              <a:rPr lang="en-US" sz="2800" b="1" kern="0" dirty="0" smtClean="0">
                <a:solidFill>
                  <a:schemeClr val="tx1"/>
                </a:solidFill>
              </a:rPr>
              <a:t> “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Matiz”avtomobilidan</a:t>
            </a:r>
            <a:r>
              <a:rPr lang="en-US" sz="2800" b="1" kern="0" dirty="0" smtClean="0">
                <a:solidFill>
                  <a:schemeClr val="tx1"/>
                </a:solidFill>
              </a:rPr>
              <a:t> a)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qanchaga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uzun</a:t>
            </a:r>
            <a:r>
              <a:rPr lang="en-US" sz="2800" b="1" kern="0" dirty="0" smtClean="0">
                <a:solidFill>
                  <a:schemeClr val="tx1"/>
                </a:solidFill>
              </a:rPr>
              <a:t>? b)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qanchaga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baland</a:t>
            </a:r>
            <a:r>
              <a:rPr lang="en-US" sz="2800" b="1" kern="0" dirty="0" smtClean="0">
                <a:solidFill>
                  <a:schemeClr val="tx1"/>
                </a:solidFill>
              </a:rPr>
              <a:t>?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07787" y="4067298"/>
            <a:ext cx="280055" cy="190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1502912" y="3238720"/>
            <a:ext cx="1" cy="82857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083987" y="2627138"/>
            <a:ext cx="100811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6331862" y="2555130"/>
            <a:ext cx="1079814" cy="2794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4764779" y="3264542"/>
            <a:ext cx="1" cy="82857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888135" y="3263627"/>
            <a:ext cx="1" cy="82857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684717" y="3810808"/>
            <a:ext cx="2407384" cy="39834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5037019" y="3880888"/>
            <a:ext cx="2407384" cy="39834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" name="Прямая соединительная линия 3076"/>
          <p:cNvCxnSpPr/>
          <p:nvPr/>
        </p:nvCxnSpPr>
        <p:spPr>
          <a:xfrm>
            <a:off x="7159471" y="3387353"/>
            <a:ext cx="0" cy="704852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1" name="Прямая со стрелкой 3080"/>
          <p:cNvCxnSpPr/>
          <p:nvPr/>
        </p:nvCxnSpPr>
        <p:spPr>
          <a:xfrm flipV="1">
            <a:off x="1493444" y="4073508"/>
            <a:ext cx="2375473" cy="18697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4774389" y="4086746"/>
            <a:ext cx="2375473" cy="18697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7" name="Прямая со стрелкой 3086"/>
          <p:cNvCxnSpPr/>
          <p:nvPr/>
        </p:nvCxnSpPr>
        <p:spPr>
          <a:xfrm flipH="1">
            <a:off x="7348933" y="2583078"/>
            <a:ext cx="8294" cy="12683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4079332" y="2627138"/>
            <a:ext cx="0" cy="11963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Заголовок 1"/>
          <p:cNvSpPr txBox="1">
            <a:spLocks/>
          </p:cNvSpPr>
          <p:nvPr/>
        </p:nvSpPr>
        <p:spPr>
          <a:xfrm>
            <a:off x="2136554" y="4119959"/>
            <a:ext cx="122800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 349,5 cm</a:t>
            </a:r>
            <a:endParaRPr lang="ru-RU" sz="2000" kern="0" dirty="0">
              <a:solidFill>
                <a:srgbClr val="C00000"/>
              </a:solidFill>
            </a:endParaRPr>
          </a:p>
        </p:txBody>
      </p:sp>
      <p:sp>
        <p:nvSpPr>
          <p:cNvPr id="57" name="Заголовок 1"/>
          <p:cNvSpPr txBox="1">
            <a:spLocks/>
          </p:cNvSpPr>
          <p:nvPr/>
        </p:nvSpPr>
        <p:spPr>
          <a:xfrm>
            <a:off x="5459980" y="4119959"/>
            <a:ext cx="121145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 364</a:t>
            </a:r>
            <a:r>
              <a:rPr lang="en-US" sz="2000" kern="0" dirty="0">
                <a:solidFill>
                  <a:schemeClr val="tx1"/>
                </a:solidFill>
              </a:rPr>
              <a:t> </a:t>
            </a:r>
            <a:r>
              <a:rPr lang="en-US" sz="2000" kern="0" dirty="0" smtClean="0">
                <a:solidFill>
                  <a:schemeClr val="tx1"/>
                </a:solidFill>
              </a:rPr>
              <a:t>cm</a:t>
            </a:r>
            <a:endParaRPr lang="ru-RU" sz="2000" kern="0" dirty="0">
              <a:solidFill>
                <a:srgbClr val="C00000"/>
              </a:solidFill>
            </a:endParaRPr>
          </a:p>
        </p:txBody>
      </p:sp>
      <p:sp>
        <p:nvSpPr>
          <p:cNvPr id="58" name="Заголовок 1"/>
          <p:cNvSpPr txBox="1">
            <a:spLocks/>
          </p:cNvSpPr>
          <p:nvPr/>
        </p:nvSpPr>
        <p:spPr>
          <a:xfrm rot="16200000">
            <a:off x="6740649" y="2945152"/>
            <a:ext cx="151532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 152,2 cm</a:t>
            </a:r>
            <a:endParaRPr lang="ru-RU" sz="2000" kern="0" dirty="0">
              <a:solidFill>
                <a:srgbClr val="C00000"/>
              </a:solidFill>
            </a:endParaRPr>
          </a:p>
        </p:txBody>
      </p:sp>
      <p:sp>
        <p:nvSpPr>
          <p:cNvPr id="59" name="Заголовок 1"/>
          <p:cNvSpPr txBox="1">
            <a:spLocks/>
          </p:cNvSpPr>
          <p:nvPr/>
        </p:nvSpPr>
        <p:spPr>
          <a:xfrm rot="16200000">
            <a:off x="3443245" y="2874522"/>
            <a:ext cx="151532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000" kern="0" dirty="0" smtClean="0">
                <a:solidFill>
                  <a:schemeClr val="tx1"/>
                </a:solidFill>
              </a:rPr>
              <a:t> 150 cm</a:t>
            </a:r>
            <a:endParaRPr lang="ru-RU" sz="2000" kern="0" dirty="0">
              <a:solidFill>
                <a:srgbClr val="C00000"/>
              </a:solidFill>
            </a:endParaRPr>
          </a:p>
        </p:txBody>
      </p:sp>
      <p:sp>
        <p:nvSpPr>
          <p:cNvPr id="61" name="Заголовок 1"/>
          <p:cNvSpPr txBox="1">
            <a:spLocks/>
          </p:cNvSpPr>
          <p:nvPr/>
        </p:nvSpPr>
        <p:spPr>
          <a:xfrm>
            <a:off x="1435434" y="5840554"/>
            <a:ext cx="101652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349,5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24,5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62" name="Прямая соединительная линия 61"/>
          <p:cNvCxnSpPr>
            <a:endCxn id="61" idx="3"/>
          </p:cNvCxnSpPr>
          <p:nvPr/>
        </p:nvCxnSpPr>
        <p:spPr>
          <a:xfrm flipV="1">
            <a:off x="1459698" y="6271441"/>
            <a:ext cx="992257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Заголовок 1"/>
          <p:cNvSpPr txBox="1">
            <a:spLocks/>
          </p:cNvSpPr>
          <p:nvPr/>
        </p:nvSpPr>
        <p:spPr>
          <a:xfrm>
            <a:off x="7524926" y="5840554"/>
            <a:ext cx="1016521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150,0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   2,2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64" name="Прямая соединительная линия 63"/>
          <p:cNvCxnSpPr>
            <a:endCxn id="63" idx="3"/>
          </p:cNvCxnSpPr>
          <p:nvPr/>
        </p:nvCxnSpPr>
        <p:spPr>
          <a:xfrm flipV="1">
            <a:off x="7549190" y="6271441"/>
            <a:ext cx="992257" cy="1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51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3" grpId="0"/>
      <p:bldP spid="14" grpId="0"/>
      <p:bldP spid="15" grpId="0"/>
      <p:bldP spid="20" grpId="0"/>
      <p:bldP spid="17" grpId="0" animBg="1"/>
      <p:bldP spid="56" grpId="0"/>
      <p:bldP spid="57" grpId="0"/>
      <p:bldP spid="58" grpId="0"/>
      <p:bldP spid="59" grpId="0"/>
      <p:bldP spid="61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65208" y="1660918"/>
            <a:ext cx="75608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85 -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351 -, 352 -, 353 –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1026" name="Picture 2" descr="https://sun9-50.userapi.com/c858328/v858328266/14ceaf/pMRp67HiTw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056" y="3168402"/>
            <a:ext cx="3024337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chebnik.mos.ru/system_2/game_apps/icons/000/196/800/original/%D1%81%D0%BA%D0%B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08" y="3384426"/>
            <a:ext cx="2832440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15258</TotalTime>
  <Words>457</Words>
  <Application>Microsoft Office PowerPoint</Application>
  <PresentationFormat>Произвольный</PresentationFormat>
  <Paragraphs>134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MATEMATIKA</vt:lpstr>
      <vt:lpstr>•  vergulga e’tibor bermasdan qo‘shish (ayirish) bajariladi;</vt:lpstr>
      <vt:lpstr>6,5 = 6,500 </vt:lpstr>
      <vt:lpstr>6,5 = 6,500 </vt:lpstr>
      <vt:lpstr>1 - kuni: 2,14 t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1255</cp:revision>
  <dcterms:created xsi:type="dcterms:W3CDTF">2020-04-09T07:32:19Z</dcterms:created>
  <dcterms:modified xsi:type="dcterms:W3CDTF">2021-01-18T07:13:55Z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