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84" r:id="rId2"/>
    <p:sldId id="546" r:id="rId3"/>
    <p:sldId id="553" r:id="rId4"/>
    <p:sldId id="554" r:id="rId5"/>
    <p:sldId id="555" r:id="rId6"/>
    <p:sldId id="556" r:id="rId7"/>
    <p:sldId id="557" r:id="rId8"/>
    <p:sldId id="558" r:id="rId9"/>
    <p:sldId id="559" r:id="rId10"/>
    <p:sldId id="420" r:id="rId11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5" clrIdx="0">
    <p:extLst>
      <p:ext uri="{19B8F6BF-5375-455C-9EA6-DF929625EA0E}">
        <p15:presenceInfo xmlns:p15="http://schemas.microsoft.com/office/powerpoint/2012/main" xmlns="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Средний стиль 3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Средний стиль 3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46F890A9-2807-4EBB-B81D-B2AA78EC7F39}" styleName="Темный стиль 2 —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Темный стиль 2 —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AF606853-7671-496A-8E4F-DF71F8EC918B}" styleName="Темный стиль 1 — акцент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Темный стиль 2 —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53" autoAdjust="0"/>
    <p:restoredTop sz="89636" autoAdjust="0"/>
  </p:normalViewPr>
  <p:slideViewPr>
    <p:cSldViewPr>
      <p:cViewPr>
        <p:scale>
          <a:sx n="60" d="100"/>
          <a:sy n="60" d="100"/>
        </p:scale>
        <p:origin x="-858" y="-234"/>
      </p:cViewPr>
      <p:guideLst>
        <p:guide orient="horz" pos="2880"/>
        <p:guide orient="horz" pos="6391"/>
        <p:guide pos="2327"/>
        <p:guide pos="47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0D9A4-C2EF-4B1B-8DB5-85EC06DD3650}" type="datetimeFigureOut">
              <a:rPr lang="ru-RU" smtClean="0"/>
              <a:pPr/>
              <a:t>17.01.2021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AC081-F56F-466E-9CDC-774CD65951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295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AC081-F56F-466E-9CDC-774CD6595131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045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1/17/2021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1/17/2021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1/17/2021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6707" y="238364"/>
            <a:ext cx="10467975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68938" y="1678545"/>
            <a:ext cx="5062855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645151" y="1678545"/>
            <a:ext cx="5065078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59A22-F514-4D5A-8495-8ED58DC7B7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7912" y="0"/>
            <a:ext cx="12788910" cy="202861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98066" y="270311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199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1562007" y="2584239"/>
            <a:ext cx="11463529" cy="3062919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marL="40888">
              <a:spcBef>
                <a:spcPts val="245"/>
              </a:spcBef>
            </a:pPr>
            <a:r>
              <a:rPr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4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AVZU</a:t>
            </a:r>
            <a:r>
              <a:rPr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O‘NLI KASRNI</a:t>
            </a:r>
            <a:r>
              <a:rPr lang="en-US" sz="4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XONA </a:t>
            </a:r>
          </a:p>
          <a:p>
            <a:pPr marL="40888">
              <a:spcBef>
                <a:spcPts val="245"/>
              </a:spcBef>
            </a:pPr>
            <a:r>
              <a:rPr lang="en-US" sz="4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QO‘SHILUVCHILARI</a:t>
            </a:r>
          </a:p>
          <a:p>
            <a:pPr marL="40888">
              <a:spcBef>
                <a:spcPts val="245"/>
              </a:spcBef>
            </a:pPr>
            <a:r>
              <a:rPr lang="en-US" sz="4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YIG‘INDISI KO‘RINISHIDA</a:t>
            </a:r>
          </a:p>
          <a:p>
            <a:pPr marL="40888">
              <a:spcBef>
                <a:spcPts val="245"/>
              </a:spcBef>
            </a:pPr>
            <a:r>
              <a:rPr lang="en-US" sz="4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TASVIRLASH</a:t>
            </a:r>
            <a:endParaRPr lang="en-US" sz="4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95035" y="454530"/>
            <a:ext cx="11069728" cy="1129693"/>
            <a:chOff x="439458" y="322808"/>
            <a:chExt cx="4985770" cy="508810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  <a:ln>
              <a:solidFill>
                <a:schemeClr val="bg1"/>
              </a:solidFill>
            </a:ln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5" y="339819"/>
              <a:ext cx="838783" cy="491799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38100">
              <a:solidFill>
                <a:schemeClr val="bg1"/>
              </a:solidFill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endParaRPr sz="8659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529565" y="2596660"/>
            <a:ext cx="648072" cy="1363829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529565" y="4600057"/>
            <a:ext cx="648072" cy="131315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0285454" y="660363"/>
            <a:ext cx="169629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en-US" sz="7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84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00008" y="242864"/>
            <a:ext cx="1200158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bajarish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topshiriqlar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https://fs01.urokimatematiki.ru/e/002436-02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654"/>
          <a:stretch/>
        </p:blipFill>
        <p:spPr bwMode="auto">
          <a:xfrm>
            <a:off x="280120" y="1357273"/>
            <a:ext cx="12241360" cy="5555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2296344" y="2880370"/>
            <a:ext cx="756084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85 -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betidagi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356 -, 357 -, 358 –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588" y="4365200"/>
            <a:ext cx="11775772" cy="430887"/>
          </a:xfrm>
        </p:spPr>
        <p:txBody>
          <a:bodyPr/>
          <a:lstStyle/>
          <a:p>
            <a:r>
              <a:rPr lang="en-US" sz="2800" dirty="0" smtClean="0">
                <a:solidFill>
                  <a:srgbClr val="FF0000"/>
                </a:solidFill>
              </a:rPr>
              <a:t>•  </a:t>
            </a:r>
            <a:r>
              <a:rPr lang="en-US" sz="2800" dirty="0" err="1" smtClean="0">
                <a:solidFill>
                  <a:srgbClr val="002060"/>
                </a:solidFill>
              </a:rPr>
              <a:t>vergulga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e’tibor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bermasdan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qo‘shish</a:t>
            </a:r>
            <a:r>
              <a:rPr lang="en-US" sz="2800" dirty="0" smtClean="0">
                <a:solidFill>
                  <a:srgbClr val="002060"/>
                </a:solidFill>
              </a:rPr>
              <a:t> (</a:t>
            </a:r>
            <a:r>
              <a:rPr lang="en-US" sz="2800" dirty="0" err="1" smtClean="0">
                <a:solidFill>
                  <a:srgbClr val="002060"/>
                </a:solidFill>
              </a:rPr>
              <a:t>ayirish</a:t>
            </a:r>
            <a:r>
              <a:rPr lang="en-US" sz="2800" dirty="0" smtClean="0">
                <a:solidFill>
                  <a:srgbClr val="002060"/>
                </a:solidFill>
              </a:rPr>
              <a:t>) </a:t>
            </a:r>
            <a:r>
              <a:rPr lang="en-US" sz="2800" dirty="0" err="1" smtClean="0">
                <a:solidFill>
                  <a:srgbClr val="002060"/>
                </a:solidFill>
              </a:rPr>
              <a:t>bajariladi</a:t>
            </a:r>
            <a:r>
              <a:rPr lang="en-US" sz="2800" dirty="0" smtClean="0">
                <a:solidFill>
                  <a:srgbClr val="002060"/>
                </a:solidFill>
              </a:rPr>
              <a:t>;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312568" y="363952"/>
            <a:ext cx="4608512" cy="677108"/>
          </a:xfrm>
        </p:spPr>
        <p:txBody>
          <a:bodyPr/>
          <a:lstStyle/>
          <a:p>
            <a:r>
              <a:rPr lang="ru-RU" sz="4400" b="1" dirty="0"/>
              <a:t> </a:t>
            </a:r>
            <a:r>
              <a:rPr lang="en-US" sz="4400" b="1" dirty="0" err="1" smtClean="0"/>
              <a:t>Mustahkamlash</a:t>
            </a:r>
            <a:r>
              <a:rPr lang="en-US" sz="4400" b="1" dirty="0" smtClean="0"/>
              <a:t>: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496145" y="1440210"/>
            <a:ext cx="6984775" cy="504056"/>
          </a:xfrm>
        </p:spPr>
        <p:txBody>
          <a:bodyPr/>
          <a:lstStyle/>
          <a:p>
            <a:r>
              <a:rPr lang="en-US" sz="2800" b="1" dirty="0" err="1" smtClean="0">
                <a:solidFill>
                  <a:schemeClr val="tx1"/>
                </a:solidFill>
              </a:rPr>
              <a:t>O‘nli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kasrlarni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qo‘shish</a:t>
            </a:r>
            <a:r>
              <a:rPr lang="en-US" sz="2800" b="1" dirty="0" smtClean="0">
                <a:solidFill>
                  <a:schemeClr val="tx1"/>
                </a:solidFill>
              </a:rPr>
              <a:t> (</a:t>
            </a:r>
            <a:r>
              <a:rPr lang="en-US" sz="2800" b="1" dirty="0" err="1" smtClean="0">
                <a:solidFill>
                  <a:schemeClr val="tx1"/>
                </a:solidFill>
              </a:rPr>
              <a:t>ayirish</a:t>
            </a:r>
            <a:r>
              <a:rPr lang="en-US" sz="2800" b="1" dirty="0" smtClean="0">
                <a:solidFill>
                  <a:schemeClr val="tx1"/>
                </a:solidFill>
              </a:rPr>
              <a:t>) </a:t>
            </a:r>
            <a:r>
              <a:rPr lang="en-US" sz="2800" b="1" dirty="0" err="1" smtClean="0">
                <a:solidFill>
                  <a:schemeClr val="tx1"/>
                </a:solidFill>
              </a:rPr>
              <a:t>uchun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08588" y="3390665"/>
            <a:ext cx="11775772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rgbClr val="FF0000"/>
                </a:solidFill>
              </a:rPr>
              <a:t>•  </a:t>
            </a:r>
            <a:r>
              <a:rPr lang="en-US" sz="2800" kern="0" dirty="0" err="1" smtClean="0">
                <a:solidFill>
                  <a:srgbClr val="002060"/>
                </a:solidFill>
              </a:rPr>
              <a:t>so‘ng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r>
              <a:rPr lang="en-US" sz="2800" kern="0" dirty="0" err="1" smtClean="0">
                <a:solidFill>
                  <a:srgbClr val="002060"/>
                </a:solidFill>
              </a:rPr>
              <a:t>ular</a:t>
            </a:r>
            <a:r>
              <a:rPr lang="en-US" sz="2800" kern="0" dirty="0" smtClean="0">
                <a:solidFill>
                  <a:srgbClr val="002060"/>
                </a:solidFill>
              </a:rPr>
              <a:t> “</a:t>
            </a:r>
            <a:r>
              <a:rPr lang="en-US" sz="2800" kern="0" dirty="0" err="1" smtClean="0">
                <a:solidFill>
                  <a:srgbClr val="002060"/>
                </a:solidFill>
              </a:rPr>
              <a:t>ustun</a:t>
            </a:r>
            <a:r>
              <a:rPr lang="en-US" sz="2800" kern="0" dirty="0" smtClean="0">
                <a:solidFill>
                  <a:srgbClr val="002060"/>
                </a:solidFill>
              </a:rPr>
              <a:t>” </a:t>
            </a:r>
            <a:r>
              <a:rPr lang="en-US" sz="2800" kern="0" dirty="0" err="1" smtClean="0">
                <a:solidFill>
                  <a:srgbClr val="002060"/>
                </a:solidFill>
              </a:rPr>
              <a:t>qilib</a:t>
            </a:r>
            <a:r>
              <a:rPr lang="en-US" sz="2800" kern="0" dirty="0" smtClean="0">
                <a:solidFill>
                  <a:srgbClr val="002060"/>
                </a:solidFill>
              </a:rPr>
              <a:t>, </a:t>
            </a:r>
            <a:r>
              <a:rPr lang="en-US" sz="2800" kern="0" dirty="0" err="1" smtClean="0">
                <a:solidFill>
                  <a:srgbClr val="002060"/>
                </a:solidFill>
              </a:rPr>
              <a:t>vergul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r>
              <a:rPr lang="en-US" sz="2800" kern="0" dirty="0" err="1" smtClean="0">
                <a:solidFill>
                  <a:srgbClr val="002060"/>
                </a:solidFill>
              </a:rPr>
              <a:t>vergulning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r>
              <a:rPr lang="en-US" sz="2800" kern="0" dirty="0" err="1" smtClean="0">
                <a:solidFill>
                  <a:srgbClr val="002060"/>
                </a:solidFill>
              </a:rPr>
              <a:t>tagiga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r>
              <a:rPr lang="en-US" sz="2800" kern="0" dirty="0" err="1" smtClean="0">
                <a:solidFill>
                  <a:srgbClr val="002060"/>
                </a:solidFill>
              </a:rPr>
              <a:t>tushadigan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r>
              <a:rPr lang="en-US" sz="2800" kern="0" dirty="0" err="1" smtClean="0">
                <a:solidFill>
                  <a:srgbClr val="002060"/>
                </a:solidFill>
              </a:rPr>
              <a:t>qilib</a:t>
            </a:r>
            <a:r>
              <a:rPr lang="en-US" sz="2800" kern="0" dirty="0" smtClean="0">
                <a:solidFill>
                  <a:srgbClr val="002060"/>
                </a:solidFill>
              </a:rPr>
              <a:t>  </a:t>
            </a:r>
          </a:p>
          <a:p>
            <a:pPr defTabSz="914400"/>
            <a:r>
              <a:rPr lang="en-US" sz="2800" kern="0" dirty="0">
                <a:solidFill>
                  <a:srgbClr val="002060"/>
                </a:solidFill>
              </a:rPr>
              <a:t> </a:t>
            </a:r>
            <a:r>
              <a:rPr lang="en-US" sz="2800" kern="0" dirty="0" smtClean="0">
                <a:solidFill>
                  <a:srgbClr val="002060"/>
                </a:solidFill>
              </a:rPr>
              <a:t>   </a:t>
            </a:r>
            <a:r>
              <a:rPr lang="en-US" sz="2800" kern="0" dirty="0" err="1" smtClean="0">
                <a:solidFill>
                  <a:srgbClr val="002060"/>
                </a:solidFill>
              </a:rPr>
              <a:t>yoziladi</a:t>
            </a:r>
            <a:r>
              <a:rPr lang="en-US" sz="2800" kern="0" dirty="0" smtClean="0">
                <a:solidFill>
                  <a:srgbClr val="002060"/>
                </a:solidFill>
              </a:rPr>
              <a:t>;</a:t>
            </a:r>
            <a:endParaRPr lang="ru-RU" sz="2800" kern="0" dirty="0">
              <a:solidFill>
                <a:srgbClr val="002060"/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08588" y="2407699"/>
            <a:ext cx="11775772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rgbClr val="FF0000"/>
                </a:solidFill>
              </a:rPr>
              <a:t>•  </a:t>
            </a:r>
            <a:r>
              <a:rPr lang="en-US" sz="2800" kern="0" dirty="0" err="1" smtClean="0">
                <a:solidFill>
                  <a:srgbClr val="002060"/>
                </a:solidFill>
              </a:rPr>
              <a:t>oldin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r>
              <a:rPr lang="en-US" sz="2800" kern="0" dirty="0" err="1" smtClean="0">
                <a:solidFill>
                  <a:srgbClr val="002060"/>
                </a:solidFill>
              </a:rPr>
              <a:t>ularning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r>
              <a:rPr lang="en-US" sz="2800" kern="0" dirty="0" err="1" smtClean="0">
                <a:solidFill>
                  <a:srgbClr val="002060"/>
                </a:solidFill>
              </a:rPr>
              <a:t>verguldan</a:t>
            </a:r>
            <a:r>
              <a:rPr lang="en-US" sz="2800" kern="0" dirty="0" smtClean="0">
                <a:solidFill>
                  <a:srgbClr val="002060"/>
                </a:solidFill>
              </a:rPr>
              <a:t> keying </a:t>
            </a:r>
            <a:r>
              <a:rPr lang="en-US" sz="2800" kern="0" dirty="0" err="1" smtClean="0">
                <a:solidFill>
                  <a:srgbClr val="002060"/>
                </a:solidFill>
              </a:rPr>
              <a:t>raqamlari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r>
              <a:rPr lang="en-US" sz="2800" kern="0" dirty="0" err="1" smtClean="0">
                <a:solidFill>
                  <a:srgbClr val="002060"/>
                </a:solidFill>
              </a:rPr>
              <a:t>soni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r>
              <a:rPr lang="en-US" sz="2800" kern="0" dirty="0" err="1" smtClean="0">
                <a:solidFill>
                  <a:srgbClr val="002060"/>
                </a:solidFill>
              </a:rPr>
              <a:t>nollar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r>
              <a:rPr lang="en-US" sz="2800" kern="0" dirty="0" err="1" smtClean="0">
                <a:solidFill>
                  <a:srgbClr val="002060"/>
                </a:solidFill>
              </a:rPr>
              <a:t>qo‘yib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br>
              <a:rPr lang="en-US" sz="2800" kern="0" dirty="0" smtClean="0">
                <a:solidFill>
                  <a:srgbClr val="002060"/>
                </a:solidFill>
              </a:rPr>
            </a:br>
            <a:r>
              <a:rPr lang="en-US" sz="2800" kern="0" dirty="0" smtClean="0">
                <a:solidFill>
                  <a:srgbClr val="002060"/>
                </a:solidFill>
              </a:rPr>
              <a:t>    </a:t>
            </a:r>
            <a:r>
              <a:rPr lang="en-US" sz="2800" kern="0" dirty="0" err="1" smtClean="0">
                <a:solidFill>
                  <a:srgbClr val="002060"/>
                </a:solidFill>
              </a:rPr>
              <a:t>tenglashtiriladi</a:t>
            </a:r>
            <a:r>
              <a:rPr lang="en-US" sz="2800" kern="0" dirty="0" smtClean="0">
                <a:solidFill>
                  <a:srgbClr val="002060"/>
                </a:solidFill>
              </a:rPr>
              <a:t>;</a:t>
            </a:r>
            <a:endParaRPr lang="ru-RU" sz="2800" kern="0" dirty="0">
              <a:solidFill>
                <a:srgbClr val="002060"/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608588" y="4908848"/>
            <a:ext cx="10616748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rgbClr val="FF0000"/>
                </a:solidFill>
              </a:rPr>
              <a:t>•  </a:t>
            </a:r>
            <a:r>
              <a:rPr lang="en-US" sz="2800" kern="0" dirty="0" err="1" smtClean="0">
                <a:solidFill>
                  <a:srgbClr val="002060"/>
                </a:solidFill>
              </a:rPr>
              <a:t>hosil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r>
              <a:rPr lang="en-US" sz="2800" kern="0" dirty="0" err="1" smtClean="0">
                <a:solidFill>
                  <a:srgbClr val="002060"/>
                </a:solidFill>
              </a:rPr>
              <a:t>bo‘lgan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r>
              <a:rPr lang="en-US" sz="2800" kern="0" dirty="0" err="1" smtClean="0">
                <a:solidFill>
                  <a:srgbClr val="002060"/>
                </a:solidFill>
              </a:rPr>
              <a:t>songa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r>
              <a:rPr lang="en-US" sz="2800" kern="0" dirty="0" err="1" smtClean="0">
                <a:solidFill>
                  <a:srgbClr val="002060"/>
                </a:solidFill>
              </a:rPr>
              <a:t>tepadagi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r>
              <a:rPr lang="en-US" sz="2800" kern="0" dirty="0" err="1" smtClean="0">
                <a:solidFill>
                  <a:srgbClr val="002060"/>
                </a:solidFill>
              </a:rPr>
              <a:t>o‘nli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r>
              <a:rPr lang="en-US" sz="2800" kern="0" dirty="0" err="1" smtClean="0">
                <a:solidFill>
                  <a:srgbClr val="002060"/>
                </a:solidFill>
              </a:rPr>
              <a:t>kasrlar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r>
              <a:rPr lang="en-US" sz="2800" kern="0" dirty="0" err="1" smtClean="0">
                <a:solidFill>
                  <a:srgbClr val="002060"/>
                </a:solidFill>
              </a:rPr>
              <a:t>vergullari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r>
              <a:rPr lang="en-US" sz="2800" kern="0" dirty="0" err="1" smtClean="0">
                <a:solidFill>
                  <a:srgbClr val="002060"/>
                </a:solidFill>
              </a:rPr>
              <a:t>tagiga</a:t>
            </a:r>
            <a:endParaRPr lang="en-US" sz="2800" kern="0" dirty="0" smtClean="0">
              <a:solidFill>
                <a:srgbClr val="002060"/>
              </a:solidFill>
            </a:endParaRPr>
          </a:p>
          <a:p>
            <a:pPr defTabSz="914400"/>
            <a:r>
              <a:rPr lang="en-US" sz="2800" kern="0" dirty="0">
                <a:solidFill>
                  <a:srgbClr val="002060"/>
                </a:solidFill>
              </a:rPr>
              <a:t> </a:t>
            </a:r>
            <a:r>
              <a:rPr lang="en-US" sz="2800" kern="0" dirty="0" smtClean="0">
                <a:solidFill>
                  <a:srgbClr val="002060"/>
                </a:solidFill>
              </a:rPr>
              <a:t>   </a:t>
            </a:r>
            <a:r>
              <a:rPr lang="en-US" sz="2800" kern="0" dirty="0" err="1" smtClean="0">
                <a:solidFill>
                  <a:srgbClr val="002060"/>
                </a:solidFill>
              </a:rPr>
              <a:t>tushadigan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r>
              <a:rPr lang="en-US" sz="2800" kern="0" dirty="0" err="1" smtClean="0">
                <a:solidFill>
                  <a:srgbClr val="002060"/>
                </a:solidFill>
              </a:rPr>
              <a:t>qilib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r>
              <a:rPr lang="en-US" sz="2800" kern="0" dirty="0" err="1" smtClean="0">
                <a:solidFill>
                  <a:srgbClr val="002060"/>
                </a:solidFill>
              </a:rPr>
              <a:t>vergul</a:t>
            </a:r>
            <a:r>
              <a:rPr lang="en-US" sz="2800" kern="0" dirty="0" smtClean="0">
                <a:solidFill>
                  <a:srgbClr val="002060"/>
                </a:solidFill>
              </a:rPr>
              <a:t> </a:t>
            </a:r>
            <a:r>
              <a:rPr lang="en-US" sz="2800" kern="0" dirty="0" err="1" smtClean="0">
                <a:solidFill>
                  <a:srgbClr val="002060"/>
                </a:solidFill>
              </a:rPr>
              <a:t>qo‘yiladi</a:t>
            </a:r>
            <a:r>
              <a:rPr lang="en-US" sz="2800" kern="0" dirty="0" smtClean="0">
                <a:solidFill>
                  <a:srgbClr val="002060"/>
                </a:solidFill>
              </a:rPr>
              <a:t>.</a:t>
            </a:r>
            <a:endParaRPr lang="ru-RU" sz="2800" kern="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3871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1412083" y="347571"/>
            <a:ext cx="10729192" cy="649631"/>
          </a:xfrm>
        </p:spPr>
        <p:txBody>
          <a:bodyPr/>
          <a:lstStyle/>
          <a:p>
            <a:r>
              <a:rPr lang="en-US" sz="4400" b="1" dirty="0" err="1" smtClean="0"/>
              <a:t>Xona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qo‘shiluvchilari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bo‘yicha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yig‘indisi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424136" y="1440210"/>
            <a:ext cx="11737385" cy="861774"/>
          </a:xfrm>
        </p:spPr>
        <p:txBody>
          <a:bodyPr/>
          <a:lstStyle/>
          <a:p>
            <a:r>
              <a:rPr lang="en-US" sz="2800" b="1" dirty="0" err="1" smtClean="0">
                <a:solidFill>
                  <a:schemeClr val="tx1"/>
                </a:solidFill>
              </a:rPr>
              <a:t>Misol</a:t>
            </a:r>
            <a:r>
              <a:rPr lang="en-US" sz="2800" b="1" dirty="0" smtClean="0">
                <a:solidFill>
                  <a:schemeClr val="tx1"/>
                </a:solidFill>
              </a:rPr>
              <a:t>. 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0,777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o‘nli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kasrni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quyidagi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yig‘indi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ko‘rinishida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ifodalash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mumkin</a:t>
            </a:r>
            <a:r>
              <a:rPr lang="en-US" sz="2800" b="1" dirty="0" smtClean="0">
                <a:solidFill>
                  <a:schemeClr val="tx1"/>
                </a:solidFill>
              </a:rPr>
              <a:t>:</a:t>
            </a:r>
          </a:p>
        </p:txBody>
      </p:sp>
      <p:sp>
        <p:nvSpPr>
          <p:cNvPr id="5" name="Объект 3"/>
          <p:cNvSpPr txBox="1">
            <a:spLocks/>
          </p:cNvSpPr>
          <p:nvPr/>
        </p:nvSpPr>
        <p:spPr>
          <a:xfrm>
            <a:off x="442797" y="3742144"/>
            <a:ext cx="11737385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smtClean="0">
                <a:solidFill>
                  <a:schemeClr val="tx1"/>
                </a:solidFill>
              </a:rPr>
              <a:t>Bu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kasr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o‘ndan</a:t>
            </a:r>
            <a:r>
              <a:rPr lang="en-US" sz="2800" b="1" kern="0" dirty="0" smtClean="0">
                <a:solidFill>
                  <a:schemeClr val="tx1"/>
                </a:solidFill>
              </a:rPr>
              <a:t> 7,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yuzdan</a:t>
            </a:r>
            <a:r>
              <a:rPr lang="en-US" sz="2800" b="1" kern="0" dirty="0" smtClean="0">
                <a:solidFill>
                  <a:schemeClr val="tx1"/>
                </a:solidFill>
              </a:rPr>
              <a:t> 7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va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mingdan</a:t>
            </a:r>
            <a:r>
              <a:rPr lang="en-US" sz="2800" b="1" kern="0" dirty="0" smtClean="0">
                <a:solidFill>
                  <a:schemeClr val="tx1"/>
                </a:solidFill>
              </a:rPr>
              <a:t> 7 lar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yig‘indisidan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iborat</a:t>
            </a:r>
            <a:r>
              <a:rPr lang="en-US" sz="2800" b="1" kern="0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42796" y="4623847"/>
            <a:ext cx="11934667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0,777 = 0,7 + 0,07 + 0,007 </a:t>
            </a:r>
            <a:r>
              <a:rPr lang="en-US" sz="2800" kern="0" dirty="0" err="1" smtClean="0">
                <a:solidFill>
                  <a:schemeClr val="tx1"/>
                </a:solidFill>
              </a:rPr>
              <a:t>yozuv</a:t>
            </a:r>
            <a:r>
              <a:rPr lang="en-US" sz="2800" kern="0" dirty="0" smtClean="0">
                <a:solidFill>
                  <a:schemeClr val="tx1"/>
                </a:solidFill>
              </a:rPr>
              <a:t> 0,777 </a:t>
            </a:r>
            <a:r>
              <a:rPr lang="en-US" sz="2800" kern="0" dirty="0" err="1" smtClean="0">
                <a:solidFill>
                  <a:schemeClr val="accent6">
                    <a:lumMod val="50000"/>
                  </a:schemeClr>
                </a:solidFill>
              </a:rPr>
              <a:t>sonining</a:t>
            </a:r>
            <a:r>
              <a:rPr lang="en-US" sz="2800" kern="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kern="0" dirty="0" err="1" smtClean="0">
                <a:solidFill>
                  <a:schemeClr val="accent6">
                    <a:lumMod val="50000"/>
                  </a:schemeClr>
                </a:solidFill>
              </a:rPr>
              <a:t>xona</a:t>
            </a:r>
            <a:r>
              <a:rPr lang="en-US" sz="2800" kern="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kern="0" dirty="0" err="1" smtClean="0">
                <a:solidFill>
                  <a:schemeClr val="accent6">
                    <a:lumMod val="50000"/>
                  </a:schemeClr>
                </a:solidFill>
              </a:rPr>
              <a:t>birliklari</a:t>
            </a:r>
            <a:r>
              <a:rPr lang="en-US" sz="2800" kern="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kern="0" dirty="0" err="1" smtClean="0">
                <a:solidFill>
                  <a:schemeClr val="accent6">
                    <a:lumMod val="50000"/>
                  </a:schemeClr>
                </a:solidFill>
              </a:rPr>
              <a:t>bo‘yicha</a:t>
            </a:r>
            <a:r>
              <a:rPr lang="en-US" sz="2800" kern="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kern="0" dirty="0" err="1" smtClean="0">
                <a:solidFill>
                  <a:schemeClr val="accent6">
                    <a:lumMod val="50000"/>
                  </a:schemeClr>
                </a:solidFill>
              </a:rPr>
              <a:t>yoyilmasi</a:t>
            </a:r>
            <a:r>
              <a:rPr lang="en-US" sz="2800" kern="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kern="0" dirty="0" err="1" smtClean="0">
                <a:solidFill>
                  <a:schemeClr val="accent6">
                    <a:lumMod val="50000"/>
                  </a:schemeClr>
                </a:solidFill>
              </a:rPr>
              <a:t>yoki</a:t>
            </a:r>
            <a:r>
              <a:rPr lang="en-US" sz="2800" kern="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kern="0" dirty="0" err="1" smtClean="0">
                <a:solidFill>
                  <a:schemeClr val="accent6">
                    <a:lumMod val="50000"/>
                  </a:schemeClr>
                </a:solidFill>
              </a:rPr>
              <a:t>xona</a:t>
            </a:r>
            <a:r>
              <a:rPr lang="en-US" sz="2800" kern="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kern="0" dirty="0" err="1" smtClean="0">
                <a:solidFill>
                  <a:schemeClr val="accent6">
                    <a:lumMod val="50000"/>
                  </a:schemeClr>
                </a:solidFill>
              </a:rPr>
              <a:t>qo‘shiluvchilari</a:t>
            </a:r>
            <a:r>
              <a:rPr lang="en-US" sz="2800" kern="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kern="0" dirty="0" err="1" smtClean="0">
                <a:solidFill>
                  <a:schemeClr val="accent6">
                    <a:lumMod val="50000"/>
                  </a:schemeClr>
                </a:solidFill>
              </a:rPr>
              <a:t>bo‘yicha</a:t>
            </a:r>
            <a:r>
              <a:rPr lang="en-US" sz="2800" kern="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kern="0" dirty="0" err="1" smtClean="0">
                <a:solidFill>
                  <a:schemeClr val="accent6">
                    <a:lumMod val="50000"/>
                  </a:schemeClr>
                </a:solidFill>
              </a:rPr>
              <a:t>yig‘indisi</a:t>
            </a:r>
            <a:r>
              <a:rPr lang="en-US" sz="2800" kern="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kern="0" dirty="0" smtClean="0">
                <a:solidFill>
                  <a:schemeClr val="tx1"/>
                </a:solidFill>
              </a:rPr>
              <a:t>deb </a:t>
            </a:r>
            <a:r>
              <a:rPr lang="en-US" sz="2800" kern="0" dirty="0" err="1" smtClean="0">
                <a:solidFill>
                  <a:schemeClr val="tx1"/>
                </a:solidFill>
              </a:rPr>
              <a:t>ataladi</a:t>
            </a:r>
            <a:r>
              <a:rPr lang="en-US" sz="2800" kern="0" dirty="0" smtClean="0">
                <a:solidFill>
                  <a:schemeClr val="tx1"/>
                </a:solidFill>
              </a:rPr>
              <a:t>. 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442796" y="2860441"/>
            <a:ext cx="8856984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0,777 = 0,700 + 0,070 + 0,007 = 0,7 + 0,07 + 0,007</a:t>
            </a:r>
            <a:endParaRPr lang="ru-RU" sz="280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9498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  <p:bldP spid="6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2584376" y="395979"/>
            <a:ext cx="8352928" cy="677108"/>
          </a:xfrm>
        </p:spPr>
        <p:txBody>
          <a:bodyPr/>
          <a:lstStyle/>
          <a:p>
            <a:r>
              <a:rPr lang="en-US" sz="4400" b="1" dirty="0" err="1" smtClean="0"/>
              <a:t>Xona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birliklari</a:t>
            </a:r>
            <a:r>
              <a:rPr lang="en-US" sz="4400" b="1" dirty="0" smtClean="0"/>
              <a:t> </a:t>
            </a:r>
            <a:r>
              <a:rPr lang="en-US" sz="4400" b="1" err="1" smtClean="0"/>
              <a:t>bo‘yicha</a:t>
            </a:r>
            <a:r>
              <a:rPr lang="en-US" sz="4400" b="1" smtClean="0"/>
              <a:t> yoyish</a:t>
            </a:r>
            <a:r>
              <a:rPr lang="en-US" sz="4400" b="1" dirty="0" smtClean="0"/>
              <a:t>: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496144" y="1368202"/>
            <a:ext cx="11449271" cy="1723549"/>
          </a:xfrm>
        </p:spPr>
        <p:txBody>
          <a:bodyPr/>
          <a:lstStyle/>
          <a:p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</a:rPr>
              <a:t>Kasrning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</a:rPr>
              <a:t>o‘nli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</a:rPr>
              <a:t>yozuvida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</a:rPr>
              <a:t>verguldan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</a:rPr>
              <a:t>keyingi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:</a:t>
            </a:r>
          </a:p>
          <a:p>
            <a:r>
              <a:rPr lang="en-US" sz="2800" b="1" dirty="0" smtClean="0">
                <a:solidFill>
                  <a:srgbClr val="C00000"/>
                </a:solidFill>
              </a:rPr>
              <a:t>•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birinchi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xona</a:t>
            </a:r>
            <a:r>
              <a:rPr lang="en-US" sz="2800" b="1" dirty="0" smtClean="0">
                <a:solidFill>
                  <a:schemeClr val="tx1"/>
                </a:solidFill>
              </a:rPr>
              <a:t> – </a:t>
            </a:r>
            <a:r>
              <a:rPr lang="en-US" sz="2800" b="1" dirty="0" err="1" smtClean="0">
                <a:solidFill>
                  <a:schemeClr val="tx1"/>
                </a:solidFill>
              </a:rPr>
              <a:t>o‘ndan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birlar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xonasi</a:t>
            </a:r>
            <a:r>
              <a:rPr lang="en-US" sz="2800" b="1" dirty="0" smtClean="0">
                <a:solidFill>
                  <a:schemeClr val="tx1"/>
                </a:solidFill>
              </a:rPr>
              <a:t>;</a:t>
            </a:r>
          </a:p>
          <a:p>
            <a:r>
              <a:rPr lang="en-US" sz="2800" b="1" dirty="0" smtClean="0">
                <a:solidFill>
                  <a:srgbClr val="C00000"/>
                </a:solidFill>
              </a:rPr>
              <a:t>• </a:t>
            </a:r>
            <a:r>
              <a:rPr lang="en-US" sz="2800" b="1" dirty="0" err="1" smtClean="0">
                <a:solidFill>
                  <a:schemeClr val="tx1"/>
                </a:solidFill>
              </a:rPr>
              <a:t>ikkinchi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xona</a:t>
            </a:r>
            <a:r>
              <a:rPr lang="en-US" sz="2800" b="1" dirty="0" smtClean="0">
                <a:solidFill>
                  <a:schemeClr val="tx1"/>
                </a:solidFill>
              </a:rPr>
              <a:t> – </a:t>
            </a:r>
            <a:r>
              <a:rPr lang="en-US" sz="2800" b="1" dirty="0" err="1" smtClean="0">
                <a:solidFill>
                  <a:schemeClr val="tx1"/>
                </a:solidFill>
              </a:rPr>
              <a:t>yuzdan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birlar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xonasi</a:t>
            </a:r>
            <a:r>
              <a:rPr lang="en-US" sz="2800" b="1" dirty="0" smtClean="0">
                <a:solidFill>
                  <a:schemeClr val="tx1"/>
                </a:solidFill>
              </a:rPr>
              <a:t>;</a:t>
            </a:r>
          </a:p>
          <a:p>
            <a:r>
              <a:rPr lang="en-US" sz="2800" b="1" dirty="0" smtClean="0">
                <a:solidFill>
                  <a:srgbClr val="C00000"/>
                </a:solidFill>
              </a:rPr>
              <a:t>• </a:t>
            </a:r>
            <a:r>
              <a:rPr lang="en-US" sz="2800" b="1" dirty="0" err="1" smtClean="0">
                <a:solidFill>
                  <a:schemeClr val="tx1"/>
                </a:solidFill>
              </a:rPr>
              <a:t>uchinchi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xona</a:t>
            </a:r>
            <a:r>
              <a:rPr lang="en-US" sz="2800" b="1" dirty="0" smtClean="0">
                <a:solidFill>
                  <a:schemeClr val="tx1"/>
                </a:solidFill>
              </a:rPr>
              <a:t> – </a:t>
            </a:r>
            <a:r>
              <a:rPr lang="en-US" sz="2800" b="1" dirty="0" err="1" smtClean="0">
                <a:solidFill>
                  <a:schemeClr val="tx1"/>
                </a:solidFill>
              </a:rPr>
              <a:t>mingdan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birlar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xonasi</a:t>
            </a:r>
            <a:r>
              <a:rPr lang="en-US" sz="2800" b="1" dirty="0" smtClean="0">
                <a:solidFill>
                  <a:schemeClr val="tx1"/>
                </a:solidFill>
              </a:rPr>
              <a:t> deb </a:t>
            </a:r>
            <a:r>
              <a:rPr lang="en-US" sz="2800" b="1" dirty="0" err="1" smtClean="0">
                <a:solidFill>
                  <a:schemeClr val="tx1"/>
                </a:solidFill>
              </a:rPr>
              <a:t>ataladi</a:t>
            </a:r>
            <a:r>
              <a:rPr lang="en-US" sz="2800" b="1" dirty="0" smtClean="0">
                <a:solidFill>
                  <a:schemeClr val="tx1"/>
                </a:solidFill>
              </a:rPr>
              <a:t>.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640160" y="3386866"/>
            <a:ext cx="8856984" cy="861774"/>
          </a:xfrm>
        </p:spPr>
        <p:txBody>
          <a:bodyPr/>
          <a:lstStyle/>
          <a:p>
            <a:r>
              <a:rPr lang="en-US" sz="2800" dirty="0" err="1" smtClean="0">
                <a:solidFill>
                  <a:schemeClr val="tx1"/>
                </a:solidFill>
              </a:rPr>
              <a:t>Misol</a:t>
            </a:r>
            <a:r>
              <a:rPr lang="en-US" sz="2800" dirty="0" smtClean="0">
                <a:solidFill>
                  <a:schemeClr val="tx1"/>
                </a:solidFill>
              </a:rPr>
              <a:t>. 326,575 </a:t>
            </a:r>
            <a:r>
              <a:rPr lang="en-US" sz="2800" dirty="0" err="1" smtClean="0">
                <a:solidFill>
                  <a:schemeClr val="tx1"/>
                </a:solidFill>
              </a:rPr>
              <a:t>kasrni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xona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birliklari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bo‘yicha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yoyaylik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40160" y="4318366"/>
            <a:ext cx="8856984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326,575 = 300 + 20 + 6 + 0,5 + 0,07 + 0,005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2584376" y="4840024"/>
            <a:ext cx="6661298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3      2      6     5     7     5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flipH="1">
            <a:off x="1576264" y="5270911"/>
            <a:ext cx="1080120" cy="705803"/>
          </a:xfrm>
          <a:prstGeom prst="straightConnector1">
            <a:avLst/>
          </a:prstGeom>
          <a:ln w="5715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H="1">
            <a:off x="2944416" y="5270911"/>
            <a:ext cx="504056" cy="705803"/>
          </a:xfrm>
          <a:prstGeom prst="straightConnector1">
            <a:avLst/>
          </a:prstGeom>
          <a:ln w="5715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H="1">
            <a:off x="4151068" y="5270911"/>
            <a:ext cx="161500" cy="549689"/>
          </a:xfrm>
          <a:prstGeom prst="straightConnector1">
            <a:avLst/>
          </a:prstGeom>
          <a:ln w="5715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4960640" y="5270911"/>
            <a:ext cx="217397" cy="587855"/>
          </a:xfrm>
          <a:prstGeom prst="straightConnector1">
            <a:avLst/>
          </a:prstGeom>
          <a:ln w="5715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5635656" y="5361682"/>
            <a:ext cx="765144" cy="831056"/>
          </a:xfrm>
          <a:prstGeom prst="straightConnector1">
            <a:avLst/>
          </a:prstGeom>
          <a:ln w="5715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6400800" y="5361682"/>
            <a:ext cx="2088232" cy="458918"/>
          </a:xfrm>
          <a:prstGeom prst="straightConnector1">
            <a:avLst/>
          </a:prstGeom>
          <a:ln w="57150"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Заголовок 1"/>
          <p:cNvSpPr txBox="1">
            <a:spLocks/>
          </p:cNvSpPr>
          <p:nvPr/>
        </p:nvSpPr>
        <p:spPr>
          <a:xfrm>
            <a:off x="757232" y="5976714"/>
            <a:ext cx="921318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400" kern="0" dirty="0" err="1" smtClean="0">
                <a:solidFill>
                  <a:schemeClr val="tx1"/>
                </a:solidFill>
              </a:rPr>
              <a:t>yuzlar</a:t>
            </a:r>
            <a:endParaRPr lang="ru-RU" sz="2400" kern="0" dirty="0">
              <a:solidFill>
                <a:schemeClr val="tx1"/>
              </a:solidFill>
            </a:endParaRPr>
          </a:p>
        </p:txBody>
      </p:sp>
      <p:sp>
        <p:nvSpPr>
          <p:cNvPr id="40" name="Заголовок 1"/>
          <p:cNvSpPr txBox="1">
            <a:spLocks/>
          </p:cNvSpPr>
          <p:nvPr/>
        </p:nvSpPr>
        <p:spPr>
          <a:xfrm>
            <a:off x="2431434" y="6008072"/>
            <a:ext cx="921318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400" kern="0" dirty="0" err="1" smtClean="0">
                <a:solidFill>
                  <a:schemeClr val="tx1"/>
                </a:solidFill>
              </a:rPr>
              <a:t>o‘nlar</a:t>
            </a:r>
            <a:endParaRPr lang="ru-RU" sz="2400" kern="0" dirty="0">
              <a:solidFill>
                <a:schemeClr val="tx1"/>
              </a:solidFill>
            </a:endParaRPr>
          </a:p>
        </p:txBody>
      </p:sp>
      <p:sp>
        <p:nvSpPr>
          <p:cNvPr id="43" name="Заголовок 1"/>
          <p:cNvSpPr txBox="1">
            <a:spLocks/>
          </p:cNvSpPr>
          <p:nvPr/>
        </p:nvSpPr>
        <p:spPr>
          <a:xfrm>
            <a:off x="3685361" y="6008072"/>
            <a:ext cx="918086" cy="3735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400" kern="0" dirty="0" err="1" smtClean="0">
                <a:solidFill>
                  <a:schemeClr val="tx1"/>
                </a:solidFill>
              </a:rPr>
              <a:t>birlar</a:t>
            </a:r>
            <a:endParaRPr lang="ru-RU" sz="2400" kern="0" dirty="0">
              <a:solidFill>
                <a:schemeClr val="tx1"/>
              </a:solidFill>
            </a:endParaRPr>
          </a:p>
        </p:txBody>
      </p:sp>
      <p:sp>
        <p:nvSpPr>
          <p:cNvPr id="44" name="Заголовок 1"/>
          <p:cNvSpPr txBox="1">
            <a:spLocks/>
          </p:cNvSpPr>
          <p:nvPr/>
        </p:nvSpPr>
        <p:spPr>
          <a:xfrm>
            <a:off x="4837488" y="5949537"/>
            <a:ext cx="1131263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400" kern="0" dirty="0" err="1">
                <a:solidFill>
                  <a:schemeClr val="tx1"/>
                </a:solidFill>
              </a:rPr>
              <a:t>o</a:t>
            </a:r>
            <a:r>
              <a:rPr lang="en-US" sz="2400" kern="0" dirty="0" err="1" smtClean="0">
                <a:solidFill>
                  <a:schemeClr val="tx1"/>
                </a:solidFill>
              </a:rPr>
              <a:t>‘ndan</a:t>
            </a:r>
            <a:endParaRPr lang="en-US" sz="2400" kern="0" dirty="0" smtClean="0">
              <a:solidFill>
                <a:schemeClr val="tx1"/>
              </a:solidFill>
            </a:endParaRPr>
          </a:p>
          <a:p>
            <a:pPr defTabSz="914400"/>
            <a:r>
              <a:rPr lang="en-US" sz="2400" kern="0" dirty="0" err="1" smtClean="0">
                <a:solidFill>
                  <a:schemeClr val="tx1"/>
                </a:solidFill>
              </a:rPr>
              <a:t>birlar</a:t>
            </a:r>
            <a:endParaRPr lang="ru-RU" sz="2400" kern="0" dirty="0">
              <a:solidFill>
                <a:schemeClr val="tx1"/>
              </a:solidFill>
            </a:endParaRPr>
          </a:p>
        </p:txBody>
      </p:sp>
      <p:sp>
        <p:nvSpPr>
          <p:cNvPr id="47" name="Заголовок 1"/>
          <p:cNvSpPr txBox="1">
            <a:spLocks/>
          </p:cNvSpPr>
          <p:nvPr/>
        </p:nvSpPr>
        <p:spPr>
          <a:xfrm>
            <a:off x="6529810" y="6161380"/>
            <a:ext cx="1175838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400" kern="0" dirty="0" err="1">
                <a:solidFill>
                  <a:schemeClr val="tx1"/>
                </a:solidFill>
              </a:rPr>
              <a:t>y</a:t>
            </a:r>
            <a:r>
              <a:rPr lang="en-US" sz="2400" kern="0" dirty="0" err="1" smtClean="0">
                <a:solidFill>
                  <a:schemeClr val="tx1"/>
                </a:solidFill>
              </a:rPr>
              <a:t>uzdan</a:t>
            </a:r>
            <a:r>
              <a:rPr lang="en-US" sz="2400" kern="0" dirty="0" smtClean="0">
                <a:solidFill>
                  <a:schemeClr val="tx1"/>
                </a:solidFill>
              </a:rPr>
              <a:t> </a:t>
            </a:r>
            <a:r>
              <a:rPr lang="en-US" sz="2400" kern="0" dirty="0" err="1" smtClean="0">
                <a:solidFill>
                  <a:schemeClr val="tx1"/>
                </a:solidFill>
              </a:rPr>
              <a:t>birlar</a:t>
            </a:r>
            <a:endParaRPr lang="ru-RU" sz="2400" kern="0" dirty="0">
              <a:solidFill>
                <a:schemeClr val="tx1"/>
              </a:solidFill>
            </a:endParaRPr>
          </a:p>
        </p:txBody>
      </p:sp>
      <p:sp>
        <p:nvSpPr>
          <p:cNvPr id="48" name="Заголовок 1"/>
          <p:cNvSpPr txBox="1">
            <a:spLocks/>
          </p:cNvSpPr>
          <p:nvPr/>
        </p:nvSpPr>
        <p:spPr>
          <a:xfrm>
            <a:off x="8588760" y="5651129"/>
            <a:ext cx="1340432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400" kern="0" dirty="0" err="1">
                <a:solidFill>
                  <a:schemeClr val="tx1"/>
                </a:solidFill>
              </a:rPr>
              <a:t>m</a:t>
            </a:r>
            <a:r>
              <a:rPr lang="en-US" sz="2400" kern="0" dirty="0" err="1" smtClean="0">
                <a:solidFill>
                  <a:schemeClr val="tx1"/>
                </a:solidFill>
              </a:rPr>
              <a:t>ingdan</a:t>
            </a:r>
            <a:r>
              <a:rPr lang="en-US" sz="2400" kern="0" dirty="0" smtClean="0">
                <a:solidFill>
                  <a:schemeClr val="tx1"/>
                </a:solidFill>
              </a:rPr>
              <a:t> </a:t>
            </a:r>
            <a:r>
              <a:rPr lang="en-US" sz="2400" kern="0" dirty="0" err="1" smtClean="0">
                <a:solidFill>
                  <a:schemeClr val="tx1"/>
                </a:solidFill>
              </a:rPr>
              <a:t>birlar</a:t>
            </a:r>
            <a:endParaRPr lang="ru-RU" sz="240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760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  <p:bldP spid="6" grpId="0"/>
      <p:bldP spid="7" grpId="0"/>
      <p:bldP spid="39" grpId="0"/>
      <p:bldP spid="40" grpId="0"/>
      <p:bldP spid="43" grpId="0"/>
      <p:bldP spid="44" grpId="0"/>
      <p:bldP spid="47" grpId="0"/>
      <p:bldP spid="4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24136" y="378445"/>
            <a:ext cx="11881319" cy="677108"/>
          </a:xfrm>
        </p:spPr>
        <p:txBody>
          <a:bodyPr/>
          <a:lstStyle/>
          <a:p>
            <a:r>
              <a:rPr lang="en-US" sz="4400" b="1" dirty="0" smtClean="0"/>
              <a:t>Son </a:t>
            </a:r>
            <a:r>
              <a:rPr lang="en-US" sz="4400" b="1" dirty="0" err="1" smtClean="0"/>
              <a:t>nurida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xona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birliklari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bo‘yicha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yoyish</a:t>
            </a:r>
            <a:r>
              <a:rPr lang="en-US" sz="4400" b="1" dirty="0" smtClean="0"/>
              <a:t>: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424137" y="1368202"/>
            <a:ext cx="7344816" cy="430887"/>
          </a:xfrm>
        </p:spPr>
        <p:txBody>
          <a:bodyPr/>
          <a:lstStyle/>
          <a:p>
            <a:r>
              <a:rPr lang="en-US" sz="2800" b="1" dirty="0" err="1" smtClean="0">
                <a:solidFill>
                  <a:schemeClr val="tx1"/>
                </a:solidFill>
              </a:rPr>
              <a:t>Misol</a:t>
            </a:r>
            <a:r>
              <a:rPr lang="en-US" sz="2800" b="1" dirty="0" smtClean="0">
                <a:solidFill>
                  <a:schemeClr val="tx1"/>
                </a:solidFill>
              </a:rPr>
              <a:t>.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</a:rPr>
              <a:t>Sonlar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</a:rPr>
              <a:t>nurida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 1,46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</a:rPr>
              <a:t>sonini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</a:rPr>
              <a:t>belgilaylik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  <a:endParaRPr lang="ru-RU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Объект 3"/>
          <p:cNvSpPr txBox="1">
            <a:spLocks/>
          </p:cNvSpPr>
          <p:nvPr/>
        </p:nvSpPr>
        <p:spPr>
          <a:xfrm>
            <a:off x="424136" y="2436340"/>
            <a:ext cx="11593288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err="1" smtClean="0">
                <a:solidFill>
                  <a:schemeClr val="tx1"/>
                </a:solidFill>
              </a:rPr>
              <a:t>Buning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uchun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xona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birliklari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bo‘yicha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yoyamiz</a:t>
            </a:r>
            <a:r>
              <a:rPr lang="en-US" sz="2800" b="1" kern="0" dirty="0" smtClean="0">
                <a:solidFill>
                  <a:schemeClr val="tx1"/>
                </a:solidFill>
              </a:rPr>
              <a:t>: 1,46 = 1 + 0,4 + 0,06</a:t>
            </a:r>
            <a:endParaRPr lang="ru-RU" sz="2800" b="1" kern="0" dirty="0">
              <a:solidFill>
                <a:schemeClr val="tx1"/>
              </a:solidFill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939163" y="4247449"/>
            <a:ext cx="835292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8128992" y="4175441"/>
            <a:ext cx="0" cy="144016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1299203" y="4176006"/>
            <a:ext cx="0" cy="144016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2019283" y="4176006"/>
            <a:ext cx="0" cy="144016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2739363" y="4176006"/>
            <a:ext cx="0" cy="144016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459443" y="4176006"/>
            <a:ext cx="0" cy="144016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4179523" y="4176006"/>
            <a:ext cx="0" cy="144016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899603" y="4176006"/>
            <a:ext cx="0" cy="144016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5619683" y="4176006"/>
            <a:ext cx="0" cy="144016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6339763" y="4176006"/>
            <a:ext cx="0" cy="144016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7059843" y="4176006"/>
            <a:ext cx="0" cy="144016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7779923" y="4176006"/>
            <a:ext cx="0" cy="144016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Заголовок 1"/>
          <p:cNvSpPr txBox="1">
            <a:spLocks/>
          </p:cNvSpPr>
          <p:nvPr/>
        </p:nvSpPr>
        <p:spPr>
          <a:xfrm>
            <a:off x="939163" y="3626185"/>
            <a:ext cx="294354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>
                <a:solidFill>
                  <a:schemeClr val="tx1"/>
                </a:solidFill>
              </a:rPr>
              <a:t>0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19" name="Заголовок 1"/>
          <p:cNvSpPr txBox="1">
            <a:spLocks/>
          </p:cNvSpPr>
          <p:nvPr/>
        </p:nvSpPr>
        <p:spPr>
          <a:xfrm>
            <a:off x="7981815" y="3649365"/>
            <a:ext cx="294354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2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20" name="Заголовок 1"/>
          <p:cNvSpPr txBox="1">
            <a:spLocks/>
          </p:cNvSpPr>
          <p:nvPr/>
        </p:nvSpPr>
        <p:spPr>
          <a:xfrm>
            <a:off x="4061667" y="3759582"/>
            <a:ext cx="213769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400" kern="0" dirty="0" smtClean="0">
                <a:solidFill>
                  <a:srgbClr val="002060"/>
                </a:solidFill>
              </a:rPr>
              <a:t>1</a:t>
            </a:r>
            <a:endParaRPr lang="ru-RU" sz="2400" kern="0" dirty="0">
              <a:solidFill>
                <a:srgbClr val="002060"/>
              </a:solidFill>
            </a:endParaRPr>
          </a:p>
        </p:txBody>
      </p:sp>
      <p:sp>
        <p:nvSpPr>
          <p:cNvPr id="21" name="Заголовок 1"/>
          <p:cNvSpPr txBox="1">
            <a:spLocks/>
          </p:cNvSpPr>
          <p:nvPr/>
        </p:nvSpPr>
        <p:spPr>
          <a:xfrm flipH="1">
            <a:off x="5329255" y="3787718"/>
            <a:ext cx="580856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400" kern="0" dirty="0" smtClean="0">
                <a:solidFill>
                  <a:srgbClr val="002060"/>
                </a:solidFill>
              </a:rPr>
              <a:t>1,4</a:t>
            </a:r>
            <a:endParaRPr lang="ru-RU" sz="2400" kern="0" dirty="0">
              <a:solidFill>
                <a:srgbClr val="002060"/>
              </a:solidFill>
            </a:endParaRPr>
          </a:p>
        </p:txBody>
      </p:sp>
      <p:cxnSp>
        <p:nvCxnSpPr>
          <p:cNvPr id="48" name="Прямая соединительная линия 47"/>
          <p:cNvCxnSpPr/>
          <p:nvPr/>
        </p:nvCxnSpPr>
        <p:spPr>
          <a:xfrm>
            <a:off x="939163" y="4175441"/>
            <a:ext cx="0" cy="144016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1659243" y="4175441"/>
            <a:ext cx="0" cy="144016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2379323" y="4175441"/>
            <a:ext cx="0" cy="144016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3099403" y="4175441"/>
            <a:ext cx="0" cy="144016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3819483" y="4175441"/>
            <a:ext cx="0" cy="144016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4539563" y="4175441"/>
            <a:ext cx="0" cy="144016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5259643" y="4175441"/>
            <a:ext cx="0" cy="144016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6699803" y="4175441"/>
            <a:ext cx="0" cy="144016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7419883" y="4175441"/>
            <a:ext cx="0" cy="144016"/>
          </a:xfrm>
          <a:prstGeom prst="line">
            <a:avLst/>
          </a:prstGeom>
          <a:ln w="28575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>
            <a:off x="5680720" y="4175441"/>
            <a:ext cx="0" cy="144016"/>
          </a:xfrm>
          <a:prstGeom prst="line">
            <a:avLst/>
          </a:prstGeom>
          <a:ln w="63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5752728" y="4175441"/>
            <a:ext cx="0" cy="144016"/>
          </a:xfrm>
          <a:prstGeom prst="line">
            <a:avLst/>
          </a:prstGeom>
          <a:ln w="63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>
            <a:off x="5824736" y="4175441"/>
            <a:ext cx="0" cy="144016"/>
          </a:xfrm>
          <a:prstGeom prst="line">
            <a:avLst/>
          </a:prstGeom>
          <a:ln w="63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5896744" y="4175441"/>
            <a:ext cx="0" cy="144016"/>
          </a:xfrm>
          <a:prstGeom prst="line">
            <a:avLst/>
          </a:prstGeom>
          <a:ln w="63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>
            <a:off x="6112768" y="4175441"/>
            <a:ext cx="0" cy="144016"/>
          </a:xfrm>
          <a:prstGeom prst="line">
            <a:avLst/>
          </a:prstGeom>
          <a:ln w="63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>
            <a:off x="5968752" y="4175441"/>
            <a:ext cx="0" cy="144016"/>
          </a:xfrm>
          <a:prstGeom prst="line">
            <a:avLst/>
          </a:prstGeom>
          <a:ln w="63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>
            <a:off x="6256784" y="4175441"/>
            <a:ext cx="0" cy="144016"/>
          </a:xfrm>
          <a:prstGeom prst="line">
            <a:avLst/>
          </a:prstGeom>
          <a:ln w="63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>
            <a:off x="6040760" y="3600450"/>
            <a:ext cx="0" cy="719007"/>
          </a:xfrm>
          <a:prstGeom prst="line">
            <a:avLst/>
          </a:prstGeom>
          <a:ln w="63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>
            <a:off x="6184776" y="4175441"/>
            <a:ext cx="0" cy="144016"/>
          </a:xfrm>
          <a:prstGeom prst="line">
            <a:avLst/>
          </a:prstGeom>
          <a:ln w="63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Заголовок 1"/>
          <p:cNvSpPr txBox="1">
            <a:spLocks/>
          </p:cNvSpPr>
          <p:nvPr/>
        </p:nvSpPr>
        <p:spPr>
          <a:xfrm flipH="1">
            <a:off x="6149465" y="3329560"/>
            <a:ext cx="672411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400" kern="0" dirty="0" smtClean="0">
                <a:solidFill>
                  <a:srgbClr val="002060"/>
                </a:solidFill>
              </a:rPr>
              <a:t>1,46</a:t>
            </a:r>
            <a:endParaRPr lang="ru-RU" sz="2400" kern="0" dirty="0">
              <a:solidFill>
                <a:srgbClr val="002060"/>
              </a:solidFill>
            </a:endParaRPr>
          </a:p>
        </p:txBody>
      </p:sp>
      <p:sp>
        <p:nvSpPr>
          <p:cNvPr id="87" name="Заголовок 1"/>
          <p:cNvSpPr txBox="1">
            <a:spLocks/>
          </p:cNvSpPr>
          <p:nvPr/>
        </p:nvSpPr>
        <p:spPr>
          <a:xfrm>
            <a:off x="939163" y="4437127"/>
            <a:ext cx="294354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>
                <a:solidFill>
                  <a:schemeClr val="tx1"/>
                </a:solidFill>
              </a:rPr>
              <a:t>O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88" name="Заголовок 1"/>
          <p:cNvSpPr txBox="1">
            <a:spLocks/>
          </p:cNvSpPr>
          <p:nvPr/>
        </p:nvSpPr>
        <p:spPr>
          <a:xfrm>
            <a:off x="5502187" y="4330490"/>
            <a:ext cx="754597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A  B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89" name="Заголовок 1"/>
          <p:cNvSpPr txBox="1">
            <a:spLocks/>
          </p:cNvSpPr>
          <p:nvPr/>
        </p:nvSpPr>
        <p:spPr>
          <a:xfrm>
            <a:off x="4032346" y="4410421"/>
            <a:ext cx="294354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>
                <a:solidFill>
                  <a:schemeClr val="tx1"/>
                </a:solidFill>
              </a:rPr>
              <a:t>E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90" name="Заголовок 1"/>
          <p:cNvSpPr txBox="1">
            <a:spLocks/>
          </p:cNvSpPr>
          <p:nvPr/>
        </p:nvSpPr>
        <p:spPr>
          <a:xfrm>
            <a:off x="7981815" y="4428341"/>
            <a:ext cx="294354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>
                <a:solidFill>
                  <a:schemeClr val="tx1"/>
                </a:solidFill>
              </a:rPr>
              <a:t>C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91" name="Заголовок 1"/>
          <p:cNvSpPr txBox="1">
            <a:spLocks/>
          </p:cNvSpPr>
          <p:nvPr/>
        </p:nvSpPr>
        <p:spPr>
          <a:xfrm>
            <a:off x="9144914" y="4374083"/>
            <a:ext cx="294354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X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45" name="Объект 3"/>
          <p:cNvSpPr txBox="1">
            <a:spLocks/>
          </p:cNvSpPr>
          <p:nvPr/>
        </p:nvSpPr>
        <p:spPr>
          <a:xfrm>
            <a:off x="654291" y="5293692"/>
            <a:ext cx="7621877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smtClean="0">
                <a:solidFill>
                  <a:schemeClr val="tx1"/>
                </a:solidFill>
              </a:rPr>
              <a:t>O(0);  E(1);  A(1,4);  B(1,46); C(2)  </a:t>
            </a:r>
            <a:endParaRPr lang="ru-RU" sz="2800" b="1" kern="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8879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  <p:bldP spid="18" grpId="0"/>
      <p:bldP spid="19" grpId="0"/>
      <p:bldP spid="20" grpId="0"/>
      <p:bldP spid="21" grpId="0"/>
      <p:bldP spid="86" grpId="0"/>
      <p:bldP spid="87" grpId="0"/>
      <p:bldP spid="88" grpId="0"/>
      <p:bldP spid="89" grpId="0"/>
      <p:bldP spid="90" grpId="0"/>
      <p:bldP spid="91" grpId="0"/>
      <p:bldP spid="4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1648272" y="1820942"/>
                <a:ext cx="3960440" cy="928588"/>
              </a:xfrm>
            </p:spPr>
            <p:txBody>
              <a:bodyPr/>
              <a:lstStyle/>
              <a:p>
                <a:r>
                  <a:rPr lang="en-US" dirty="0" smtClean="0"/>
                  <a:t>d</a:t>
                </a:r>
                <a:r>
                  <a:rPr lang="en-US" sz="2800" dirty="0" err="1" smtClean="0">
                    <a:solidFill>
                      <a:schemeClr val="tx1"/>
                    </a:solidFill>
                  </a:rPr>
                  <a:t>Demak</a:t>
                </a:r>
                <a:r>
                  <a:rPr lang="en-US" sz="2800" dirty="0" smtClean="0">
                    <a:solidFill>
                      <a:schemeClr val="tx1"/>
                    </a:solidFill>
                  </a:rPr>
                  <a:t>,  5,42 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US" sz="2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US" sz="2800" dirty="0" smtClean="0">
                    <a:solidFill>
                      <a:schemeClr val="tx1"/>
                    </a:solidFill>
                  </a:rPr>
                  <a:t>8,5</a:t>
                </a:r>
                <a:endParaRPr lang="ru-RU" dirty="0"/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648272" y="1820942"/>
                <a:ext cx="3960440" cy="928588"/>
              </a:xfrm>
              <a:blipFill>
                <a:blip r:embed="rId2"/>
                <a:stretch>
                  <a:fillRect l="-11692" t="-25658" b="-4934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328801" y="312347"/>
            <a:ext cx="12449472" cy="677108"/>
          </a:xfrm>
        </p:spPr>
        <p:txBody>
          <a:bodyPr/>
          <a:lstStyle/>
          <a:p>
            <a:r>
              <a:rPr lang="en-US" sz="4400" b="1" dirty="0" err="1" smtClean="0"/>
              <a:t>O‘nli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kasrlarni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xona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birlik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bo‘yicha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taqqoslash</a:t>
            </a:r>
            <a:endParaRPr lang="en-US" sz="4400" b="1" dirty="0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554773" y="1605498"/>
            <a:ext cx="9001000" cy="430887"/>
          </a:xfrm>
        </p:spPr>
        <p:txBody>
          <a:bodyPr/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1 - </a:t>
            </a:r>
            <a:r>
              <a:rPr lang="en-US" sz="2800" b="1" dirty="0" err="1" smtClean="0">
                <a:solidFill>
                  <a:schemeClr val="tx1"/>
                </a:solidFill>
              </a:rPr>
              <a:t>misol</a:t>
            </a:r>
            <a:r>
              <a:rPr lang="en-US" sz="2800" b="1" dirty="0" smtClean="0">
                <a:solidFill>
                  <a:schemeClr val="tx1"/>
                </a:solidFill>
              </a:rPr>
              <a:t> : 5,42 </a:t>
            </a:r>
            <a:r>
              <a:rPr lang="en-US" sz="2800" b="1" dirty="0" err="1" smtClean="0">
                <a:solidFill>
                  <a:schemeClr val="tx1"/>
                </a:solidFill>
              </a:rPr>
              <a:t>va</a:t>
            </a:r>
            <a:r>
              <a:rPr lang="en-US" sz="2800" b="1" dirty="0" smtClean="0">
                <a:solidFill>
                  <a:schemeClr val="tx1"/>
                </a:solidFill>
              </a:rPr>
              <a:t> 8,5 </a:t>
            </a:r>
            <a:r>
              <a:rPr lang="en-US" sz="2800" b="1" dirty="0" err="1" smtClean="0">
                <a:solidFill>
                  <a:schemeClr val="tx1"/>
                </a:solidFill>
              </a:rPr>
              <a:t>o‘nli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kasrni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taqqoslaylik</a:t>
            </a:r>
            <a:r>
              <a:rPr lang="en-US" sz="2800" b="1" dirty="0" smtClean="0">
                <a:solidFill>
                  <a:schemeClr val="tx1"/>
                </a:solidFill>
              </a:rPr>
              <a:t>.</a:t>
            </a:r>
            <a:endParaRPr lang="ru-RU" sz="2800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Заголовок 1"/>
              <p:cNvSpPr txBox="1">
                <a:spLocks/>
              </p:cNvSpPr>
              <p:nvPr/>
            </p:nvSpPr>
            <p:spPr>
              <a:xfrm>
                <a:off x="1660238" y="4278243"/>
                <a:ext cx="4740562" cy="928588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kern="0" dirty="0" err="1" smtClean="0"/>
                  <a:t>d</a:t>
                </a:r>
                <a:r>
                  <a:rPr lang="en-US" sz="2800" kern="0" dirty="0" err="1" smtClean="0">
                    <a:solidFill>
                      <a:schemeClr val="tx1"/>
                    </a:solidFill>
                  </a:rPr>
                  <a:t>Demak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,  4,581 </a:t>
                </a:r>
                <a14:m>
                  <m:oMath xmlns:m="http://schemas.openxmlformats.org/officeDocument/2006/math">
                    <m:r>
                      <a:rPr lang="en-US" sz="2800" i="1" kern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en-US" sz="2800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4,565</a:t>
                </a:r>
                <a:endParaRPr lang="ru-RU" kern="0" dirty="0"/>
              </a:p>
            </p:txBody>
          </p:sp>
        </mc:Choice>
        <mc:Fallback xmlns="">
          <p:sp>
            <p:nvSpPr>
              <p:cNvPr id="5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0238" y="4278243"/>
                <a:ext cx="4740562" cy="928588"/>
              </a:xfrm>
              <a:prstGeom prst="rect">
                <a:avLst/>
              </a:prstGeom>
              <a:blipFill>
                <a:blip r:embed="rId3"/>
                <a:stretch>
                  <a:fillRect l="-9769" t="-25000" b="-4934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Объект 3"/>
          <p:cNvSpPr txBox="1">
            <a:spLocks/>
          </p:cNvSpPr>
          <p:nvPr/>
        </p:nvSpPr>
        <p:spPr>
          <a:xfrm>
            <a:off x="575960" y="3847356"/>
            <a:ext cx="900100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smtClean="0">
                <a:solidFill>
                  <a:schemeClr val="tx1"/>
                </a:solidFill>
              </a:rPr>
              <a:t>2 -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misol</a:t>
            </a:r>
            <a:r>
              <a:rPr lang="en-US" sz="2800" b="1" kern="0" dirty="0" smtClean="0">
                <a:solidFill>
                  <a:schemeClr val="tx1"/>
                </a:solidFill>
              </a:rPr>
              <a:t> : 4,581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va</a:t>
            </a:r>
            <a:r>
              <a:rPr lang="en-US" sz="2800" b="1" kern="0" dirty="0" smtClean="0">
                <a:solidFill>
                  <a:schemeClr val="tx1"/>
                </a:solidFill>
              </a:rPr>
              <a:t> 4,565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o‘nli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kasrni</a:t>
            </a:r>
            <a:r>
              <a:rPr lang="en-US" sz="2800" b="1" kern="0" dirty="0" smtClean="0">
                <a:solidFill>
                  <a:schemeClr val="tx1"/>
                </a:solidFill>
              </a:rPr>
              <a:t>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taqqoslaylik</a:t>
            </a:r>
            <a:r>
              <a:rPr lang="en-US" sz="2800" b="1" kern="0" dirty="0" smtClean="0">
                <a:solidFill>
                  <a:schemeClr val="tx1"/>
                </a:solidFill>
              </a:rPr>
              <a:t>.</a:t>
            </a:r>
            <a:endParaRPr lang="ru-RU" sz="2800" b="1" kern="0" dirty="0">
              <a:solidFill>
                <a:schemeClr val="tx1"/>
              </a:solidFill>
            </a:endParaRPr>
          </a:p>
        </p:txBody>
      </p:sp>
      <p:pic>
        <p:nvPicPr>
          <p:cNvPr id="2050" name="Picture 2" descr="https://fs00.infourok.ru/images/doc/305/305059/img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217224" y="1453606"/>
            <a:ext cx="1467424" cy="2414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8268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2168" y="2620991"/>
            <a:ext cx="3720152" cy="504056"/>
          </a:xfrm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</a:rPr>
              <a:t>a) 0,4 + 0,06 + 0,009 = 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612299" y="288082"/>
            <a:ext cx="4092757" cy="557661"/>
          </a:xfrm>
        </p:spPr>
        <p:txBody>
          <a:bodyPr/>
          <a:lstStyle/>
          <a:p>
            <a:r>
              <a:rPr lang="en-US" sz="4400" b="1" dirty="0" smtClean="0"/>
              <a:t>359 - </a:t>
            </a:r>
            <a:r>
              <a:rPr lang="en-US" sz="4400" b="1" dirty="0" err="1" smtClean="0"/>
              <a:t>misol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2320608" y="1368202"/>
            <a:ext cx="11737385" cy="430887"/>
          </a:xfrm>
        </p:spPr>
        <p:txBody>
          <a:bodyPr/>
          <a:lstStyle/>
          <a:p>
            <a:r>
              <a:rPr lang="en-US" sz="2800" b="1" dirty="0" smtClean="0">
                <a:solidFill>
                  <a:schemeClr val="accent4">
                    <a:lumMod val="50000"/>
                  </a:schemeClr>
                </a:solidFill>
              </a:rPr>
              <a:t>Bu </a:t>
            </a:r>
            <a:r>
              <a:rPr lang="en-US" sz="2800" b="1" dirty="0" err="1" smtClean="0">
                <a:solidFill>
                  <a:schemeClr val="accent4">
                    <a:lumMod val="50000"/>
                  </a:schemeClr>
                </a:solidFill>
              </a:rPr>
              <a:t>qaysi</a:t>
            </a:r>
            <a:r>
              <a:rPr lang="en-US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4">
                    <a:lumMod val="50000"/>
                  </a:schemeClr>
                </a:solidFill>
              </a:rPr>
              <a:t>sonning</a:t>
            </a:r>
            <a:r>
              <a:rPr lang="en-US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4">
                    <a:lumMod val="50000"/>
                  </a:schemeClr>
                </a:solidFill>
              </a:rPr>
              <a:t>xona</a:t>
            </a:r>
            <a:r>
              <a:rPr lang="en-US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4">
                    <a:lumMod val="50000"/>
                  </a:schemeClr>
                </a:solidFill>
              </a:rPr>
              <a:t>birliklari</a:t>
            </a:r>
            <a:r>
              <a:rPr lang="en-US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4">
                    <a:lumMod val="50000"/>
                  </a:schemeClr>
                </a:solidFill>
              </a:rPr>
              <a:t>bo‘yicha</a:t>
            </a:r>
            <a:r>
              <a:rPr lang="en-US" sz="28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4">
                    <a:lumMod val="50000"/>
                  </a:schemeClr>
                </a:solidFill>
              </a:rPr>
              <a:t>yoyilmasi</a:t>
            </a:r>
            <a:r>
              <a:rPr lang="en-US" sz="2800" b="1" dirty="0" smtClean="0">
                <a:solidFill>
                  <a:schemeClr val="accent4">
                    <a:lumMod val="50000"/>
                  </a:schemeClr>
                </a:solidFill>
              </a:rPr>
              <a:t>?</a:t>
            </a:r>
            <a:endParaRPr lang="ru-RU" sz="28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432320" y="2657575"/>
            <a:ext cx="950482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0,469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6778011" y="2644035"/>
            <a:ext cx="4422643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d) 8 + 0,5 + 0,01 + 0,005 =  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11194873" y="2644034"/>
            <a:ext cx="1194145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8,515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1477399" y="3638048"/>
            <a:ext cx="36101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+</a:t>
            </a:r>
            <a:endParaRPr lang="ru-RU" sz="3600" kern="0" dirty="0">
              <a:solidFill>
                <a:schemeClr val="tx1"/>
              </a:solidFill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1741060" y="3453329"/>
            <a:ext cx="1066802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0,400</a:t>
            </a:r>
            <a:endParaRPr lang="ru-RU" sz="3600" kern="0" dirty="0">
              <a:solidFill>
                <a:srgbClr val="C00000"/>
              </a:solidFill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1753073" y="3822767"/>
            <a:ext cx="1065799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0,060</a:t>
            </a:r>
            <a:endParaRPr lang="ru-RU" sz="3600" kern="0" dirty="0">
              <a:solidFill>
                <a:srgbClr val="C00000"/>
              </a:solidFill>
            </a:endParaRPr>
          </a:p>
        </p:txBody>
      </p:sp>
      <p:sp>
        <p:nvSpPr>
          <p:cNvPr id="19" name="Заголовок 1"/>
          <p:cNvSpPr txBox="1">
            <a:spLocks/>
          </p:cNvSpPr>
          <p:nvPr/>
        </p:nvSpPr>
        <p:spPr>
          <a:xfrm>
            <a:off x="7406516" y="3631024"/>
            <a:ext cx="36101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+</a:t>
            </a:r>
            <a:endParaRPr lang="ru-RU" sz="3600" kern="0" dirty="0">
              <a:solidFill>
                <a:schemeClr val="tx1"/>
              </a:solidFill>
            </a:endParaRPr>
          </a:p>
        </p:txBody>
      </p:sp>
      <p:sp>
        <p:nvSpPr>
          <p:cNvPr id="20" name="Заголовок 1"/>
          <p:cNvSpPr txBox="1">
            <a:spLocks/>
          </p:cNvSpPr>
          <p:nvPr/>
        </p:nvSpPr>
        <p:spPr>
          <a:xfrm>
            <a:off x="7669820" y="3453328"/>
            <a:ext cx="1159096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8,000</a:t>
            </a:r>
            <a:endParaRPr lang="ru-RU" sz="3600" kern="0" dirty="0">
              <a:solidFill>
                <a:srgbClr val="C00000"/>
              </a:solidFill>
            </a:endParaRPr>
          </a:p>
        </p:txBody>
      </p:sp>
      <p:sp>
        <p:nvSpPr>
          <p:cNvPr id="21" name="Заголовок 1"/>
          <p:cNvSpPr txBox="1">
            <a:spLocks/>
          </p:cNvSpPr>
          <p:nvPr/>
        </p:nvSpPr>
        <p:spPr>
          <a:xfrm>
            <a:off x="7669453" y="3798770"/>
            <a:ext cx="1159096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0,500</a:t>
            </a:r>
            <a:endParaRPr lang="ru-RU" sz="3600" kern="0" dirty="0">
              <a:solidFill>
                <a:srgbClr val="C00000"/>
              </a:solidFill>
            </a:endParaRPr>
          </a:p>
        </p:txBody>
      </p:sp>
      <p:sp>
        <p:nvSpPr>
          <p:cNvPr id="24" name="Заголовок 1"/>
          <p:cNvSpPr txBox="1">
            <a:spLocks/>
          </p:cNvSpPr>
          <p:nvPr/>
        </p:nvSpPr>
        <p:spPr>
          <a:xfrm>
            <a:off x="7669453" y="4179134"/>
            <a:ext cx="1159096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 0,010</a:t>
            </a:r>
            <a:endParaRPr lang="ru-RU" sz="3600" kern="0" dirty="0">
              <a:solidFill>
                <a:srgbClr val="C00000"/>
              </a:solidFill>
            </a:endParaRPr>
          </a:p>
        </p:txBody>
      </p:sp>
      <p:sp>
        <p:nvSpPr>
          <p:cNvPr id="25" name="Заголовок 1"/>
          <p:cNvSpPr txBox="1">
            <a:spLocks/>
          </p:cNvSpPr>
          <p:nvPr/>
        </p:nvSpPr>
        <p:spPr>
          <a:xfrm>
            <a:off x="1864296" y="4207864"/>
            <a:ext cx="980390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0,</a:t>
            </a:r>
            <a:r>
              <a:rPr lang="ru-RU" sz="2800" kern="0" dirty="0" smtClean="0">
                <a:solidFill>
                  <a:schemeClr val="tx1"/>
                </a:solidFill>
              </a:rPr>
              <a:t>00</a:t>
            </a:r>
            <a:r>
              <a:rPr lang="en-US" sz="2800" kern="0" dirty="0" smtClean="0">
                <a:solidFill>
                  <a:schemeClr val="tx1"/>
                </a:solidFill>
              </a:rPr>
              <a:t>9</a:t>
            </a:r>
            <a:endParaRPr lang="ru-RU" sz="2800" kern="0" dirty="0" smtClean="0">
              <a:solidFill>
                <a:schemeClr val="tx1"/>
              </a:solidFill>
            </a:endParaRPr>
          </a:p>
          <a:p>
            <a:pPr defTabSz="914400"/>
            <a:r>
              <a:rPr lang="ru-RU" sz="2800" kern="0" dirty="0" smtClean="0">
                <a:solidFill>
                  <a:schemeClr val="tx1"/>
                </a:solidFill>
              </a:rPr>
              <a:t>0</a:t>
            </a:r>
            <a:r>
              <a:rPr lang="en-US" sz="2800" kern="0" dirty="0" smtClean="0">
                <a:solidFill>
                  <a:schemeClr val="tx1"/>
                </a:solidFill>
              </a:rPr>
              <a:t>,469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888560" y="4639916"/>
            <a:ext cx="86409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Заголовок 1"/>
          <p:cNvSpPr txBox="1">
            <a:spLocks/>
          </p:cNvSpPr>
          <p:nvPr/>
        </p:nvSpPr>
        <p:spPr>
          <a:xfrm>
            <a:off x="7767169" y="4584772"/>
            <a:ext cx="980390" cy="8617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0,</a:t>
            </a:r>
            <a:r>
              <a:rPr lang="ru-RU" sz="2800" kern="0" dirty="0" smtClean="0">
                <a:solidFill>
                  <a:schemeClr val="tx1"/>
                </a:solidFill>
              </a:rPr>
              <a:t>00</a:t>
            </a:r>
            <a:r>
              <a:rPr lang="en-US" sz="2800" kern="0" dirty="0" smtClean="0">
                <a:solidFill>
                  <a:schemeClr val="tx1"/>
                </a:solidFill>
              </a:rPr>
              <a:t>5</a:t>
            </a:r>
            <a:endParaRPr lang="ru-RU" sz="2800" kern="0" dirty="0" smtClean="0">
              <a:solidFill>
                <a:schemeClr val="tx1"/>
              </a:solidFill>
            </a:endParaRPr>
          </a:p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8,515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7791433" y="5016824"/>
            <a:ext cx="86409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9478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6" grpId="0"/>
      <p:bldP spid="9" grpId="0"/>
      <p:bldP spid="11" grpId="0"/>
      <p:bldP spid="13" grpId="0"/>
      <p:bldP spid="14" grpId="0"/>
      <p:bldP spid="15" grpId="0"/>
      <p:bldP spid="19" grpId="0"/>
      <p:bldP spid="20" grpId="0"/>
      <p:bldP spid="21" grpId="0"/>
      <p:bldP spid="24" grpId="0"/>
      <p:bldP spid="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5248672" y="333833"/>
            <a:ext cx="3096531" cy="677108"/>
          </a:xfrm>
        </p:spPr>
        <p:txBody>
          <a:bodyPr/>
          <a:lstStyle/>
          <a:p>
            <a:r>
              <a:rPr lang="en-US" sz="4400" b="1" dirty="0" smtClean="0"/>
              <a:t>360 - </a:t>
            </a:r>
            <a:r>
              <a:rPr lang="en-US" sz="4400" b="1" dirty="0" err="1" smtClean="0"/>
              <a:t>misol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3196443" y="1348430"/>
            <a:ext cx="7452829" cy="430887"/>
          </a:xfrm>
        </p:spPr>
        <p:txBody>
          <a:bodyPr/>
          <a:lstStyle/>
          <a:p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</a:rPr>
              <a:t>O‘nli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</a:rPr>
              <a:t>kasrni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</a:rPr>
              <a:t>xona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</a:rPr>
              <a:t>birliklar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</a:rPr>
              <a:t>bo‘yicha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</a:rPr>
              <a:t>yoying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</a:rPr>
              <a:t>: </a:t>
            </a:r>
            <a:endParaRPr lang="ru-RU" sz="2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784176" y="3769880"/>
            <a:ext cx="4176464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a) 8,64 = 8 + 0, 60 + 0,04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922857" y="3760704"/>
            <a:ext cx="5231399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b) 7,532 = 7 + 0,5 + 0,03 + 0,002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024536" y="2129925"/>
            <a:ext cx="5184576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a) 8,64;  b) 7,532;  d)  6,2703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3430563" y="5916886"/>
            <a:ext cx="5922566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d) 6,2703 = 6 + 0, </a:t>
            </a:r>
            <a:r>
              <a:rPr lang="en-US" sz="2800" kern="0" dirty="0">
                <a:solidFill>
                  <a:schemeClr val="tx1"/>
                </a:solidFill>
              </a:rPr>
              <a:t>2</a:t>
            </a:r>
            <a:r>
              <a:rPr lang="en-US" sz="2800" kern="0" dirty="0" smtClean="0">
                <a:solidFill>
                  <a:schemeClr val="tx1"/>
                </a:solidFill>
              </a:rPr>
              <a:t> + 0,07 + 0,0003</a:t>
            </a:r>
            <a:endParaRPr lang="ru-RU" sz="280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5876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  <p:bldP spid="6" grpId="0"/>
      <p:bldP spid="7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0383" y="3312418"/>
            <a:ext cx="2308009" cy="3016210"/>
          </a:xfrm>
        </p:spPr>
        <p:txBody>
          <a:bodyPr/>
          <a:lstStyle/>
          <a:p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Berilgan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:</a:t>
            </a:r>
            <a:r>
              <a:rPr lang="en-US" sz="2800" dirty="0" smtClean="0">
                <a:solidFill>
                  <a:schemeClr val="tx1"/>
                </a:solidFill>
              </a:rPr>
              <a:t/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/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 err="1" smtClean="0">
                <a:solidFill>
                  <a:schemeClr val="tx1"/>
                </a:solidFill>
              </a:rPr>
              <a:t>V</a:t>
            </a:r>
            <a:r>
              <a:rPr lang="en-US" sz="1800" dirty="0" err="1" smtClean="0">
                <a:solidFill>
                  <a:schemeClr val="tx1"/>
                </a:solidFill>
              </a:rPr>
              <a:t>t</a:t>
            </a:r>
            <a:r>
              <a:rPr lang="en-US" sz="2800" dirty="0" smtClean="0">
                <a:solidFill>
                  <a:schemeClr val="tx1"/>
                </a:solidFill>
              </a:rPr>
              <a:t> = 27 km/h</a:t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800" dirty="0" err="1" smtClean="0">
                <a:solidFill>
                  <a:schemeClr val="tx1"/>
                </a:solidFill>
              </a:rPr>
              <a:t>V</a:t>
            </a:r>
            <a:r>
              <a:rPr lang="en-US" sz="1800" dirty="0" err="1" smtClean="0">
                <a:solidFill>
                  <a:schemeClr val="tx1"/>
                </a:solidFill>
              </a:rPr>
              <a:t>d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= 3 km/h</a:t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>t</a:t>
            </a:r>
            <a:r>
              <a:rPr lang="en-US" sz="1800" dirty="0" smtClean="0">
                <a:solidFill>
                  <a:schemeClr val="tx1"/>
                </a:solidFill>
              </a:rPr>
              <a:t>1</a:t>
            </a:r>
            <a:r>
              <a:rPr lang="en-US" sz="2800" dirty="0" smtClean="0">
                <a:solidFill>
                  <a:schemeClr val="tx1"/>
                </a:solidFill>
              </a:rPr>
              <a:t> = 3 </a:t>
            </a:r>
            <a:r>
              <a:rPr lang="en-US" sz="2800" dirty="0" err="1" smtClean="0">
                <a:solidFill>
                  <a:schemeClr val="tx1"/>
                </a:solidFill>
              </a:rPr>
              <a:t>soat</a:t>
            </a:r>
            <a:r>
              <a:rPr lang="en-US" sz="2800" dirty="0" smtClean="0">
                <a:solidFill>
                  <a:schemeClr val="tx1"/>
                </a:solidFill>
              </a:rPr>
              <a:t/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>t</a:t>
            </a:r>
            <a:r>
              <a:rPr lang="en-US" sz="1800" dirty="0" smtClean="0">
                <a:solidFill>
                  <a:schemeClr val="tx1"/>
                </a:solidFill>
              </a:rPr>
              <a:t>2</a:t>
            </a:r>
            <a:r>
              <a:rPr lang="en-US" sz="2800" dirty="0" smtClean="0">
                <a:solidFill>
                  <a:schemeClr val="tx1"/>
                </a:solidFill>
              </a:rPr>
              <a:t> = 4 </a:t>
            </a:r>
            <a:r>
              <a:rPr lang="en-US" sz="2800" dirty="0" err="1" smtClean="0">
                <a:solidFill>
                  <a:schemeClr val="tx1"/>
                </a:solidFill>
              </a:rPr>
              <a:t>soat</a:t>
            </a:r>
            <a:r>
              <a:rPr lang="en-US" sz="2800" dirty="0" smtClean="0">
                <a:solidFill>
                  <a:schemeClr val="tx1"/>
                </a:solidFill>
              </a:rPr>
              <a:t/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>S = ?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5032648" y="333833"/>
            <a:ext cx="3528392" cy="677108"/>
          </a:xfrm>
        </p:spPr>
        <p:txBody>
          <a:bodyPr/>
          <a:lstStyle/>
          <a:p>
            <a:r>
              <a:rPr lang="en-US" sz="4400" b="1" dirty="0" smtClean="0"/>
              <a:t>362 - masala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424136" y="1368202"/>
            <a:ext cx="11737385" cy="1723549"/>
          </a:xfrm>
        </p:spPr>
        <p:txBody>
          <a:bodyPr/>
          <a:lstStyle/>
          <a:p>
            <a:r>
              <a:rPr lang="en-US" sz="2800" b="1" dirty="0" err="1" smtClean="0">
                <a:solidFill>
                  <a:schemeClr val="tx1"/>
                </a:solidFill>
              </a:rPr>
              <a:t>Teploxod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ko‘lda</a:t>
            </a:r>
            <a:r>
              <a:rPr lang="en-US" sz="2800" b="1" dirty="0" smtClean="0">
                <a:solidFill>
                  <a:schemeClr val="tx1"/>
                </a:solidFill>
              </a:rPr>
              <a:t> 27 km/h </a:t>
            </a:r>
            <a:r>
              <a:rPr lang="en-US" sz="2800" b="1" dirty="0" err="1" smtClean="0">
                <a:solidFill>
                  <a:schemeClr val="tx1"/>
                </a:solidFill>
              </a:rPr>
              <a:t>tezlik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bilan</a:t>
            </a:r>
            <a:r>
              <a:rPr lang="en-US" sz="2800" b="1" dirty="0" smtClean="0">
                <a:solidFill>
                  <a:schemeClr val="tx1"/>
                </a:solidFill>
              </a:rPr>
              <a:t> 3 </a:t>
            </a:r>
            <a:r>
              <a:rPr lang="en-US" sz="2800" b="1" dirty="0" err="1" smtClean="0">
                <a:solidFill>
                  <a:schemeClr val="tx1"/>
                </a:solidFill>
              </a:rPr>
              <a:t>soat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so‘ngra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bu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ko‘lga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quyiladigan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daryoda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oqimga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qarshi</a:t>
            </a:r>
            <a:r>
              <a:rPr lang="en-US" sz="2800" b="1" dirty="0" smtClean="0">
                <a:solidFill>
                  <a:schemeClr val="tx1"/>
                </a:solidFill>
              </a:rPr>
              <a:t> 4 </a:t>
            </a:r>
            <a:r>
              <a:rPr lang="en-US" sz="2800" b="1" dirty="0" err="1" smtClean="0">
                <a:solidFill>
                  <a:schemeClr val="tx1"/>
                </a:solidFill>
              </a:rPr>
              <a:t>soat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suzdi</a:t>
            </a:r>
            <a:r>
              <a:rPr lang="en-US" sz="2800" b="1" dirty="0" smtClean="0">
                <a:solidFill>
                  <a:schemeClr val="tx1"/>
                </a:solidFill>
              </a:rPr>
              <a:t>. Agar </a:t>
            </a:r>
            <a:r>
              <a:rPr lang="en-US" sz="2800" b="1" dirty="0" err="1" smtClean="0">
                <a:solidFill>
                  <a:schemeClr val="tx1"/>
                </a:solidFill>
              </a:rPr>
              <a:t>daryo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oqimining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tezligi</a:t>
            </a:r>
            <a:r>
              <a:rPr lang="en-US" sz="2800" b="1" dirty="0" smtClean="0">
                <a:solidFill>
                  <a:schemeClr val="tx1"/>
                </a:solidFill>
              </a:rPr>
              <a:t> 3 km/h </a:t>
            </a:r>
            <a:r>
              <a:rPr lang="en-US" sz="2800" b="1" dirty="0" err="1" smtClean="0">
                <a:solidFill>
                  <a:schemeClr val="tx1"/>
                </a:solidFill>
              </a:rPr>
              <a:t>bo‘lsa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teploxod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shu</a:t>
            </a:r>
            <a:r>
              <a:rPr lang="en-US" sz="2800" b="1" dirty="0" smtClean="0">
                <a:solidFill>
                  <a:schemeClr val="tx1"/>
                </a:solidFill>
              </a:rPr>
              <a:t> 7 </a:t>
            </a:r>
            <a:r>
              <a:rPr lang="en-US" sz="2800" b="1" dirty="0" err="1" smtClean="0">
                <a:solidFill>
                  <a:schemeClr val="tx1"/>
                </a:solidFill>
              </a:rPr>
              <a:t>soatda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bosib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o‘tgan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masofani</a:t>
            </a:r>
            <a:r>
              <a:rPr lang="en-US" sz="2800" b="1" dirty="0" smtClean="0">
                <a:solidFill>
                  <a:schemeClr val="tx1"/>
                </a:solidFill>
              </a:rPr>
              <a:t> toping. 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592488" y="3312418"/>
            <a:ext cx="7200800" cy="17235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2">
                    <a:lumMod val="75000"/>
                  </a:schemeClr>
                </a:solidFill>
              </a:rPr>
              <a:t>Formula</a:t>
            </a:r>
            <a:r>
              <a:rPr lang="en-US" sz="2800" kern="0" dirty="0" smtClean="0">
                <a:solidFill>
                  <a:schemeClr val="tx1"/>
                </a:solidFill>
              </a:rPr>
              <a:t>:</a:t>
            </a:r>
            <a:br>
              <a:rPr lang="en-US" sz="2800" kern="0" dirty="0" smtClean="0">
                <a:solidFill>
                  <a:schemeClr val="tx1"/>
                </a:solidFill>
              </a:rPr>
            </a:br>
            <a:endParaRPr lang="en-US" sz="2800" kern="0" dirty="0" smtClean="0">
              <a:solidFill>
                <a:schemeClr val="tx1"/>
              </a:solidFill>
            </a:endParaRPr>
          </a:p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S = v · t</a:t>
            </a:r>
          </a:p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S</a:t>
            </a:r>
            <a:r>
              <a:rPr lang="en-US" sz="1800" kern="0" dirty="0" smtClean="0">
                <a:solidFill>
                  <a:schemeClr val="tx1"/>
                </a:solidFill>
              </a:rPr>
              <a:t>1 </a:t>
            </a:r>
            <a:r>
              <a:rPr lang="en-US" sz="2800" kern="0" dirty="0" smtClean="0">
                <a:solidFill>
                  <a:schemeClr val="tx1"/>
                </a:solidFill>
              </a:rPr>
              <a:t>= </a:t>
            </a:r>
            <a:r>
              <a:rPr lang="en-US" sz="2800" kern="0" dirty="0" err="1" smtClean="0">
                <a:solidFill>
                  <a:schemeClr val="tx1"/>
                </a:solidFill>
              </a:rPr>
              <a:t>v</a:t>
            </a:r>
            <a:r>
              <a:rPr lang="en-US" sz="1800" kern="0" dirty="0" err="1" smtClean="0">
                <a:solidFill>
                  <a:schemeClr val="tx1"/>
                </a:solidFill>
              </a:rPr>
              <a:t>t</a:t>
            </a:r>
            <a:r>
              <a:rPr lang="en-US" sz="2800" kern="0" dirty="0" smtClean="0">
                <a:solidFill>
                  <a:schemeClr val="tx1"/>
                </a:solidFill>
              </a:rPr>
              <a:t> · t</a:t>
            </a:r>
            <a:r>
              <a:rPr lang="en-US" sz="1800" kern="0" dirty="0" smtClean="0">
                <a:solidFill>
                  <a:schemeClr val="tx1"/>
                </a:solidFill>
              </a:rPr>
              <a:t>1</a:t>
            </a:r>
            <a:r>
              <a:rPr lang="en-US" sz="2800" kern="0" dirty="0" smtClean="0">
                <a:solidFill>
                  <a:schemeClr val="tx1"/>
                </a:solidFill>
              </a:rPr>
              <a:t> = 27 km/h · 3 </a:t>
            </a:r>
            <a:r>
              <a:rPr lang="en-US" sz="2800" kern="0" dirty="0" err="1" smtClean="0">
                <a:solidFill>
                  <a:schemeClr val="tx1"/>
                </a:solidFill>
              </a:rPr>
              <a:t>soat</a:t>
            </a:r>
            <a:r>
              <a:rPr lang="en-US" sz="2800" kern="0" dirty="0" smtClean="0">
                <a:solidFill>
                  <a:schemeClr val="tx1"/>
                </a:solidFill>
              </a:rPr>
              <a:t> = 81 km  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3592488" y="5035967"/>
            <a:ext cx="8856984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S</a:t>
            </a:r>
            <a:r>
              <a:rPr lang="en-US" sz="1800" kern="0" dirty="0" smtClean="0">
                <a:solidFill>
                  <a:schemeClr val="tx1"/>
                </a:solidFill>
              </a:rPr>
              <a:t>2 </a:t>
            </a:r>
            <a:r>
              <a:rPr lang="en-US" sz="2800" kern="0" dirty="0" smtClean="0">
                <a:solidFill>
                  <a:schemeClr val="tx1"/>
                </a:solidFill>
              </a:rPr>
              <a:t>= ( </a:t>
            </a:r>
            <a:r>
              <a:rPr lang="en-US" sz="2800" kern="0" dirty="0" err="1" smtClean="0">
                <a:solidFill>
                  <a:schemeClr val="tx1"/>
                </a:solidFill>
              </a:rPr>
              <a:t>v</a:t>
            </a:r>
            <a:r>
              <a:rPr lang="en-US" sz="1800" kern="0" dirty="0" err="1" smtClean="0">
                <a:solidFill>
                  <a:schemeClr val="tx1"/>
                </a:solidFill>
              </a:rPr>
              <a:t>t</a:t>
            </a:r>
            <a:r>
              <a:rPr lang="en-US" sz="2800" kern="0" dirty="0" smtClean="0">
                <a:solidFill>
                  <a:schemeClr val="tx1"/>
                </a:solidFill>
              </a:rPr>
              <a:t> - </a:t>
            </a:r>
            <a:r>
              <a:rPr lang="en-US" sz="2800" kern="0" dirty="0" err="1" smtClean="0">
                <a:solidFill>
                  <a:schemeClr val="tx1"/>
                </a:solidFill>
              </a:rPr>
              <a:t>v</a:t>
            </a:r>
            <a:r>
              <a:rPr lang="en-US" sz="1800" kern="0" dirty="0" err="1" smtClean="0">
                <a:solidFill>
                  <a:schemeClr val="tx1"/>
                </a:solidFill>
              </a:rPr>
              <a:t>d</a:t>
            </a:r>
            <a:r>
              <a:rPr lang="en-US" sz="2800" kern="0" dirty="0" smtClean="0">
                <a:solidFill>
                  <a:schemeClr val="tx1"/>
                </a:solidFill>
              </a:rPr>
              <a:t> ) · t</a:t>
            </a:r>
            <a:r>
              <a:rPr lang="en-US" sz="1800" kern="0" dirty="0" smtClean="0">
                <a:solidFill>
                  <a:schemeClr val="tx1"/>
                </a:solidFill>
              </a:rPr>
              <a:t>2</a:t>
            </a:r>
            <a:r>
              <a:rPr lang="en-US" sz="2800" kern="0" dirty="0" smtClean="0">
                <a:solidFill>
                  <a:schemeClr val="tx1"/>
                </a:solidFill>
              </a:rPr>
              <a:t> = (27 km/h - 3 km/h) = 24 · 4 = 96 km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3592488" y="5475323"/>
            <a:ext cx="6552728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S = S</a:t>
            </a:r>
            <a:r>
              <a:rPr lang="en-US" sz="1800" kern="0" dirty="0" smtClean="0">
                <a:solidFill>
                  <a:schemeClr val="tx1"/>
                </a:solidFill>
              </a:rPr>
              <a:t>1</a:t>
            </a:r>
            <a:r>
              <a:rPr lang="en-US" sz="2800" kern="0" dirty="0" smtClean="0">
                <a:solidFill>
                  <a:schemeClr val="tx1"/>
                </a:solidFill>
              </a:rPr>
              <a:t> + S</a:t>
            </a:r>
            <a:r>
              <a:rPr lang="en-US" sz="1800" kern="0" dirty="0" smtClean="0">
                <a:solidFill>
                  <a:schemeClr val="tx1"/>
                </a:solidFill>
              </a:rPr>
              <a:t>2 </a:t>
            </a:r>
            <a:r>
              <a:rPr lang="en-US" sz="2800" kern="0" dirty="0" smtClean="0">
                <a:solidFill>
                  <a:schemeClr val="tx1"/>
                </a:solidFill>
              </a:rPr>
              <a:t>= 81 km + 96 km = 177 km</a:t>
            </a:r>
            <a:endParaRPr lang="ru-RU" sz="280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715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15226</TotalTime>
  <Words>515</Words>
  <Application>Microsoft Office PowerPoint</Application>
  <PresentationFormat>Произвольный</PresentationFormat>
  <Paragraphs>88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Office Theme</vt:lpstr>
      <vt:lpstr>MATEMATIKA</vt:lpstr>
      <vt:lpstr>•  vergulga e’tibor bermasdan qo‘shish (ayirish) bajariladi;</vt:lpstr>
      <vt:lpstr>Презентация PowerPoint</vt:lpstr>
      <vt:lpstr>Misol. 326,575 kasrni xona birliklari bo‘yicha yoyaylik.</vt:lpstr>
      <vt:lpstr>Презентация PowerPoint</vt:lpstr>
      <vt:lpstr>dDemak,  5,42 &lt;  8,5</vt:lpstr>
      <vt:lpstr>a) 0,4 + 0,06 + 0,009 = </vt:lpstr>
      <vt:lpstr>Презентация PowerPoint</vt:lpstr>
      <vt:lpstr>Berilgan:  Vt = 27 km/h Vd = 3 km/h t1 = 3 soat t2 = 4 soat S = ?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Admin</cp:lastModifiedBy>
  <cp:revision>1259</cp:revision>
  <dcterms:created xsi:type="dcterms:W3CDTF">2020-04-09T07:32:19Z</dcterms:created>
  <dcterms:modified xsi:type="dcterms:W3CDTF">2021-01-17T15:42:24Z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