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84" r:id="rId2"/>
    <p:sldId id="554" r:id="rId3"/>
    <p:sldId id="555" r:id="rId4"/>
    <p:sldId id="556" r:id="rId5"/>
    <p:sldId id="557" r:id="rId6"/>
    <p:sldId id="558" r:id="rId7"/>
    <p:sldId id="559" r:id="rId8"/>
    <p:sldId id="560" r:id="rId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3" autoAdjust="0"/>
    <p:restoredTop sz="94364" autoAdjust="0"/>
  </p:normalViewPr>
  <p:slideViewPr>
    <p:cSldViewPr>
      <p:cViewPr varScale="1">
        <p:scale>
          <a:sx n="58" d="100"/>
          <a:sy n="58" d="100"/>
        </p:scale>
        <p:origin x="616" y="60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84.93042" units="1/cm"/>
          <inkml:channelProperty channel="Y" name="resolution" value="504.1077" units="1/cm"/>
          <inkml:channelProperty channel="T" name="resolution" value="1" units="1/dev"/>
        </inkml:channelProperties>
      </inkml:inkSource>
      <inkml:timestamp xml:id="ts0" timeString="2021-01-20T05:41:25.8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8368 10158 0,'0'0'0,"0"0"16,0 0-1,0 0-15,0 0 16,0 0 0,0 0-1,0 0-15,0 0 16,0 0-1,0 0-15,-17 63 16,0 10 0,-1 10-1,18 0-15,0-83 16,9 68 0,17 1-16,-26-69 15,0 0 1,0 0-1,35 35-15,-35-35 16,0 0 0,69-16-1,-17-13-15,-8-9 16,8-17 0,-18 6-16,-34 49 15,26-49 1,-26 49-1,0 0-15,0 0 16,0 0 0,0 0-1,0 0-15,0 0 16,0 0 0,0 0-1,0 0-15,0 0 16,-26 84-1,0 8 1,0 21-16,9 3 16,8-18-1,9-5-15,0 0 16,18-14 0,-18-2-1,0-77-15,0 0 16,0 0-1,0 0 1,0 0-16</inkml:trace>
  <inkml:trace contextRef="#ctx0" brushRef="#br0" timeOffset="718.7674">8950 10591 0,'0'0'16,"0"0"-16,0 0 15,0 0 1,0 0-1,0 0-15,0 0 16,-17 59 0,-1 5-1,18 14-15,0 10 16,18-20 0,8-9-16,-18 0 15,-8-59 1,44 43-1,8 1-15,0-14 16,9-16 0,-1-23-16,-16-11 15,-1-4 1,-43 24 0,35-59-16,8 0 15,-25 6 1,-1-11-1,-8 0-15,0-18 16,-27 4 0,9 25-1,-8 3-15,-9 2 16,-9 3 0,1 7-16,-1 3 15,35 35 1,-52-10-1,52 10-15,-61 5 16,-8 9 0,8 16-1,26 19-15,0 25 16,9 9 0,26-83-16,0 0 15</inkml:trace>
  <inkml:trace contextRef="#ctx0" brushRef="#br0" timeOffset="13000.5651">11199 10152 0,'0'0'0,"0"0"16,0 0 0,0 0-1,0 0-15,0 0 16,0 0 0,0 0-16,0 0 15,0 0 1,-18 63-1,-8 1-15,9-4 16,8 7 0,9-67-1,0 69-15,9 9 16,8-25 0,-17-53-16,0 0 15,35 40 1,-35-40-1,0 0-15,0 0 16,78-11 0,-9-27-1,-8-16-15,-17-29 16,-10 19 0,-8 25-16,-26 39 15,18-48 1,-18 48-1,0 0-15,0 0 16,0 0 0,0 0-1,0 0-15,0 0 16,0 0 0,0 0-1,0 0-15,-35 63 16,0 30-1,1 5-15,16 14 16,10-14 0,-1-6-1,-8 1-15,-1-25 16,18-13 0,0-55-16,-9 63 15,9-63 1,0 0-1,0 0-15,0 0 16</inkml:trace>
  <inkml:trace contextRef="#ctx0" brushRef="#br0" timeOffset="13781.8301">11798 10353 0,'0'0'16,"0"0"-16,0 0 15,0 0 1,0 0-16,0 0 16,-9 72-1,-17-8 1,0-10-16,26-54 16,-18 44-1,18-44 1,0 0-16,0 0 15,0 0 1,0 0-16,0 0 16,0 0-1,0 0 1,0 0-16,79-15 16,-10 1-1,-17 9 1,-52 5-16,0 0 15,61 19 1,-61-19 0,35 30-16,-18 23 15,-17 16 1,0-69-16,-9 53 16,-8 15-1,-9-23 1,26-45-16,-35 38 15,-8-12 1,8-2 0,35-24-16,-43 29 15,-9-10 1,52-19-16,-53-19 16,1-5-1,52 24 1,-26-35-16,0-4 15,26 39 1,-8-49 0,8 49-16,0 0 15</inkml:trace>
  <inkml:trace contextRef="#ctx0" brushRef="#br0" timeOffset="14109.9407">11789 10256 0,'0'0'0,"0"0"16,0 0-1,0 0 1,0 0-16,0 0 16,61-35-1,8 5 1,18 10-16,26 20 16,-35 0-1,-9-19-15,-69 19 16,0 0-1</inkml:trace>
  <inkml:trace contextRef="#ctx0" brushRef="#br0" timeOffset="23499.9324">14263 10279 0,'0'0'15,"0"0"1,0 0-16,0 0 15,0 0 1,0 0-16,0 0 16,0 0-1,0 0-15,0 0 16,0 0 0,-17 54-1,-9-6 1,-9 2-16,0 3 15,9 1 1,0-10-16,0-5 16,0 1-1,26-40 1,-34 43-16,-1-3 16,35-40-1,0 0-15,0 0 16,0 0-1,0 0 1,0 0-16,0 0 16,0 0-1,0 0 1,52-40 0,0-9-16,-17-15 15,-9 7 1,0-7-1,0 5-15,0 10 16,-26 49 0,9-53-16,8 0 15,-17 53 1,9-60 0,-9 60-16,0 0 15,-9-49 1,9 49-16,-26-39 15,26 39 1,0 0 0,-44-14-16,44 14 15,0 0 1,-60 14-16,16 16 16,44-30-1,-26 48 1,9 7-16,17-55 15,-9 57 1,9-57-16,9 74 16,17-10-1,9-6 1,-1 1 0,-8-15-16,-26-44 15,44 53 1,-9 21-16,-35-74 15,26 49 1,17-1 0,-43-48-16,0 0 15,0 0 1,-17 50 0,-9-7-16,26-43 15,-35 25 1,35-25-16,0 0 15,0 0 1,-70 0 0,10-11-16,-1-18 15,9 5 1,52 24 0,-35-30-16,0-14 15,35 44 1,0 0-1,0 0-15</inkml:trace>
  <inkml:trace contextRef="#ctx0" brushRef="#br0" timeOffset="24687.4492">14758 10235 0,'0'0'15,"0"0"-15,0 0 16,0 0-1,0 0-15,0 0 16,0 0 0,0 0-1,0 0-15,-9 54 16,-17 0 0,-17 4-1,8 1-15,1-11 16,-1 11-1,0-5-15,-8 0 16,25-5 0,18-49-1,-26 49-15,-8-15 16,34-34 0,0 0-1,0 0-15,0 0 16,0 0-1,0 0 1,0 0-16,0 0 16,52-25-1,-9-13-15,9-36 16,-26 10 0,0 16-1,0-2-15,0 12 16,-8-7-1,-1-12 1,-17 57-16,17-50 16,-17 50-1,0 0-15,-8-62 16,-10 18 0,18 44-1,-17-35-15,17 35 16,-43-15-1,43 15 1,-61-4-16,9 17 16,8 17-1,44-30 1,0 0-16,-17 49 16,17-49-1,0 0-15,9 68 16,34-9-1,0 0 1,1-1-16,-1-14 16,-8 0-1,8 6 1,-8-2-16,-9 5 16,0 2-1,-26-55-15,18 54 16,-1-1-1,-17-53 1,0 0-16,9 74 16,-9-74-1,0 0 1,0 57-16,0-57 16,-26 35-1,-9-11-15,-17 5 16,52-29-1,-61 0 1,0-19-16,-8-21 16,-9 11-1,0-10 1,78 39-16,0 0 16</inkml:trace>
  <inkml:trace contextRef="#ctx0" brushRef="#br0" timeOffset="27790.1938">17172 10324 0,'0'0'16,"0"0"0,0 0-16,0 0 15,0 0 1,0 0 0,0 0-16,0 0 15,0 0 1,0 0-1,0 0-15,26-50 16,-26 50 0,-9-48-1,-17 4-15,-17 14 16,-18 21 0,61 9-16,0 0 15,-61 15 1,9 9-1,9 35-15,17-6 16,26-53 0,-9 49-16,0 30 15,9-79 1,18 58 0,25 11-16,-8-31 15,-35-38 1,52 29-1,9-13-15,-61-16 16,52-11 0,8-23-16,-16 5 15,-44 29 1,26-35 0,0-28-16,-26 63 15,0-59 1,0 59-16,0-58 15,0 58 1,0 0 0,-9-49-16,9 49 15,0 0 1,0 0 0,0 0-16,0 0 15,0 0 1,0 0-1,-26 39-15,17 15 16,9-54 0,9 73-16,-9 5 15,0-5 1,-9-9 0,-8-10-16,17-54 15,-26 59 1,-9 18-1,-8-28-15,8-15 16,-8-9 0,-1-6-16,1 0 15,-18-8 1,61-11 0,-69-5-16,-18-20 15,26 11 1,26-16-16,18-28 15,8-1 1,9 59 0,0 0-16</inkml:trace>
  <inkml:trace contextRef="#ctx0" brushRef="#br0" timeOffset="28758.9565">17762 10333 0,'0'0'0,"0"0"15,0 0 1,0 0-16,0 0 16,0 0-1,0 0 1,0 0-16,0 0 15,0 0 1,0 0-16,0 0 16,0 0-1,0 0 1,0 0-16,0 0 16,0 0-1,0 0 1,-35-29-16,-17 14 15,52 15 1,0 0-16,-60 9 16,-1 21-1,9 23 1,8 2-16,9-7 16,18 11-1,-9-15 1,9 10-16,8 4 15,9-58 1,0 64-16,9-1 16,-9-63-1,17 59 1,9-1-16,-26-58 16,26 35-1,18 4-15,-10-15 16,-34-24-1,0 0 1,0 0-16,61-5 16,-17-9-1,-44 14-15,43-39 16,-17-10 0,-26 49-1,17-54-15,-17 54 16,-8-59-1,-10-24 1,-16 39-16,8 20 16,-9 4-1,-9 2-15,-8 7 16,0 6 0,-9 10-1,1 15-15,8 4 16,52-24-1,0 0-15</inkml:trace>
  <inkml:trace contextRef="#ctx0" brushRef="#br0" timeOffset="30741.2274">19307 10357 0,'0'0'15,"0"0"1,0 0 0,0 0-16,0 0 15,0 0 1,0 0-16,0 0 15,0 0 1,18-63 0,-1 19-16,-17 44 15,0 0 1,0 0 0,0 0-16,0 0 15,0 0 1,70 6-16,-10 3 15,1 0 1,-61-9 0,0 0-16,52-4 15,-52 4 1,0 0-16,0 0 16,0 0-1,0 0 1,0 0-16,0 0 15,0 0 1,9 63 0,-18 0-16,-17 21 15,-17 3 1,17-19-16,8-9 16,-8 20-1,9-16 1,0 5-16,-1-3 15,10-3 1,-1-12 0,9-50-16,-9 63 15,9-63 1,-8 58-16,8-58 16,0 0-1,0 0 1,0 0-16,0 0 15</inkml:trace>
  <inkml:trace contextRef="#ctx0" brushRef="#br0" timeOffset="31069.3513">19108 10661 0,'0'0'0,"0"0"16,0 0 0,0 0-1,0 0-15,0 0 16,0 0-1,61 0-15,8 0 16,9 4 0,9-4-1,-35-10-15,-52 10 16,0 0 0,0 0-16</inkml:trace>
  <inkml:trace contextRef="#ctx0" brushRef="#br0" timeOffset="31663.0853">19854 10484 0,'0'0'16,"0"0"-1,0 0 1,0 0-16,0 0 15,0 0 1,18-53-16,-18 53 16,17-44-1,-17 44 1,0 0-16,0 0 16,61-15-1,-61 15-15,52-10 16,-52 10-1,0 0 1,69-5-16,-69 5 16,61 15-1,-61-15 1,44 34-16,-44-34 16,0 0-1,17 74 1,-26-11-16,-25 10 15,-10-14 1,9-1-16,9-9 16,18 5-1,-1 9 1,-17-4-16,9-15 16,17-44-1,-9 59-15,-8-6 16,17-53-1,0 0 1,0 0-16,0 0 16,0 0-1,0 0-15</inkml:trace>
  <inkml:trace contextRef="#ctx0" brushRef="#br0" timeOffset="31975.6147">19750 10836 0,'0'0'16,"0"0"-1,0 0-15,0 0 16,0 0-1,0 0-15,78 0 16,-8-5 0,-1-10-1,35 0-15,-34 11 16,-9-1 0,-61 5-1,0 0-15,0 0 16</inkml:trace>
  <inkml:trace contextRef="#ctx0" brushRef="#br0" timeOffset="32631.8745">19351 10587 0,'0'0'16,"0"0"-1,0 0 1,0 0-16,0 0 15,0 0 1,0 0-16,0 0 16,0 0-1,0 0 1,0 0-16,0 0 16,78 15-1,-9-1 1,-69-14-16,0 0 15,0 0 1,0 0-16</inkml:trace>
  <inkml:trace contextRef="#ctx0" brushRef="#br0" timeOffset="63603.3607">7778 13111 0,'0'0'16,"0"0"-16,0 0 16,0 0-1,0 0-15,0 0 16,0 0-1,0 0 1,0 0-16,0 0 16,0 0-1,0 0 1,0 0-16,0 0 16,0 0-1,0 0-15,0 0 16,-26 29-1,-9-3 1,-8-2-16,-18 5 16,9 1-1,52-30-15,-52 24 16,-26-9 0,26-6-1,8 11-15,-17-5 16,9 3-1,52-18-15,-43 26 16,-18-11 0,61-15-1,0 0-15,0 0 16,-43 19 0,43-19-16,0 0 15,0 0 1,0 0-1</inkml:trace>
  <inkml:trace contextRef="#ctx0" brushRef="#br0" timeOffset="64934.8738">7049 12995 0,'0'0'0,"0"0"16,0 0-1,0 0-15,0 0 16,0 0 0,0 0-1,0 0-15,-26 68 16,0-9 0,-9 4-16,-9 1 15,10-21 1,34-43-1,0 0-15,-9 55 16,9-55 0,0 0-16,0 0 15,0 0 1,26 48 0,17-14-16,27-4 15,34-15 1,-26-15-16,-8 4 15,8 1 1,9 0 0,-9 9-16,-78-14 15,61 0 1,-61 0-16,0 0 16</inkml:trace>
  <inkml:trace contextRef="#ctx0" brushRef="#br0" timeOffset="170210.334">5625 13170 0,'0'0'0,"0"0"16,0 0-1,0 0 1,0 0-16,0 0 15,0 0 1,0 0-16,0 0 16,0 0-1,0 0 1,0 0-16,0 0 16,0 0-1,0 0 1,0 0-16,0 0 15,0 0 1,0 0-16,43-30 16,-43 30-1,44-23 1,-44 23-16,0 0 16,69-20-1,-69 20 1,0 0-16,61 29 15,-18 26 1,-17 8-16,-26-63 16,0 73-1,-26-19 1,26-54-16,-43 48 16,17-8-1,26-40 1,0 0-16,0 0 15,0 0 1,0 0-16,0 0 16,0 0-1,0 0 1,0 0-16,0 0 16,0 0-1,0 0-15,0 0 16,0 0-1,0 0 1,52 19-16,-52-19 16,0 0-1,43 49 1,-17-5-16,-26-44 16,0 0-1,0 0-15,-8 83 16,-1-25-1,-17-14 1,-9 5-16,-17-19 16,52-30-1,-43 18 1,43-18-16,0 0 16,-61 11-1,61-11 1,-61-11-16,18-3 15,8-14 1,0-7 0,35 35-16,0 0 15,0 0 1,-8-64-16,8 64 16,0 0-1</inkml:trace>
  <inkml:trace contextRef="#ctx0" brushRef="#br0" timeOffset="171288.5048">6424 13214 0,'0'0'16,"0"0"0,0 0-1,0 0-15,0 0 16,0 0 0,0 0-16,0 0 15,0 0 1,0 0-1,-53 15-15,53-15 16,0 0 0,0 0-1,-34-29-15,34 29 16,0 0 0,8-54-16,-8 54 15,35-39 1,-35 39-1,0 0-15,0 0 16,0 0 0,61 10-16,-61-10 15,0 0 1,26 58 0,-26 16-16,0 13 15,-17 1 1,-18-14-1,-9-15-15,10-11 16,8 5 0,0-3-16,-18-26 15,44-24 1,-52 15 0,0-1-16,52-14 15,0 0 1,0 0-16,0 0 15,-35-29 1,35 29 0,0 0-16,0 0 15,18-59 1,-18 59-16,0 0 16,0 0-1,26-39 1,-26 39-16,0 0 15,0 0 1,60 0 0,-16 24-16,-9 11 15,8 13 1,0-3-16,-8-1 16,17-21-1,0 7 1,9 9-16,17-14 15,-26-15 1,26-35 0,9-33-16,-87 58 15,0 0 1</inkml:trace>
  <inkml:trace contextRef="#ctx0" brushRef="#br0" timeOffset="203501.6606">2595 17048 0,'0'0'16,"0"0"-1,0 0 1,0 0-16</inkml:trace>
  <inkml:trace contextRef="#ctx0" brushRef="#br0" timeOffset="204452.4972">2742 17092 0,'0'0'16,"0"0"0,0 0-16,0 0 15</inkml:trace>
  <inkml:trace contextRef="#ctx0" brushRef="#br0" timeOffset="205561.8878">972 17585 0,'0'0'0,"0"0"16,0 0 0,0 0-1</inkml:trace>
  <inkml:trace contextRef="#ctx0" brushRef="#br0" timeOffset="211080.0177">2621 16964 0,'0'0'16,"0"0"0,0 0-16,0 0 15</inkml:trace>
  <inkml:trace contextRef="#ctx0" brushRef="#br0" timeOffset="240270.8189">417 18039 0,'0'0'15,"0"0"1,0 0 0,0 0-16</inkml:trace>
  <inkml:trace contextRef="#ctx0" brushRef="#br0" timeOffset="249129.3017">4982 13117 0,'0'0'15,"0"0"-15,0 0 16,-78 9-1,-43 11 1,-53-10-16,0 9 16,-8 11-1,-26 18-15,-44-13 16,-26-35 0,-85-10-16,-21 10 15,-223-44 1,407 19-1,200 25-15,0 0 16</inkml:trace>
  <inkml:trace contextRef="#ctx0" brushRef="#br0" timeOffset="267493.4168">25558 12023 0,'0'0'15,"0"0"1,0 0-16,0 0 16,0 0-1,0 0 1,0 0-16,0 0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png"/><Relationship Id="rId5" Type="http://schemas.openxmlformats.org/officeDocument/2006/relationships/image" Target="../media/image22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18535" y="441026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3"/>
            <a:chOff x="439458" y="322808"/>
            <a:chExt cx="4985770" cy="50881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529565" y="2596660"/>
            <a:ext cx="648072" cy="13638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29565" y="4600057"/>
            <a:ext cx="648072" cy="13131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285454" y="660363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4914" y="2302214"/>
            <a:ext cx="9834666" cy="3316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taqribiy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yaxlitlashga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952528" y="333833"/>
            <a:ext cx="4337306" cy="677108"/>
          </a:xfrm>
        </p:spPr>
        <p:txBody>
          <a:bodyPr/>
          <a:lstStyle/>
          <a:p>
            <a:r>
              <a:rPr lang="en-US" sz="4400" b="1" dirty="0" err="1" smtClean="0"/>
              <a:t>Mustahkamlash</a:t>
            </a:r>
            <a:endParaRPr lang="ru-RU" sz="4400" b="1" dirty="0"/>
          </a:p>
        </p:txBody>
      </p:sp>
      <p:sp>
        <p:nvSpPr>
          <p:cNvPr id="6" name="Объект 3"/>
          <p:cNvSpPr>
            <a:spLocks noGrp="1"/>
          </p:cNvSpPr>
          <p:nvPr>
            <p:ph sz="half" idx="3"/>
          </p:nvPr>
        </p:nvSpPr>
        <p:spPr>
          <a:xfrm>
            <a:off x="277073" y="2339175"/>
            <a:ext cx="1545205" cy="430887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1- </a:t>
            </a:r>
            <a:r>
              <a:rPr lang="en-US" sz="2800" b="1" dirty="0" err="1" smtClean="0">
                <a:solidFill>
                  <a:srgbClr val="002060"/>
                </a:solidFill>
              </a:rPr>
              <a:t>misol</a:t>
            </a:r>
            <a:r>
              <a:rPr lang="en-US" sz="2800" b="1" dirty="0" smtClean="0">
                <a:solidFill>
                  <a:srgbClr val="002060"/>
                </a:solidFill>
              </a:rPr>
              <a:t>. </a:t>
            </a:r>
            <a:endParaRPr lang="ru-RU" sz="28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3"/>
              <p:cNvSpPr txBox="1">
                <a:spLocks/>
              </p:cNvSpPr>
              <p:nvPr/>
            </p:nvSpPr>
            <p:spPr>
              <a:xfrm>
                <a:off x="400300" y="1191018"/>
                <a:ext cx="11449353" cy="12926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Agar </a:t>
                </a:r>
                <a:r>
                  <a:rPr lang="en-US" sz="2800" b="1" kern="0" dirty="0" smtClean="0">
                    <a:solidFill>
                      <a:srgbClr val="002060"/>
                    </a:solidFill>
                  </a:rPr>
                  <a:t>a </a:t>
                </a:r>
                <a14:m>
                  <m:oMath xmlns:m="http://schemas.openxmlformats.org/officeDocument/2006/math">
                    <m:r>
                      <a:rPr lang="en-US" sz="2800" b="1" i="1" kern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2800" b="1" kern="0" dirty="0" smtClean="0">
                    <a:solidFill>
                      <a:srgbClr val="002060"/>
                    </a:solidFill>
                  </a:rPr>
                  <a:t> x </a:t>
                </a:r>
                <a14:m>
                  <m:oMath xmlns:m="http://schemas.openxmlformats.org/officeDocument/2006/math">
                    <m:r>
                      <a:rPr lang="en-US" sz="2800" b="1" i="1" kern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 </m:t>
                    </m:r>
                  </m:oMath>
                </a14:m>
                <a:r>
                  <a:rPr lang="en-US" sz="2800" b="1" kern="0" dirty="0" smtClean="0">
                    <a:solidFill>
                      <a:srgbClr val="002060"/>
                    </a:solidFill>
                  </a:rPr>
                  <a:t>b  </a:t>
                </a:r>
                <a:r>
                  <a:rPr lang="en-US" sz="2800" b="1" kern="0" dirty="0" err="1" smtClean="0">
                    <a:solidFill>
                      <a:schemeClr val="tx1"/>
                    </a:solidFill>
                  </a:rPr>
                  <a:t>bo‘lsa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, a </a:t>
                </a:r>
                <a:r>
                  <a:rPr lang="en-US" sz="2800" b="1" kern="0" dirty="0" err="1" smtClean="0">
                    <a:solidFill>
                      <a:schemeClr val="tx1"/>
                    </a:solidFill>
                  </a:rPr>
                  <a:t>soni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 - x </a:t>
                </a:r>
                <a:r>
                  <a:rPr lang="en-US" sz="2800" b="1" kern="0" dirty="0" err="1" smtClean="0">
                    <a:solidFill>
                      <a:schemeClr val="tx1"/>
                    </a:solidFill>
                  </a:rPr>
                  <a:t>ning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kern="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kami </a:t>
                </a:r>
                <a:r>
                  <a:rPr lang="en-US" sz="2800" b="1" kern="0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bilan</a:t>
                </a:r>
                <a:r>
                  <a:rPr lang="en-US" sz="2800" b="1" kern="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sz="2800" b="1" kern="0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taqribiy</a:t>
                </a:r>
                <a:r>
                  <a:rPr lang="en-US" sz="2800" b="1" kern="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sz="2800" b="1" kern="0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qiymati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, b </a:t>
                </a:r>
                <a:r>
                  <a:rPr lang="en-US" sz="2800" b="1" kern="0" dirty="0" err="1" smtClean="0">
                    <a:solidFill>
                      <a:schemeClr val="tx1"/>
                    </a:solidFill>
                  </a:rPr>
                  <a:t>soni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kern="0" dirty="0" err="1" smtClean="0">
                    <a:solidFill>
                      <a:schemeClr val="tx1"/>
                    </a:solidFill>
                  </a:rPr>
                  <a:t>esa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 - x </a:t>
                </a:r>
                <a:r>
                  <a:rPr lang="en-US" sz="2800" b="1" kern="0" dirty="0" err="1" smtClean="0">
                    <a:solidFill>
                      <a:schemeClr val="tx1"/>
                    </a:solidFill>
                  </a:rPr>
                  <a:t>ning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kern="0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ko‘pi</a:t>
                </a:r>
                <a:r>
                  <a:rPr lang="en-US" sz="2800" b="1" kern="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sz="2800" b="1" kern="0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bilan</a:t>
                </a:r>
                <a:r>
                  <a:rPr lang="en-US" sz="2800" b="1" kern="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sz="2800" b="1" kern="0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taqribiy</a:t>
                </a:r>
                <a:r>
                  <a:rPr lang="en-US" sz="2800" b="1" kern="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sz="2800" b="1" kern="0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qiymati</a:t>
                </a:r>
                <a:r>
                  <a:rPr lang="en-US" sz="2800" b="1" kern="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sz="2800" b="1" kern="0" dirty="0" err="1" smtClean="0">
                    <a:solidFill>
                      <a:schemeClr val="tx1"/>
                    </a:solidFill>
                  </a:rPr>
                  <a:t>deyiladi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.</a:t>
                </a:r>
                <a:r>
                  <a:rPr lang="en-US" sz="2800" b="1" kern="0" dirty="0" smtClean="0"/>
                  <a:t> </a:t>
                </a:r>
              </a:p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 </a:t>
                </a:r>
                <a:endParaRPr lang="ru-RU" sz="28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00" y="1191018"/>
                <a:ext cx="11449353" cy="1292662"/>
              </a:xfrm>
              <a:prstGeom prst="rect">
                <a:avLst/>
              </a:prstGeom>
              <a:blipFill>
                <a:blip r:embed="rId2"/>
                <a:stretch>
                  <a:fillRect l="-1917" t="-8491" r="-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Заголовок 1"/>
          <p:cNvSpPr txBox="1">
            <a:spLocks/>
          </p:cNvSpPr>
          <p:nvPr/>
        </p:nvSpPr>
        <p:spPr>
          <a:xfrm>
            <a:off x="1832007" y="2383225"/>
            <a:ext cx="10801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5,28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o‘nli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kasrning</a:t>
            </a:r>
            <a:r>
              <a:rPr lang="en-US" sz="2800" kern="0" dirty="0" smtClean="0">
                <a:solidFill>
                  <a:schemeClr val="tx1"/>
                </a:solidFill>
              </a:rPr>
              <a:t> kami 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ko‘pi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bilan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taqribiy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qiymatini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ayting</a:t>
            </a:r>
            <a:r>
              <a:rPr lang="en-US" sz="2800" kern="0" dirty="0" smtClean="0">
                <a:solidFill>
                  <a:schemeClr val="tx1"/>
                </a:solidFill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1822278" y="2847250"/>
                <a:ext cx="2376264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5,28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6</a:t>
                </a: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278" y="2847250"/>
                <a:ext cx="2376264" cy="430887"/>
              </a:xfrm>
              <a:prstGeom prst="rect">
                <a:avLst/>
              </a:prstGeom>
              <a:blipFill>
                <a:blip r:embed="rId3"/>
                <a:stretch>
                  <a:fillRect l="-9231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Заголовок 1"/>
          <p:cNvSpPr txBox="1">
            <a:spLocks/>
          </p:cNvSpPr>
          <p:nvPr/>
        </p:nvSpPr>
        <p:spPr>
          <a:xfrm>
            <a:off x="1822278" y="3940043"/>
            <a:ext cx="99185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6 </a:t>
            </a:r>
            <a:r>
              <a:rPr lang="en-US" sz="2800" kern="0" dirty="0" err="1" smtClean="0">
                <a:solidFill>
                  <a:schemeClr val="tx1"/>
                </a:solidFill>
              </a:rPr>
              <a:t>soni</a:t>
            </a:r>
            <a:r>
              <a:rPr lang="en-US" sz="2800" kern="0" dirty="0" smtClean="0">
                <a:solidFill>
                  <a:schemeClr val="tx1"/>
                </a:solidFill>
              </a:rPr>
              <a:t>, 5,28 </a:t>
            </a:r>
            <a:r>
              <a:rPr lang="en-US" sz="2800" kern="0" dirty="0" err="1" smtClean="0">
                <a:solidFill>
                  <a:schemeClr val="tx1"/>
                </a:solidFill>
              </a:rPr>
              <a:t>sonining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ko‘pi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bilan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taqribiy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qiymati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deyiladi</a:t>
            </a:r>
            <a:r>
              <a:rPr lang="en-US" sz="2800" kern="0" dirty="0" smtClean="0">
                <a:solidFill>
                  <a:schemeClr val="tx1"/>
                </a:solidFill>
              </a:rPr>
              <a:t>. 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822278" y="3391295"/>
            <a:ext cx="840638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5 </a:t>
            </a:r>
            <a:r>
              <a:rPr lang="en-US" sz="2800" kern="0" dirty="0" err="1" smtClean="0">
                <a:solidFill>
                  <a:schemeClr val="tx1"/>
                </a:solidFill>
              </a:rPr>
              <a:t>soni</a:t>
            </a:r>
            <a:r>
              <a:rPr lang="en-US" sz="2800" kern="0" dirty="0" smtClean="0">
                <a:solidFill>
                  <a:schemeClr val="tx1"/>
                </a:solidFill>
              </a:rPr>
              <a:t>, 5,28 </a:t>
            </a:r>
            <a:r>
              <a:rPr lang="en-US" sz="2800" kern="0" dirty="0" err="1" smtClean="0">
                <a:solidFill>
                  <a:schemeClr val="tx1"/>
                </a:solidFill>
              </a:rPr>
              <a:t>sonining</a:t>
            </a:r>
            <a:r>
              <a:rPr lang="en-US" sz="2800" kern="0" dirty="0" smtClean="0">
                <a:solidFill>
                  <a:schemeClr val="tx1"/>
                </a:solidFill>
              </a:rPr>
              <a:t> kami </a:t>
            </a:r>
            <a:r>
              <a:rPr lang="en-US" sz="2800" kern="0" dirty="0" err="1" smtClean="0">
                <a:solidFill>
                  <a:schemeClr val="tx1"/>
                </a:solidFill>
              </a:rPr>
              <a:t>bilan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taqribiy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qiymati</a:t>
            </a:r>
            <a:r>
              <a:rPr lang="en-US" sz="2800" kern="0" dirty="0" smtClean="0">
                <a:solidFill>
                  <a:schemeClr val="tx1"/>
                </a:solidFill>
              </a:rPr>
              <a:t>;  </a:t>
            </a:r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277073" y="4432503"/>
            <a:ext cx="1137734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002060"/>
                </a:solidFill>
              </a:rPr>
              <a:t>2- </a:t>
            </a:r>
            <a:r>
              <a:rPr lang="en-US" sz="2800" b="1" kern="0" dirty="0" err="1" smtClean="0">
                <a:solidFill>
                  <a:srgbClr val="002060"/>
                </a:solidFill>
              </a:rPr>
              <a:t>misol</a:t>
            </a:r>
            <a:r>
              <a:rPr lang="en-US" sz="2800" b="1" kern="0" dirty="0" smtClean="0">
                <a:solidFill>
                  <a:srgbClr val="002060"/>
                </a:solidFill>
              </a:rPr>
              <a:t>. </a:t>
            </a:r>
            <a:r>
              <a:rPr lang="en-US" sz="2800" b="1" kern="0" dirty="0" smtClean="0">
                <a:solidFill>
                  <a:schemeClr val="tx1"/>
                </a:solidFill>
              </a:rPr>
              <a:t>KD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kesma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uzunligi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necha</a:t>
            </a:r>
            <a:r>
              <a:rPr lang="en-US" sz="2800" b="1" kern="0" dirty="0" smtClean="0">
                <a:solidFill>
                  <a:schemeClr val="tx1"/>
                </a:solidFill>
              </a:rPr>
              <a:t> cm,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va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uni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izohlang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007" y="5485565"/>
            <a:ext cx="2972976" cy="132021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5" name="Прямая со стрелкой 14"/>
          <p:cNvCxnSpPr/>
          <p:nvPr/>
        </p:nvCxnSpPr>
        <p:spPr>
          <a:xfrm>
            <a:off x="1896148" y="5337386"/>
            <a:ext cx="270327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832007" y="4814166"/>
            <a:ext cx="4643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172187" y="481416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Объект 3"/>
              <p:cNvSpPr txBox="1">
                <a:spLocks/>
              </p:cNvSpPr>
              <p:nvPr/>
            </p:nvSpPr>
            <p:spPr>
              <a:xfrm>
                <a:off x="5176664" y="4980376"/>
                <a:ext cx="5426728" cy="172354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2800" b="1" kern="0" dirty="0" smtClean="0">
                    <a:solidFill>
                      <a:srgbClr val="002060"/>
                    </a:solidFill>
                  </a:rPr>
                  <a:t>KD</a:t>
                </a:r>
                <a14:m>
                  <m:oMath xmlns:m="http://schemas.openxmlformats.org/officeDocument/2006/math">
                    <m:r>
                      <a:rPr lang="en-US" sz="28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b="1" kern="0" dirty="0" smtClean="0">
                    <a:solidFill>
                      <a:srgbClr val="002060"/>
                    </a:solidFill>
                  </a:rPr>
                  <a:t>5</a:t>
                </a:r>
                <a:r>
                  <a:rPr lang="en-US" sz="2800" b="1" kern="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tarzida </a:t>
                </a:r>
                <a:r>
                  <a:rPr lang="en-US" sz="2800" b="1" kern="0" dirty="0" err="1" smtClean="0">
                    <a:solidFill>
                      <a:schemeClr val="tx1"/>
                    </a:solidFill>
                  </a:rPr>
                  <a:t>yoziladi</a:t>
                </a:r>
                <a:r>
                  <a:rPr lang="en-US" sz="2800" b="1" kern="0" dirty="0" smtClean="0">
                    <a:solidFill>
                      <a:schemeClr val="tx1"/>
                    </a:solidFill>
                  </a:rPr>
                  <a:t>. Bu yerda</a:t>
                </a:r>
              </a:p>
              <a:p>
                <a:pPr defTabSz="914400"/>
                <a:r>
                  <a:rPr lang="en-US" sz="2800" b="1" kern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en-US" sz="2800" b="1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“ </a:t>
                </a:r>
                <a14:m>
                  <m:oMath xmlns:m="http://schemas.openxmlformats.org/officeDocument/2006/math">
                    <m:r>
                      <a:rPr lang="en-US" sz="28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b="1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800" b="1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</a:t>
                </a:r>
                <a:r>
                  <a:rPr lang="en-US" sz="2800" b="1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</a:t>
                </a:r>
                <a:r>
                  <a:rPr lang="en-US" sz="2800" b="1" kern="0" dirty="0" smtClean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belgi – “</a:t>
                </a:r>
                <a:r>
                  <a:rPr lang="en-US" sz="2800" b="1" kern="0" dirty="0" err="1" smtClean="0">
                    <a:solidFill>
                      <a:schemeClr val="accent6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taqriban</a:t>
                </a:r>
                <a:r>
                  <a:rPr lang="en-US" sz="2800" b="1" kern="0" dirty="0" smtClean="0">
                    <a:solidFill>
                      <a:schemeClr val="accent6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en-US" sz="2800" b="1" kern="0" dirty="0" err="1" smtClean="0">
                    <a:solidFill>
                      <a:schemeClr val="accent6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teng</a:t>
                </a:r>
                <a:r>
                  <a:rPr lang="en-US" sz="2800" b="1" kern="0" dirty="0" smtClean="0">
                    <a:solidFill>
                      <a:schemeClr val="accent6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”</a:t>
                </a:r>
                <a:endParaRPr lang="en-US" sz="2800" b="1" kern="0" dirty="0" smtClean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defTabSz="914400"/>
                <a:r>
                  <a:rPr lang="en-US" sz="2800" b="1" kern="0" dirty="0" err="1" smtClean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o‘qiladi</a:t>
                </a:r>
                <a:r>
                  <a:rPr lang="en-US" sz="2800" b="1" kern="0" dirty="0" smtClean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.</a:t>
                </a:r>
                <a:endParaRPr lang="en-US" sz="2800" kern="0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defTabSz="914400"/>
                <a:endParaRPr lang="ru-RU" sz="2800" kern="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6664" y="4980376"/>
                <a:ext cx="5426728" cy="1723549"/>
              </a:xfrm>
              <a:prstGeom prst="rect">
                <a:avLst/>
              </a:prstGeom>
              <a:blipFill rotWithShape="0">
                <a:blip r:embed="rId5"/>
                <a:stretch>
                  <a:fillRect l="-3933" t="-6360" r="-2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787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8" grpId="0"/>
      <p:bldP spid="9" grpId="0"/>
      <p:bldP spid="10" grpId="0"/>
      <p:bldP spid="11" grpId="0"/>
      <p:bldP spid="13" grpId="0"/>
      <p:bldP spid="16" grpId="0"/>
      <p:bldP spid="1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736504" y="381197"/>
            <a:ext cx="6192688" cy="582379"/>
          </a:xfrm>
        </p:spPr>
        <p:txBody>
          <a:bodyPr/>
          <a:lstStyle/>
          <a:p>
            <a:r>
              <a:rPr lang="en-US" sz="4400" b="1" dirty="0" err="1" smtClean="0"/>
              <a:t>Yaxlitlash</a:t>
            </a:r>
            <a:r>
              <a:rPr lang="en-US" sz="4400" b="1" dirty="0" smtClean="0"/>
              <a:t> (</a:t>
            </a:r>
            <a:r>
              <a:rPr lang="en-US" sz="4400" b="1" dirty="0" err="1" smtClean="0"/>
              <a:t>takrorlash</a:t>
            </a:r>
            <a:r>
              <a:rPr lang="en-US" sz="4400" b="1" dirty="0" smtClean="0"/>
              <a:t>) </a:t>
            </a:r>
            <a:endParaRPr lang="ru-RU" sz="4400" b="1" dirty="0"/>
          </a:p>
        </p:txBody>
      </p:sp>
      <p:sp>
        <p:nvSpPr>
          <p:cNvPr id="6" name="Объект 3"/>
          <p:cNvSpPr>
            <a:spLocks noGrp="1"/>
          </p:cNvSpPr>
          <p:nvPr>
            <p:ph sz="half" idx="3"/>
          </p:nvPr>
        </p:nvSpPr>
        <p:spPr>
          <a:xfrm>
            <a:off x="352128" y="1368202"/>
            <a:ext cx="11377345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Sonni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unga</a:t>
            </a: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</a:rPr>
              <a:t>eng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yaqin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butun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almashtirish</a:t>
            </a:r>
            <a:r>
              <a:rPr lang="en-US" sz="2800" b="1" dirty="0" smtClean="0">
                <a:solidFill>
                  <a:schemeClr val="tx1"/>
                </a:solidFill>
              </a:rPr>
              <a:t> -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sonni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butungacha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yaxlitlash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deb </a:t>
            </a:r>
            <a:r>
              <a:rPr lang="en-US" sz="2800" b="1" dirty="0" err="1" smtClean="0">
                <a:solidFill>
                  <a:schemeClr val="tx1"/>
                </a:solidFill>
              </a:rPr>
              <a:t>ataladi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364958" y="2419158"/>
            <a:ext cx="1137734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a) 5,6,7,8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yoki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9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bo‘lsa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undan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oldin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kelgan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raqamga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1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qo‘shiladi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ru-RU" sz="2800" b="1" kern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Объект 3"/>
          <p:cNvSpPr txBox="1">
            <a:spLocks/>
          </p:cNvSpPr>
          <p:nvPr/>
        </p:nvSpPr>
        <p:spPr>
          <a:xfrm>
            <a:off x="352128" y="3037780"/>
            <a:ext cx="1193846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b) 0,1,2,3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yoki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4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bo‘lsa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undan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oldin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kelgan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raqam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o‘zicha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kern="0" dirty="0" err="1" smtClean="0">
                <a:solidFill>
                  <a:schemeClr val="accent1">
                    <a:lumMod val="50000"/>
                  </a:schemeClr>
                </a:solidFill>
              </a:rPr>
              <a:t>qoldiriladi</a:t>
            </a:r>
            <a:r>
              <a:rPr lang="en-US" sz="2800" b="1" kern="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ru-RU" sz="2800" b="1" kern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Объект 3"/>
          <p:cNvSpPr txBox="1">
            <a:spLocks/>
          </p:cNvSpPr>
          <p:nvPr/>
        </p:nvSpPr>
        <p:spPr>
          <a:xfrm>
            <a:off x="517358" y="5046974"/>
            <a:ext cx="10059906" cy="17235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err="1" smtClean="0">
                <a:solidFill>
                  <a:schemeClr val="tx1"/>
                </a:solidFill>
              </a:rPr>
              <a:t>Bundan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tashqari</a:t>
            </a:r>
            <a:r>
              <a:rPr lang="en-US" sz="2800" b="1" kern="0" dirty="0" smtClean="0">
                <a:solidFill>
                  <a:schemeClr val="tx1"/>
                </a:solidFill>
              </a:rPr>
              <a:t>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sonlarni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nafaqat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butungacha</a:t>
            </a:r>
            <a:r>
              <a:rPr lang="en-US" sz="2800" b="1" kern="0" dirty="0" smtClean="0">
                <a:solidFill>
                  <a:schemeClr val="tx1"/>
                </a:solidFill>
              </a:rPr>
              <a:t>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balki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o‘ndan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birlar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xonasigacha</a:t>
            </a:r>
            <a:r>
              <a:rPr lang="en-US" sz="2800" b="1" kern="0" dirty="0" smtClean="0">
                <a:solidFill>
                  <a:schemeClr val="tx1"/>
                </a:solidFill>
              </a:rPr>
              <a:t>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yuzdan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birlar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xonasigacha</a:t>
            </a:r>
            <a:r>
              <a:rPr lang="en-US" sz="2800" b="1" kern="0" dirty="0" smtClean="0">
                <a:solidFill>
                  <a:schemeClr val="tx1"/>
                </a:solidFill>
              </a:rPr>
              <a:t>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mingdan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birlar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xonasigacha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va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hokazo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ixtiyoriy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xonagacha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yaxlitlash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mumkin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  <a:endParaRPr lang="ru-RU" sz="2800" b="1" kern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Объект 3"/>
          <p:cNvSpPr txBox="1">
            <a:spLocks/>
          </p:cNvSpPr>
          <p:nvPr/>
        </p:nvSpPr>
        <p:spPr>
          <a:xfrm>
            <a:off x="2846044" y="4471769"/>
            <a:ext cx="478727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accent6">
                    <a:lumMod val="50000"/>
                  </a:schemeClr>
                </a:solidFill>
              </a:rPr>
              <a:t>32,1;  54,2;  47,3;  55,4; 66,0</a:t>
            </a:r>
            <a:endParaRPr lang="ru-RU" sz="2800" b="1" kern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517358" y="4040882"/>
            <a:ext cx="711596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err="1" smtClean="0">
                <a:solidFill>
                  <a:schemeClr val="tx1"/>
                </a:solidFill>
              </a:rPr>
              <a:t>Misollar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qilib</a:t>
            </a:r>
            <a:r>
              <a:rPr lang="en-US" sz="2800" b="1" kern="0" dirty="0" smtClean="0">
                <a:solidFill>
                  <a:schemeClr val="tx1"/>
                </a:solidFill>
              </a:rPr>
              <a:t>, </a:t>
            </a:r>
            <a:r>
              <a:rPr lang="en-US" sz="2800" b="1" kern="0" dirty="0" smtClean="0">
                <a:solidFill>
                  <a:schemeClr val="accent6">
                    <a:lumMod val="50000"/>
                  </a:schemeClr>
                </a:solidFill>
              </a:rPr>
              <a:t>39,5;  44,6;  87,7;  95,8; 76,9</a:t>
            </a:r>
            <a:endParaRPr lang="ru-RU" sz="2800" b="1" kern="0" dirty="0">
              <a:solidFill>
                <a:schemeClr val="accent6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Рукописный ввод 1"/>
              <p14:cNvContentPartPr/>
              <p14:nvPr/>
            </p14:nvContentPartPr>
            <p14:xfrm>
              <a:off x="150120" y="3633840"/>
              <a:ext cx="9051120" cy="2860560"/>
            </p14:xfrm>
          </p:contentPart>
        </mc:Choice>
        <mc:Fallback>
          <p:pic>
            <p:nvPicPr>
              <p:cNvPr id="2" name="Рукописный ввод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0760" y="3624480"/>
                <a:ext cx="9069840" cy="2879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228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  <p:bldP spid="9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9348" y="5118316"/>
            <a:ext cx="5089170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e) </a:t>
            </a:r>
            <a:r>
              <a:rPr lang="en-US" sz="2800" dirty="0" err="1">
                <a:solidFill>
                  <a:schemeClr val="tx1"/>
                </a:solidFill>
              </a:rPr>
              <a:t>y</a:t>
            </a:r>
            <a:r>
              <a:rPr lang="en-US" sz="2800" dirty="0" err="1" smtClean="0">
                <a:solidFill>
                  <a:schemeClr val="tx1"/>
                </a:solidFill>
              </a:rPr>
              <a:t>uzlar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xonasigacha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12568" y="389779"/>
            <a:ext cx="3240360" cy="565216"/>
          </a:xfrm>
        </p:spPr>
        <p:txBody>
          <a:bodyPr/>
          <a:lstStyle/>
          <a:p>
            <a:r>
              <a:rPr lang="en-US" sz="4400" b="1" dirty="0" smtClean="0"/>
              <a:t>372 -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940830" y="1320457"/>
            <a:ext cx="4404186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O‘nli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kasrlarni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yaxlitlang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54864" y="3208230"/>
            <a:ext cx="508917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</a:t>
            </a:r>
            <a:r>
              <a:rPr lang="en-US" sz="2800" kern="0" dirty="0" err="1" smtClean="0">
                <a:solidFill>
                  <a:schemeClr val="tx1"/>
                </a:solidFill>
              </a:rPr>
              <a:t>yuzdan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birlar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xonasigacha</a:t>
            </a:r>
            <a:r>
              <a:rPr lang="en-US" sz="2800" kern="0" dirty="0" smtClean="0">
                <a:solidFill>
                  <a:schemeClr val="tx1"/>
                </a:solidFill>
              </a:rPr>
              <a:t>:</a:t>
            </a:r>
            <a:endParaRPr lang="ru-RU" sz="2800" kern="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24072" y="4163273"/>
            <a:ext cx="573724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d) </a:t>
            </a:r>
            <a:r>
              <a:rPr lang="en-US" sz="2800" kern="0" dirty="0" err="1" smtClean="0">
                <a:solidFill>
                  <a:schemeClr val="tx1"/>
                </a:solidFill>
              </a:rPr>
              <a:t>mingdan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birlar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xonasigacha</a:t>
            </a:r>
            <a:r>
              <a:rPr lang="en-US" sz="2800" kern="0" dirty="0" smtClean="0">
                <a:solidFill>
                  <a:schemeClr val="tx1"/>
                </a:solidFill>
              </a:rPr>
              <a:t>:</a:t>
            </a:r>
            <a:endParaRPr lang="ru-RU" sz="2800" kern="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35566" y="2417460"/>
            <a:ext cx="508917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a)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o‘ndan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birlar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xonasigacha</a:t>
            </a:r>
            <a:r>
              <a:rPr lang="en-US" sz="2800" kern="0" dirty="0" smtClean="0">
                <a:solidFill>
                  <a:schemeClr val="tx1"/>
                </a:solidFill>
              </a:rPr>
              <a:t>: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5800431" y="2414153"/>
                <a:ext cx="1968521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/>
                  <a:t>0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0,364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0431" y="2414153"/>
                <a:ext cx="1968521" cy="430887"/>
              </a:xfrm>
              <a:prstGeom prst="rect">
                <a:avLst/>
              </a:prstGeom>
              <a:blipFill>
                <a:blip r:embed="rId2"/>
                <a:stretch>
                  <a:fillRect l="-11180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 txBox="1">
            <a:spLocks/>
          </p:cNvSpPr>
          <p:nvPr/>
        </p:nvSpPr>
        <p:spPr>
          <a:xfrm>
            <a:off x="7300900" y="1979959"/>
            <a:ext cx="504056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0   </a:t>
            </a:r>
            <a:r>
              <a:rPr lang="en-US" sz="2800" kern="0" dirty="0" smtClean="0">
                <a:solidFill>
                  <a:schemeClr val="tx1"/>
                </a:solidFill>
              </a:rPr>
              <a:t>0,4</a:t>
            </a:r>
            <a:endParaRPr lang="ru-RU" sz="2800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8260855" y="2417460"/>
                <a:ext cx="1968521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/>
                  <a:t>0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4,0485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0855" y="2417460"/>
                <a:ext cx="1968521" cy="430887"/>
              </a:xfrm>
              <a:prstGeom prst="rect">
                <a:avLst/>
              </a:prstGeom>
              <a:blipFill>
                <a:blip r:embed="rId3"/>
                <a:stretch>
                  <a:fillRect l="-10836" t="-25714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"/>
          <p:cNvSpPr txBox="1">
            <a:spLocks/>
          </p:cNvSpPr>
          <p:nvPr/>
        </p:nvSpPr>
        <p:spPr>
          <a:xfrm>
            <a:off x="7552928" y="2794497"/>
            <a:ext cx="792088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0   </a:t>
            </a:r>
            <a:r>
              <a:rPr lang="en-US" sz="2800" kern="0" dirty="0" smtClean="0">
                <a:solidFill>
                  <a:schemeClr val="tx1"/>
                </a:solidFill>
              </a:rPr>
              <a:t>0,73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6040760" y="3220150"/>
                <a:ext cx="188778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0,7348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0760" y="3220150"/>
                <a:ext cx="1887782" cy="430887"/>
              </a:xfrm>
              <a:prstGeom prst="rect">
                <a:avLst/>
              </a:prstGeom>
              <a:blipFill>
                <a:blip r:embed="rId4"/>
                <a:stretch>
                  <a:fillRect l="-11613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Заголовок 1"/>
          <p:cNvSpPr txBox="1">
            <a:spLocks/>
          </p:cNvSpPr>
          <p:nvPr/>
        </p:nvSpPr>
        <p:spPr>
          <a:xfrm>
            <a:off x="9991256" y="2013442"/>
            <a:ext cx="576064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0   </a:t>
            </a:r>
            <a:r>
              <a:rPr lang="en-US" sz="2800" kern="0" dirty="0" smtClean="0">
                <a:solidFill>
                  <a:schemeClr val="tx1"/>
                </a:solidFill>
              </a:rPr>
              <a:t>4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Заголовок 1"/>
              <p:cNvSpPr txBox="1">
                <a:spLocks/>
              </p:cNvSpPr>
              <p:nvPr/>
            </p:nvSpPr>
            <p:spPr>
              <a:xfrm>
                <a:off x="8435458" y="3192029"/>
                <a:ext cx="1968521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/>
                  <a:t>0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1,19105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1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5458" y="3192029"/>
                <a:ext cx="1968521" cy="430887"/>
              </a:xfrm>
              <a:prstGeom prst="rect">
                <a:avLst/>
              </a:prstGeom>
              <a:blipFill>
                <a:blip r:embed="rId5"/>
                <a:stretch>
                  <a:fillRect l="-11146" t="-25714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Заголовок 1"/>
          <p:cNvSpPr txBox="1">
            <a:spLocks/>
          </p:cNvSpPr>
          <p:nvPr/>
        </p:nvSpPr>
        <p:spPr>
          <a:xfrm>
            <a:off x="10332834" y="2761142"/>
            <a:ext cx="748485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0   </a:t>
            </a:r>
            <a:r>
              <a:rPr lang="en-US" sz="2800" kern="0" dirty="0" smtClean="0">
                <a:solidFill>
                  <a:schemeClr val="tx1"/>
                </a:solidFill>
              </a:rPr>
              <a:t>1,19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Заголовок 1"/>
              <p:cNvSpPr txBox="1">
                <a:spLocks/>
              </p:cNvSpPr>
              <p:nvPr/>
            </p:nvSpPr>
            <p:spPr>
              <a:xfrm>
                <a:off x="6040760" y="4133975"/>
                <a:ext cx="1968521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/>
                  <a:t>0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2,9013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1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0760" y="4133975"/>
                <a:ext cx="1968521" cy="430887"/>
              </a:xfrm>
              <a:prstGeom prst="rect">
                <a:avLst/>
              </a:prstGeom>
              <a:blipFill>
                <a:blip r:embed="rId6"/>
                <a:stretch>
                  <a:fillRect l="-11146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Заголовок 1"/>
          <p:cNvSpPr txBox="1">
            <a:spLocks/>
          </p:cNvSpPr>
          <p:nvPr/>
        </p:nvSpPr>
        <p:spPr>
          <a:xfrm>
            <a:off x="7768952" y="3703088"/>
            <a:ext cx="917669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0   </a:t>
            </a:r>
            <a:r>
              <a:rPr lang="en-US" sz="2800" kern="0" dirty="0" smtClean="0">
                <a:solidFill>
                  <a:schemeClr val="tx1"/>
                </a:solidFill>
              </a:rPr>
              <a:t>2,901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Заголовок 1"/>
              <p:cNvSpPr txBox="1">
                <a:spLocks/>
              </p:cNvSpPr>
              <p:nvPr/>
            </p:nvSpPr>
            <p:spPr>
              <a:xfrm>
                <a:off x="8777064" y="4134042"/>
                <a:ext cx="1968521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/>
                  <a:t>0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3,2478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1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7064" y="4134042"/>
                <a:ext cx="1968521" cy="430887"/>
              </a:xfrm>
              <a:prstGeom prst="rect">
                <a:avLst/>
              </a:prstGeom>
              <a:blipFill>
                <a:blip r:embed="rId7"/>
                <a:stretch>
                  <a:fillRect l="-11146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Заголовок 1"/>
          <p:cNvSpPr txBox="1">
            <a:spLocks/>
          </p:cNvSpPr>
          <p:nvPr/>
        </p:nvSpPr>
        <p:spPr>
          <a:xfrm>
            <a:off x="10506324" y="4133975"/>
            <a:ext cx="150218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3, 248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Заголовок 1"/>
              <p:cNvSpPr txBox="1">
                <a:spLocks/>
              </p:cNvSpPr>
              <p:nvPr/>
            </p:nvSpPr>
            <p:spPr>
              <a:xfrm>
                <a:off x="5381776" y="5118316"/>
                <a:ext cx="2204296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/>
                  <a:t>0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82352,14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2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1776" y="5118316"/>
                <a:ext cx="2204296" cy="430887"/>
              </a:xfrm>
              <a:prstGeom prst="rect">
                <a:avLst/>
              </a:prstGeom>
              <a:blipFill>
                <a:blip r:embed="rId8"/>
                <a:stretch>
                  <a:fillRect l="-9972" t="-25714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Заголовок 1"/>
          <p:cNvSpPr txBox="1">
            <a:spLocks/>
          </p:cNvSpPr>
          <p:nvPr/>
        </p:nvSpPr>
        <p:spPr>
          <a:xfrm>
            <a:off x="7533577" y="4705956"/>
            <a:ext cx="1217854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0    </a:t>
            </a:r>
            <a:r>
              <a:rPr lang="en-US" sz="2800" kern="0" dirty="0" smtClean="0">
                <a:solidFill>
                  <a:schemeClr val="tx1"/>
                </a:solidFill>
              </a:rPr>
              <a:t>82400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Заголовок 1"/>
              <p:cNvSpPr txBox="1">
                <a:spLocks/>
              </p:cNvSpPr>
              <p:nvPr/>
            </p:nvSpPr>
            <p:spPr>
              <a:xfrm>
                <a:off x="8705919" y="5118316"/>
                <a:ext cx="1968521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/>
                  <a:t>0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176082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2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919" y="5118316"/>
                <a:ext cx="1968521" cy="430887"/>
              </a:xfrm>
              <a:prstGeom prst="rect">
                <a:avLst/>
              </a:prstGeom>
              <a:blipFill>
                <a:blip r:embed="rId9"/>
                <a:stretch>
                  <a:fillRect l="-10836" t="-25714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Заголовок 1"/>
          <p:cNvSpPr txBox="1">
            <a:spLocks/>
          </p:cNvSpPr>
          <p:nvPr/>
        </p:nvSpPr>
        <p:spPr>
          <a:xfrm>
            <a:off x="10506324" y="5093786"/>
            <a:ext cx="119766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176100</a:t>
            </a:r>
            <a:endParaRPr lang="ru-RU" sz="2800" kern="0" dirty="0"/>
          </a:p>
        </p:txBody>
      </p:sp>
    </p:spTree>
    <p:extLst>
      <p:ext uri="{BB962C8B-B14F-4D97-AF65-F5344CB8AC3E}">
        <p14:creationId xmlns:p14="http://schemas.microsoft.com/office/powerpoint/2010/main" val="43789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529608" y="3212582"/>
                <a:ext cx="3278904" cy="861774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8848 m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</a:rPr>
                  <a:t> 9000 m = 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29608" y="3212582"/>
                <a:ext cx="3278904" cy="861774"/>
              </a:xfrm>
              <a:blipFill>
                <a:blip r:embed="rId2"/>
                <a:stretch>
                  <a:fillRect l="-6691" t="-12766" r="-65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104656" y="384274"/>
            <a:ext cx="2289259" cy="576226"/>
          </a:xfrm>
        </p:spPr>
        <p:txBody>
          <a:bodyPr/>
          <a:lstStyle/>
          <a:p>
            <a:r>
              <a:rPr lang="en-US" sz="4400" b="1" dirty="0" smtClean="0"/>
              <a:t>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96144" y="1440210"/>
            <a:ext cx="11617368" cy="1292662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378 - masala. </a:t>
            </a:r>
            <a:r>
              <a:rPr lang="en-US" sz="2800" b="1" dirty="0" err="1" smtClean="0">
                <a:solidFill>
                  <a:schemeClr val="tx1"/>
                </a:solidFill>
              </a:rPr>
              <a:t>Yer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sharining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baland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nuqtasi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Jomolungma</a:t>
            </a:r>
            <a:r>
              <a:rPr lang="en-US" sz="2800" b="1" dirty="0" smtClean="0">
                <a:solidFill>
                  <a:schemeClr val="tx1"/>
                </a:solidFill>
              </a:rPr>
              <a:t> (</a:t>
            </a:r>
            <a:r>
              <a:rPr lang="en-US" sz="2800" b="1" dirty="0" err="1" smtClean="0">
                <a:solidFill>
                  <a:schemeClr val="tx1"/>
                </a:solidFill>
              </a:rPr>
              <a:t>yoki</a:t>
            </a:r>
            <a:r>
              <a:rPr lang="en-US" sz="2800" b="1" dirty="0" smtClean="0">
                <a:solidFill>
                  <a:schemeClr val="tx1"/>
                </a:solidFill>
              </a:rPr>
              <a:t> Everest </a:t>
            </a:r>
            <a:r>
              <a:rPr lang="en-US" sz="2800" b="1" dirty="0" err="1" smtClean="0">
                <a:solidFill>
                  <a:schemeClr val="tx1"/>
                </a:solidFill>
              </a:rPr>
              <a:t>cho‘qqisi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bo‘lib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uning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balandligi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8848 m. </a:t>
            </a:r>
            <a:r>
              <a:rPr lang="en-US" sz="2800" b="1" dirty="0" smtClean="0">
                <a:solidFill>
                  <a:schemeClr val="tx1"/>
                </a:solidFill>
              </a:rPr>
              <a:t>Bu </a:t>
            </a:r>
            <a:r>
              <a:rPr lang="en-US" sz="2800" b="1" dirty="0" err="1" smtClean="0">
                <a:solidFill>
                  <a:schemeClr val="tx1"/>
                </a:solidFill>
              </a:rPr>
              <a:t>balandlikni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kilometrgacha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yaxlitlang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92488" y="3216451"/>
            <a:ext cx="120740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 9 km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Объект 3"/>
          <p:cNvSpPr txBox="1">
            <a:spLocks/>
          </p:cNvSpPr>
          <p:nvPr/>
        </p:nvSpPr>
        <p:spPr>
          <a:xfrm>
            <a:off x="440601" y="4032498"/>
            <a:ext cx="11617368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accent6">
                    <a:lumMod val="50000"/>
                  </a:schemeClr>
                </a:solidFill>
              </a:rPr>
              <a:t>379 - masala.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Dunyoning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eng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chuqur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joyi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Tinch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okeanidagi</a:t>
            </a:r>
            <a:r>
              <a:rPr lang="en-US" sz="2800" b="1" kern="0" dirty="0" smtClean="0">
                <a:solidFill>
                  <a:schemeClr val="tx1"/>
                </a:solidFill>
              </a:rPr>
              <a:t> Mariana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cho‘kmasi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hisoblanadi</a:t>
            </a:r>
            <a:r>
              <a:rPr lang="en-US" sz="2800" b="1" kern="0" dirty="0" smtClean="0">
                <a:solidFill>
                  <a:schemeClr val="tx1"/>
                </a:solidFill>
              </a:rPr>
              <a:t>.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Uning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chuqurligi</a:t>
            </a:r>
            <a:r>
              <a:rPr lang="en-US" sz="2800" b="1" kern="0" dirty="0" smtClean="0">
                <a:solidFill>
                  <a:schemeClr val="tx1"/>
                </a:solidFill>
              </a:rPr>
              <a:t> – </a:t>
            </a:r>
            <a:r>
              <a:rPr lang="en-US" sz="2800" b="1" kern="0" dirty="0" smtClean="0">
                <a:solidFill>
                  <a:schemeClr val="accent6">
                    <a:lumMod val="50000"/>
                  </a:schemeClr>
                </a:solidFill>
              </a:rPr>
              <a:t>11 022 m. </a:t>
            </a:r>
            <a:r>
              <a:rPr lang="en-US" sz="2800" b="1" kern="0" dirty="0" smtClean="0">
                <a:solidFill>
                  <a:schemeClr val="tx1"/>
                </a:solidFill>
              </a:rPr>
              <a:t>Bu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chuqurlikni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kilometrgacha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yaxlitlang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  <a:r>
              <a:rPr lang="en-US" sz="2800" b="1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800" b="1" kern="0" dirty="0">
              <a:solidFill>
                <a:schemeClr val="accent6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712168" y="5976714"/>
                <a:ext cx="3816424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11 022 m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11 000 m =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168" y="5976714"/>
                <a:ext cx="3816424" cy="430887"/>
              </a:xfrm>
              <a:prstGeom prst="rect">
                <a:avLst/>
              </a:prstGeom>
              <a:blipFill>
                <a:blip r:embed="rId3"/>
                <a:stretch>
                  <a:fillRect l="-5751" t="-25352" r="-7029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Заголовок 1"/>
          <p:cNvSpPr txBox="1">
            <a:spLocks/>
          </p:cNvSpPr>
          <p:nvPr/>
        </p:nvSpPr>
        <p:spPr>
          <a:xfrm>
            <a:off x="4420580" y="5976714"/>
            <a:ext cx="136815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11 km 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23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9" y="389779"/>
            <a:ext cx="3100864" cy="565216"/>
          </a:xfrm>
        </p:spPr>
        <p:txBody>
          <a:bodyPr/>
          <a:lstStyle/>
          <a:p>
            <a:r>
              <a:rPr lang="en-US" sz="4400" b="1" dirty="0" smtClean="0"/>
              <a:t>381 -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772508" y="1320457"/>
            <a:ext cx="5256584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Yaxlitlash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to‘g‘ri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bajarilganmi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864568" y="4104506"/>
                <a:ext cx="244827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12,34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568" y="4104506"/>
                <a:ext cx="2448272" cy="430887"/>
              </a:xfrm>
              <a:prstGeom prst="rect">
                <a:avLst/>
              </a:prstGeom>
              <a:blipFill>
                <a:blip r:embed="rId2"/>
                <a:stretch>
                  <a:fillRect l="-8978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Заголовок 1"/>
          <p:cNvSpPr txBox="1">
            <a:spLocks/>
          </p:cNvSpPr>
          <p:nvPr/>
        </p:nvSpPr>
        <p:spPr>
          <a:xfrm>
            <a:off x="2414830" y="2712065"/>
            <a:ext cx="60159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4,8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864568" y="2706795"/>
                <a:ext cx="244827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4,88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568" y="2706795"/>
                <a:ext cx="2448272" cy="430887"/>
              </a:xfrm>
              <a:prstGeom prst="rect">
                <a:avLst/>
              </a:prstGeom>
              <a:blipFill>
                <a:blip r:embed="rId3"/>
                <a:stretch>
                  <a:fillRect l="-8978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 txBox="1">
            <a:spLocks/>
          </p:cNvSpPr>
          <p:nvPr/>
        </p:nvSpPr>
        <p:spPr>
          <a:xfrm>
            <a:off x="2653500" y="3697294"/>
            <a:ext cx="1119008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0    </a:t>
            </a:r>
            <a:r>
              <a:rPr lang="en-US" sz="2800" kern="0" dirty="0" smtClean="0">
                <a:solidFill>
                  <a:schemeClr val="tx1"/>
                </a:solidFill>
              </a:rPr>
              <a:t>12,34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866385" y="5549567"/>
                <a:ext cx="244827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d) 8,761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385" y="5549567"/>
                <a:ext cx="2448272" cy="430887"/>
              </a:xfrm>
              <a:prstGeom prst="rect">
                <a:avLst/>
              </a:prstGeom>
              <a:blipFill>
                <a:blip r:embed="rId4"/>
                <a:stretch>
                  <a:fillRect l="-8706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Заголовок 1"/>
          <p:cNvSpPr txBox="1">
            <a:spLocks/>
          </p:cNvSpPr>
          <p:nvPr/>
        </p:nvSpPr>
        <p:spPr>
          <a:xfrm>
            <a:off x="2676021" y="5118680"/>
            <a:ext cx="772451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0    </a:t>
            </a:r>
            <a:r>
              <a:rPr lang="en-US" sz="2800" kern="0" dirty="0" smtClean="0">
                <a:solidFill>
                  <a:schemeClr val="tx1"/>
                </a:solidFill>
              </a:rPr>
              <a:t>8,77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6177679" y="2701705"/>
                <a:ext cx="244827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e) 3,6601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679" y="2701705"/>
                <a:ext cx="2448272" cy="430887"/>
              </a:xfrm>
              <a:prstGeom prst="rect">
                <a:avLst/>
              </a:prstGeom>
              <a:blipFill>
                <a:blip r:embed="rId5"/>
                <a:stretch>
                  <a:fillRect l="-8706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Заголовок 1"/>
          <p:cNvSpPr txBox="1">
            <a:spLocks/>
          </p:cNvSpPr>
          <p:nvPr/>
        </p:nvSpPr>
        <p:spPr>
          <a:xfrm>
            <a:off x="8119664" y="2293432"/>
            <a:ext cx="82809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/>
              <a:t>0    </a:t>
            </a:r>
            <a:r>
              <a:rPr lang="en-US" sz="2800" kern="0" dirty="0" smtClean="0">
                <a:solidFill>
                  <a:schemeClr val="tx1"/>
                </a:solidFill>
              </a:rPr>
              <a:t>3,70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>
                <a:off x="6256784" y="4266900"/>
                <a:ext cx="244827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f) 21,3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784" y="4266900"/>
                <a:ext cx="2448272" cy="430887"/>
              </a:xfrm>
              <a:prstGeom prst="rect">
                <a:avLst/>
              </a:prstGeom>
              <a:blipFill>
                <a:blip r:embed="rId6"/>
                <a:stretch>
                  <a:fillRect l="-8706" t="-25352" b="-47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Заголовок 1"/>
          <p:cNvSpPr txBox="1">
            <a:spLocks/>
          </p:cNvSpPr>
          <p:nvPr/>
        </p:nvSpPr>
        <p:spPr>
          <a:xfrm>
            <a:off x="7713163" y="4292389"/>
            <a:ext cx="48783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22</a:t>
            </a:r>
            <a:endParaRPr lang="ru-RU" sz="2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Заголовок 1"/>
              <p:cNvSpPr txBox="1">
                <a:spLocks/>
              </p:cNvSpPr>
              <p:nvPr/>
            </p:nvSpPr>
            <p:spPr>
              <a:xfrm>
                <a:off x="6256784" y="5627352"/>
                <a:ext cx="244827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g) 3,5001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endParaRPr lang="ru-RU" sz="2800" kern="0" dirty="0"/>
              </a:p>
            </p:txBody>
          </p:sp>
        </mc:Choice>
        <mc:Fallback xmlns="">
          <p:sp>
            <p:nvSpPr>
              <p:cNvPr id="1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784" y="5627352"/>
                <a:ext cx="2448272" cy="430887"/>
              </a:xfrm>
              <a:prstGeom prst="rect">
                <a:avLst/>
              </a:prstGeom>
              <a:blipFill>
                <a:blip r:embed="rId7"/>
                <a:stretch>
                  <a:fillRect l="-8706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Заголовок 1"/>
          <p:cNvSpPr txBox="1">
            <a:spLocks/>
          </p:cNvSpPr>
          <p:nvPr/>
        </p:nvSpPr>
        <p:spPr>
          <a:xfrm>
            <a:off x="8201000" y="5601863"/>
            <a:ext cx="36004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</a:t>
            </a:r>
            <a:endParaRPr lang="ru-RU" sz="2800" kern="0" dirty="0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3136986" y="2766347"/>
            <a:ext cx="88755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yo‘q</a:t>
            </a:r>
            <a:endParaRPr lang="ru-RU" sz="2800" kern="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2880792" y="2540931"/>
            <a:ext cx="432048" cy="24601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3335754" y="2141125"/>
            <a:ext cx="6887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4,9</a:t>
            </a:r>
            <a:endParaRPr lang="ru-RU" sz="2800" kern="0" dirty="0"/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280217" y="4104505"/>
            <a:ext cx="362923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2800" kern="0" dirty="0"/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8681535" y="5549566"/>
            <a:ext cx="88755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yo‘q</a:t>
            </a:r>
            <a:endParaRPr lang="ru-RU" sz="2800" kern="0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 flipV="1">
            <a:off x="8345016" y="5232413"/>
            <a:ext cx="432048" cy="24601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Заголовок 1"/>
          <p:cNvSpPr txBox="1">
            <a:spLocks/>
          </p:cNvSpPr>
          <p:nvPr/>
        </p:nvSpPr>
        <p:spPr>
          <a:xfrm>
            <a:off x="8777065" y="4867668"/>
            <a:ext cx="2520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4</a:t>
            </a:r>
            <a:endParaRPr lang="ru-RU" sz="2800" kern="0" dirty="0"/>
          </a:p>
        </p:txBody>
      </p:sp>
      <p:sp>
        <p:nvSpPr>
          <p:cNvPr id="27" name="Фигура, имеющая форму буквы L 26"/>
          <p:cNvSpPr/>
          <p:nvPr/>
        </p:nvSpPr>
        <p:spPr>
          <a:xfrm rot="19172836">
            <a:off x="8965127" y="2706998"/>
            <a:ext cx="518633" cy="318062"/>
          </a:xfrm>
          <a:prstGeom prst="corner">
            <a:avLst>
              <a:gd name="adj1" fmla="val 11818"/>
              <a:gd name="adj2" fmla="val 945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Фигура, имеющая форму буквы L 27"/>
          <p:cNvSpPr/>
          <p:nvPr/>
        </p:nvSpPr>
        <p:spPr>
          <a:xfrm rot="19172836">
            <a:off x="3476342" y="5394501"/>
            <a:ext cx="518633" cy="318062"/>
          </a:xfrm>
          <a:prstGeom prst="corner">
            <a:avLst>
              <a:gd name="adj1" fmla="val 11818"/>
              <a:gd name="adj2" fmla="val 945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Фигура, имеющая форму буквы L 28"/>
          <p:cNvSpPr/>
          <p:nvPr/>
        </p:nvSpPr>
        <p:spPr>
          <a:xfrm rot="19172836">
            <a:off x="8217240" y="4227062"/>
            <a:ext cx="518633" cy="318062"/>
          </a:xfrm>
          <a:prstGeom prst="corner">
            <a:avLst>
              <a:gd name="adj1" fmla="val 11818"/>
              <a:gd name="adj2" fmla="val 945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40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3" grpId="0" animBg="1"/>
      <p:bldP spid="24" grpId="0"/>
      <p:bldP spid="26" grpId="0"/>
      <p:bldP spid="27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568152" y="2808362"/>
                <a:ext cx="2448272" cy="430887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a)  2,3   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</a:rPr>
                  <a:t> 2,3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68152" y="2808362"/>
                <a:ext cx="2448272" cy="430887"/>
              </a:xfrm>
              <a:blipFill>
                <a:blip r:embed="rId2"/>
                <a:stretch>
                  <a:fillRect l="-8706" t="-25714" r="-746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84576" y="333833"/>
            <a:ext cx="3072345" cy="677108"/>
          </a:xfrm>
        </p:spPr>
        <p:txBody>
          <a:bodyPr/>
          <a:lstStyle/>
          <a:p>
            <a:r>
              <a:rPr lang="en-US" sz="4400" b="1" dirty="0" smtClean="0"/>
              <a:t>385 -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568152" y="1368202"/>
            <a:ext cx="11593369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Yaxlitlash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to‘g‘ri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bajarilgan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bo‘lishi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uchun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katakcha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o‘rniga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qanday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raqamlarni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qo‘yish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mumkin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8272" y="2895638"/>
            <a:ext cx="216024" cy="2563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598463" y="5889998"/>
                <a:ext cx="2633986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f) 5,60   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5,60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63" y="5889998"/>
                <a:ext cx="2633986" cy="430887"/>
              </a:xfrm>
              <a:prstGeom prst="rect">
                <a:avLst/>
              </a:prstGeom>
              <a:blipFill>
                <a:blip r:embed="rId4"/>
                <a:stretch>
                  <a:fillRect l="-8102" t="-25352" r="-2083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4387356" y="2895638"/>
                <a:ext cx="244827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 1,3   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1,4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7356" y="2895638"/>
                <a:ext cx="2448272" cy="430887"/>
              </a:xfrm>
              <a:prstGeom prst="rect">
                <a:avLst/>
              </a:prstGeom>
              <a:blipFill>
                <a:blip r:embed="rId5"/>
                <a:stretch>
                  <a:fillRect l="-8978" t="-25352" r="-1496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618602" y="4330671"/>
                <a:ext cx="208545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e)    0,   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0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602" y="4330671"/>
                <a:ext cx="2085452" cy="430887"/>
              </a:xfrm>
              <a:prstGeom prst="rect">
                <a:avLst/>
              </a:prstGeom>
              <a:blipFill>
                <a:blip r:embed="rId6"/>
                <a:stretch>
                  <a:fillRect l="-10204" t="-25352" r="-408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4404623" y="5837828"/>
                <a:ext cx="3052298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g) 12,08   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12,09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623" y="5837828"/>
                <a:ext cx="3052298" cy="430887"/>
              </a:xfrm>
              <a:prstGeom prst="rect">
                <a:avLst/>
              </a:prstGeom>
              <a:blipFill>
                <a:blip r:embed="rId7"/>
                <a:stretch>
                  <a:fillRect l="-7200" t="-25714" r="-5800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5704724" y="4043220"/>
            <a:ext cx="216024" cy="2563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689274" y="5977274"/>
            <a:ext cx="216024" cy="2563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488297" y="2985036"/>
            <a:ext cx="216024" cy="2563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84276" y="4398428"/>
            <a:ext cx="216024" cy="2563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812736" y="5925104"/>
            <a:ext cx="216024" cy="2563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>
            <a:stCxn id="2" idx="2"/>
          </p:cNvCxnSpPr>
          <p:nvPr/>
        </p:nvCxnSpPr>
        <p:spPr>
          <a:xfrm flipH="1">
            <a:off x="1648272" y="3239249"/>
            <a:ext cx="144016" cy="28919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Заголовок 1"/>
          <p:cNvSpPr txBox="1">
            <a:spLocks/>
          </p:cNvSpPr>
          <p:nvPr/>
        </p:nvSpPr>
        <p:spPr>
          <a:xfrm>
            <a:off x="1154772" y="3538542"/>
            <a:ext cx="142960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0,1,2,3,4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1154772" y="5029647"/>
            <a:ext cx="142960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0,1,2,3,4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H="1">
            <a:off x="1720280" y="4730913"/>
            <a:ext cx="144016" cy="28919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 flipV="1">
            <a:off x="1792288" y="5536685"/>
            <a:ext cx="10611" cy="37035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762202" y="3311061"/>
            <a:ext cx="2726064" cy="96359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6028760" y="4875509"/>
            <a:ext cx="2509947" cy="91125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Заголовок 1"/>
          <p:cNvSpPr txBox="1">
            <a:spLocks/>
          </p:cNvSpPr>
          <p:nvPr/>
        </p:nvSpPr>
        <p:spPr>
          <a:xfrm>
            <a:off x="8705056" y="4374207"/>
            <a:ext cx="1670698" cy="4308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5,6,7,8,9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Заголовок 1"/>
              <p:cNvSpPr txBox="1">
                <a:spLocks/>
              </p:cNvSpPr>
              <p:nvPr/>
            </p:nvSpPr>
            <p:spPr>
              <a:xfrm>
                <a:off x="4488671" y="3967540"/>
                <a:ext cx="2618777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d) 2,03   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2,04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671" y="3967540"/>
                <a:ext cx="2618777" cy="430887"/>
              </a:xfrm>
              <a:prstGeom prst="rect">
                <a:avLst/>
              </a:prstGeom>
              <a:blipFill>
                <a:blip r:embed="rId8"/>
                <a:stretch>
                  <a:fillRect l="-8140" t="-25352" r="-5581" b="-47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Стрелка углом 55"/>
          <p:cNvSpPr/>
          <p:nvPr/>
        </p:nvSpPr>
        <p:spPr>
          <a:xfrm flipV="1">
            <a:off x="5825030" y="4386769"/>
            <a:ext cx="2713677" cy="249359"/>
          </a:xfrm>
          <a:prstGeom prst="bentArrow">
            <a:avLst>
              <a:gd name="adj1" fmla="val 6971"/>
              <a:gd name="adj2" fmla="val 19804"/>
              <a:gd name="adj3" fmla="val 35306"/>
              <a:gd name="adj4" fmla="val 87168"/>
            </a:avLst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309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47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s://ds05.infourok.ru/uploads/ex/0a26/0005ea0d-09ea7707/img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4296" y="1368202"/>
            <a:ext cx="9073008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864296" y="1800250"/>
            <a:ext cx="7488832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93 -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386 -, 388 -, 389 -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  <p:sp>
        <p:nvSpPr>
          <p:cNvPr id="2" name="Параллелограмм 1"/>
          <p:cNvSpPr/>
          <p:nvPr/>
        </p:nvSpPr>
        <p:spPr>
          <a:xfrm rot="3109852">
            <a:off x="7803042" y="4618467"/>
            <a:ext cx="1254974" cy="1360540"/>
          </a:xfrm>
          <a:prstGeom prst="parallelogram">
            <a:avLst>
              <a:gd name="adj" fmla="val 548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412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15548</TotalTime>
  <Words>465</Words>
  <Application>Microsoft Office PowerPoint</Application>
  <PresentationFormat>Произвольный</PresentationFormat>
  <Paragraphs>87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e) yuzlar xonasigacha:</vt:lpstr>
      <vt:lpstr>8848 m ≈ 9000 m = </vt:lpstr>
      <vt:lpstr>Презентация PowerPoint</vt:lpstr>
      <vt:lpstr>a)  2,3    ≈ 2,3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1278</cp:revision>
  <dcterms:created xsi:type="dcterms:W3CDTF">2020-04-09T07:32:19Z</dcterms:created>
  <dcterms:modified xsi:type="dcterms:W3CDTF">2021-01-20T06:03:54Z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