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84" r:id="rId2"/>
    <p:sldId id="553" r:id="rId3"/>
    <p:sldId id="554" r:id="rId4"/>
    <p:sldId id="555" r:id="rId5"/>
    <p:sldId id="556" r:id="rId6"/>
    <p:sldId id="557" r:id="rId7"/>
    <p:sldId id="558" r:id="rId8"/>
    <p:sldId id="420" r:id="rId9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3" autoAdjust="0"/>
    <p:restoredTop sz="86909" autoAdjust="0"/>
  </p:normalViewPr>
  <p:slideViewPr>
    <p:cSldViewPr>
      <p:cViewPr varScale="1">
        <p:scale>
          <a:sx n="54" d="100"/>
          <a:sy n="54" d="100"/>
        </p:scale>
        <p:origin x="784" y="48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84.93042" units="1/cm"/>
          <inkml:channelProperty channel="Y" name="resolution" value="504.1077" units="1/cm"/>
          <inkml:channelProperty channel="T" name="resolution" value="1" units="1/dev"/>
        </inkml:channelProperties>
      </inkml:inkSource>
      <inkml:timestamp xml:id="ts0" timeString="2021-01-20T06:26:34.67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7570 11354 0,'0'0'15,"0"0"1,0 0 0,0 0-16,0 0 15,0 0 1,0 0-16,0 0 16,0 0-1,0 0 1,0 0-1,0 0-15,0 0 16,0 0 0,0 0-16,0 0 15,0 0 1,43 20 0,-43-20-16,0 0 15,69 24 1,-17-4-1,-8 8-15,-1 1 16,-43-29 0,52 20-16,0 0 15,-52-20 1,53 19 0,-1 5-16,0-4 15,-52-20 1,52 15-1,0 14-15,-52-29 16,43 25 0,18-5-16,-9-5 15,-52-15 1,0 0 0,0 0-16,52 29 15,-52-29 1,52 24-16,-52-24 15,0 0 1,53 14 0,-53-14-16,0 0 15,0 0 1,0 0 0,0 0-16,0 0 15,0 0 1,0 0-1,0 0-15,0 0 16,0 0 0,0 0-16,0 0 15,0 0 1,0 0 0,0 0-16,0 0 15,-18 49 1,18-49-16,-43 29 15,-1-9 1,10 10 0,34-30-16,-35 33 15,-9-13 1,44-20 0,-52 10-16,52-10 15,0 0 1,-52 19-16,-9 0 15,9-8 1,52-11 0,0 0-16,-60 9 15,60-9 1,-61 10 0,9 15-16,-9-11 15,9-4 1,52-10-16,-70 15 15,1 0 1,69-15 0,-43 14-16,-27 10 15,70-24 1,0 0-16,0 0 16</inkml:trace>
  <inkml:trace contextRef="#ctx0" brushRef="#br0" timeOffset="4954.8695">2786 17258 0,'0'0'16,"0"0"-16,0 0 16,0 0-1</inkml:trace>
  <inkml:trace contextRef="#ctx0" brushRef="#br0" timeOffset="32911.3291">10652 16091 0,'0'0'15,"0"0"1,0 0-16,0 0 16,0 0-1,0 0-15,0 0 16,0 0-1,0 0 1,0 0-16,0 0 16,0 0-1,0 0-15,0 0 16,0 0 0,0 0-16,0 0 15,0 0 1,0 0-1,0 0-15,0 0 16,8 49 0,-8-15-1,-8 0-15,8-5 16,-9-5 0,9 6-16,-9-1 15,9-9 1,-8-1-1,16 21-15,1-6 16,0-11 0,-9-8-16,8 20 15,10 4 1,-10-15 0,10-5-16,-1-3 15,0-7 1,1-9-1,-10 0-15,1 5 16,0-1 0,17 2-16,-9-6 15,18 0 1,0-6 0,-9-3-16,8 0 15,10-7 1,-9-12-1,-35 28-15,26-35 16,-26 35 0,0 0-16,43-44 15,-8-4 1,-18-1 0,9-15-16,-8 16 15,-18 48 1,0 0-1,8-64-15,-8 64 16,0-59 0,0 59-1,0-83-15,-26 20 16,-17 24 0,43 39-16,0 0 15,-26-29 1,26 29-1,-35-26-15,35 26 16,0 0 0,0 0-16,-52-9 15,52 9 1,0 0 0,0 0-16,-70 0 15,70 0 1,-60 5-1,8 5-15,-9 14 16,-9 29 0,18-23-1,0 5-15,9 4 16,-9-1 0,8 2-16,44-40 15,0 0 1</inkml:trace>
  <inkml:trace contextRef="#ctx0" brushRef="#br0" timeOffset="54198.4772">7535 14986 0,'0'0'0,"0"0"16,0 0-1,0 0-15,0 0 16,0 0 0,0 0-1,0 0-15,0 0 16,0 0 0,0 0-1,0 0-15,0 0 16,-35 30-1,35-30-15,-43 25 16,8-1 0,-8 1-1,-1-5-15,44-20 16,0 0 0,-52 19-16,-9 6 15,9-6 1,0 4-1,0-2-15,52-21 16,-43 24 0,-10 5-1,19 10-15,34-39 16,0 0 0,0 0-1,-35 25-15,35-25 16,0 0-1,0 0-15,0 0 16,0 0 0,0 0-1,0 0-15,0 0 16,0 0 0,26 54-1,0-21-15,26 2 16,0 9-1,-8-20 1,-1 6-16,9-10 16,9 4-1,-9-6-15,0 3 16,0 13 0,0 9-1,-8-17-15,17-7 16,-61-19-1,0 0 1,52 19-16,-52-19 16,0 0-1,0 0-15</inkml:trace>
  <inkml:trace contextRef="#ctx0" brushRef="#br0" timeOffset="80627.8508">25637 12350 0,'0'0'15,"0"0"-15,0 0 16,0 0 0,0 0-16,0 0 15,0 0 1,0 0-1,0 0-15,0 0 16,0 0 0,17 54-16,-17-54 15,0 0 1,-9 63 0,9-63-16,0 0 15,0 88 1,18-20-16,-1-4 15,-17-64 1,9 68 0,-9 1-16,0-69 15,17 58 1,0 1-16,9-20 16,0 9-1,1-3 1,7-16-16,-34-29 15,44 29 1,-44-29-16,69 6 16,-8-12-1,-9-8 1,-52 14-16,43-25 16,-43 25-1,52-24-15,-8-16 16,-44 40-1,26-57 1,0-7-16,-26 64 16,17-59-1,-17 59 1,-8-68-16,-10 19 16,-8 5-1,26 44-15,-17-49 16,0-10-1,17 59-15,0-48 16,0 48 0,-18-54-1,1 20-15,17 34 16,-26-30 0,26 30-16,-35-34 15,35 34 1,0 0-1,-35-24-15,35 24 16,-43-14 0,43 14-16,0 0 15,0 0 1,-52-11 0,52 11-16,0 0 15,-52 0 1,52 0-16,-52 15 15,8 9 1,9 20 0,-8 0-16,17-9 15,-17 9 1,43-44-16,0 0 16,0 0-1</inkml:trace>
  <inkml:trace contextRef="#ctx0" brushRef="#br0" timeOffset="88072.7781">17502 13175 0,'0'0'0,"0"0"16,0 0-1,0 0-15,0 0 16,0 0-1,0 0 1,0 0-16,0 0 16,17 48-1,-17-48-15,35 41 16,-9 7 0,17-10-1,9-12-15,-52-26 16,0 0-1,61 15-15,-61-15 16,52 0 0,-52 0-1,61-11-15,8 7 16,36-16 0,-19-9-16,10-10 15,8-5 1,-17-6-1,-26 7-15,-18-16 16,-43 59 0,0 0-16</inkml:trace>
  <inkml:trace contextRef="#ctx0" brushRef="#br0" timeOffset="89432.1713">22772 13185 0,'0'0'16,"0"0"-16,0 0 15,0 0 1,0 0-1,0 0-15,0 0 16,0 0 0,0 0-16,0 0 15,0 0 1,0 0 0,17 64-16,-17-64 15,35 39 1,-35-39-1,43 44-15,18 0 16,0-1 0,8-3-16,-8 3 15,-9-14 1,9-9-16,-61-20 16,60 15-1,10-5 1,-70-10-16,69 0 15,27 0 1,-1 0-16,-25-5 16,-18-6-1,0-3 1,0-5-16,0-1 16,0-9-1,0 10-15,0 4 16,-52 15-1,53-25 1,16-9-16,-69 34 16,52-19-1,-17-20-15,-35 39 16,0 0 0,0 0-16,17-44 15,-17 44 1,0 0-1,0 0-15,0 0 16</inkml:trace>
  <inkml:trace contextRef="#ctx0" brushRef="#br0" timeOffset="94432.0479">21408 11271 0,'0'0'0,"0"0"16,0 0 0,0 0-16,0 0 15,0 0 1,0 0 0,0 0-16,0 0 15,0 0 1,0 0-1,0 0-15,0 0 16,0 0 0,0 0-16,0 0 15,0 0 1,0 0 0,0 0-16,0 0 15,0 0 1,-34 44-16,-1-20 15,-17-4 1,9 4 0,43-24-16,-35 29 15,-17 5 1,52-34 0,-35 26-16,-8-3 15,43-23 1,-44 30-16,1-11 15,-9 10 1,8 1 0,44-30-16,0 0 15,-34 29 1,-19-5-16,10 2 16,43-26-1,0 0-15,0 0 16,0 0-1,0 0 1,-43 43-16,43-43 16,0 0-1,0 0 1,0 0-16,-26 39 16,26-39-1,0 0-15,0 0 16,0 0-1,0 0 1,0 0-16,17 54 16,26-15-1,9-15-15,1-4 16,-1 4 0,-52-24-1,60 20-15,10 4 16,-70-24-1,61 29 1,17 1-16,-9-11 16,1 6-1,-70-25-15,60 24 16,27 15 0,-43-15-16,-44-24 15,0 0 1,0 0-1,0 0-15,0 0 16,0 0 0</inkml:trace>
  <inkml:trace contextRef="#ctx0" brushRef="#br0" timeOffset="111445.605">18465 16779 0,'0'0'16,"0"0"-16,0 0 15,0 0 1,0 0 0,0 0-1,0 0-15,0 0 16,0 0 0,0 0-1,0 0-15,0 0 16,26 49-1,-26-49 1,0 0-16,26 63 16,-26-63-1,0 0-15,26 54 16,-26-54 0,27 40-1,-27-40-15,26 53 16,0-8-1,-26-45-15,26 38 16,-26-38 0,43 34-1,18 15-15,-18-14 16,-43-35 0,44 34-16,-44-34 15,43 28 1,-43-28-1,0 0-15,70 6 16,-10-1 0,1 5-16,-61-10 15,52 13 1,-52-13-16,78 11 16,9-7-1,-9 2 1,-78-6-16,0 0 15,70 4 1,-10-4-16,-7-4 16,-53 4-1,60-6 1,10 2-16,-70 4 16,69 0-1,-8-5-15,-61 5 16,61-15-1,8-15 1,-8 11-16,-61 19 16,0 0-1,69-4-15,-69 4 16,61-6 0,-61 6-1,52-15-15,-52 15 16,44-23-1,-10-2-15,10-14 16,-44 39 0,0 0-1,35-29-15,-35 29 16,0 0 0,26-39-1,0-5-15,0 10 16,-26 34-1,0 0-15,0 0 16,34-45 0,-34 45-1,0 0-15,18-44 16,-18 44 0,0 0-1,9-63-15,-9 63 16,0 0-1,17-63-15,-17 63 16,0 0 0</inkml:trace>
  <inkml:trace contextRef="#ctx0" brushRef="#br0" timeOffset="118544.0497">25289 16198 0,'0'0'0,"0"0"16,0 0-1,0 0-15,0 0 16,0 0-1,0 0-15,0 0 16,0 0 0,0 0-16,0 0 15,0 0 1,0 0 0,0 0-16,0 0 15,0 0 1,0 0-16,0 0 15,0 0 1,0 0 0,0 0-16,0 0 15,0 0 1,0 0-16,-8 54 31,8-54-31,0 0 16,0 0-1,0 0-15,-26 59 16,26-59 0,0 0-1,0 59-15,0-59 16,0 0 0,-9 72-1,9-72-15,0 0 16,0 64-1,0-64-15,0 0 16,9 59 0,-9-59-1,0 0-15,26 57 16,17-27 0,-43-30-16,52 25 15,-52-25 1,0 0-1,0 0-15,0 0 16,70 0 0,-10-5-1,-60 5-15,44-20 16,-44 20 0,0 0-16,34-39 15,-16-5 1,8 5-1,-26 39-15,17-55 16,1 7 0,-1 0-16,9 13 15,-26 35 1,0 0 0,17-53-16,-8-1 15,8 1 1,-17 53-1,0 0-15,-8-69 16,-1 11 0,-8 19-16,17 39 15,0 0 1,-18-44 0,18 44-16,0 0 15,-26-39 1,26 39-16,0 0 15,-17-35 1,17 35 0,0 0-16,0 0 15,0 0 1,0 0-16,0 0 16,0 0-1,-61 9 1,61-9-16,0 0 15,-52 11 1,52-11-16,0 0 16,-52 30-1,52-30-15,0 0 16,0 0 0,-43 19-1,43-19-15,0 0 16,-44 38-1,44-38 1,-35 35-16,1 9 16,8 4-1,-26 2-15,17-11 16,35-39 0,0 0-16,-18 53 15,18-53 1,0 0-1,0 0-15,0 0 16</inkml:trace>
  <inkml:trace contextRef="#ctx0" brushRef="#br0" timeOffset="119794.0668">26105 16149 0,'0'0'16,"0"0"-16,0 0 15,0 0 1,0 0 0,0 0-16,0 0 15,0 0 1,0 0 0,0 0-16,0 0 15,0 0 1,0 0-16,-8 74 15,-18-16 1,0 11 0,0-16-16,26-53 15,-18 50 1,10 18 0,-1-9-16,9-59 15,0 0 1,9 72-16,-1-3 15,18-26 1,-26-43-16,0 0 16,26 48-1,-26-48 1,44 31-16,-44-31 16,0 0-1,0 0-15,69 4 16,-8-8-1,-9-7 1,0-9-16,-52 20 16,35-38-1,0-5 1,-9 4-16,-26 39 16,26-59-1,8 14-15,1 7 16,-35 38-1,26-44-15,-26 44 16,0-59 0,0-4-1,-8 4-15,-19 6 16,1 23 0,26 30-16,0 0 15,-17-44 1,17 44-1,-9-49-15,9 49 16,0 0 0,0 0-16,-17-48 15,17 48 1,0 0-16,-35-39 16,9 19-1,26 20 1,-52-20-16,52 20 15,-52-9 1,52 9-16,-61 0 16,61 0-1,0 0 1,-52 23-16,17 12 16,1 9-1,-10 20-15,-8-20 16,52-44-1,0 0-15</inkml:trace>
  <inkml:trace contextRef="#ctx0" brushRef="#br0" timeOffset="127575.7917">17033 15447 0,'0'0'16,"0"0"-1,0 0-15,0 0 16,0 0 0,0 0-1,0 0-15,0 0 16,0 0 0,0 0-1,0 0-15,0 0 16,0 0-1,35-30-15,-35 30 16,34-34 0,-34 34-1,44-30-15,-10 11 16,10-1 0,-44 20-16,52-14 15,-52 14 1,61-15-1,-9-4-15,-52 19 16,0 0 0,0 0-16,69 0 15,-69 0 1,61 9-16,-61-9 16,0 0-1,78 15 1,-34 24-16,-10 5 15,-34-44 1,0 0 0,0 0-16,0 0 15,0 0 1</inkml:trace>
  <inkml:trace contextRef="#ctx0" brushRef="#br0" timeOffset="128799.013">22294 15305 0,'0'0'0,"0"0"15,0 0 1,0 0-16,0 0 16,0 0-1,0 0-15,0 0 16,0 0-1,0 0 1,0 0-16,0 0 16,0 0-1,70-5-15,-70 5 16,52-15 0,-52 15-1,60-6-15,-60 6 16,61-9-1,0 0-15,-61 9 16,69-5 0,-69 5-1,70 5-15,-18 4 16,17 11 0,-17-1-16,-52-19 15,0 0 1,61 10-1,0 10-15,8 14 16,-16 5 0,-1-15-16,-52-24 15,34 40 1,18-2 0,-52-38-16,0 0 15,0 0 1,0 0-16,44 29 15,-44-29 1,0 0 0</inkml:trace>
  <inkml:trace contextRef="#ctx0" brushRef="#br0" timeOffset="131392.932">24126 16770 0,'0'0'16,"0"0"-1,-17 68-15,17-68 16,0 0 0,0 0-1,0 0-15,-9 59 16,9-59-1,0 0-15,0 0 16,26 62 0,0-12-1,43-17-15,-25 11 16,-44-44 0,35 35-16,17-15 15,-52-20 1,52 19-1,9 20-15,-9-4 16,8-7 0,-60-28-16,61 25 15,35-11 1,-27 11 0,9-1-16,0 5 15,-17-14 1,-61-15-16,70 11 15,25-3 1,-8 3 0,-26-11-16,-61 0 15,78-4 1,26 4-16,-104 0 16,69 0-1,10-26 1,-10 11-16,-17 6 15,-52 9 1,70-14-16,-1-11 16,-26 1-1,-43 24 1,44-20-16,8-15 16,-9 2-1,-43 33-15,0 0 16,52-15-1,-8-5 1,-9-4-16,-35 24 16,43-19-1,-43 19-15,0 0 16,35-25 0,-1-5-1,-34 30-15,0 0 16,0 0-1</inkml:trace>
  <inkml:trace contextRef="#ctx0" brushRef="#br0" timeOffset="150008.7531">21504 14693 0,'0'0'15,"0"0"1,0 0-16,0 0 16,26 45-1,-26-45-15,0 0 16,0 0-1,0 0 1,0 0-16,0 0 16,0 0-1,0 0-15,0 0 16,0 0 0,0 0-1,0 0-15,0 0 16,0 0-1,0 0-15,0 0 16,0 0 0,0 0-1,0 0-15,-35 44 16,9-9 0,26-35-16,-43 29 15,-1-5 1,-8-5-1,52-19-15,-43 25 16,0 9 0,-1-10-16,44-24 15,0 0 1,-43 14-16,43-14 16,-61 21-1,18-1 1,-1-6-16,44-14 15,0 0 1,-52 15-16,52-15 16,-43 19-1,43-19 1,-52 24-16,17-4 16,-9 4-1,44-24-15,0 0 16,0 0-1,0 0 1,0 0-16,0 0 16,0 0-1,-34 35 1,34-35 0,0 0-16,0 0 15,0 0 1,0 0-1,0 0-15,0 0 16,0 0 0,0 0-16,0 0 15,0 0 1,0 0 0,0 0-16,0 0 15,0 0 1,0 0-16,34 48 15,-34-48 1,0 0 0,61 35-16,-17-17 15,-44-18 1,52 30-16,0-10 16,9 4-1,-9 0 1,-9 16-16,-43-40 15,52 24 1,0 1-16,0-2 16,0 2-1,0-6 1,9 2-16,-61-21 16,44 20-1,8 4-15,-52-24 16,61 33-1,17-3 1,-26-6-16,-52-24 16,0 0-1,0 0-15,0 0 16,0 0 0,0 0-1,0 0-15</inkml:trace>
  <inkml:trace contextRef="#ctx0" brushRef="#br0" timeOffset="186754.2155">2491 14244 0,'0'0'16,"0"0"-16,0 0 16,0 0-1,0 0 1,0 0-16,0 0 16,0 0-1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emf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62007" y="2584239"/>
            <a:ext cx="11218991" cy="2298607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MISOL VA MASALALAR </a:t>
            </a:r>
          </a:p>
          <a:p>
            <a:pPr marL="40888" algn="ctr">
              <a:spcBef>
                <a:spcPts val="245"/>
              </a:spcBef>
            </a:pP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YECHISH </a:t>
            </a:r>
            <a:endParaRPr lang="en-US" sz="4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>
              <a:spcBef>
                <a:spcPts val="245"/>
              </a:spcBef>
            </a:pP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129693"/>
            <a:chOff x="439458" y="322808"/>
            <a:chExt cx="4985770" cy="50881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  <a:ln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19"/>
              <a:ext cx="838783" cy="4917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529565" y="2596660"/>
            <a:ext cx="648072" cy="13638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29565" y="4600057"/>
            <a:ext cx="648072" cy="131315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285454" y="660363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28754" y="4206744"/>
            <a:ext cx="3074640" cy="555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2" name="Picture 4" descr="https://cdn5.vectorstock.com/i/1000x1000/84/69/schoolboy-writes-on-the-blackboard-vector-210846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665" y="4206743"/>
            <a:ext cx="2911100" cy="2731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5155281" y="6696794"/>
            <a:ext cx="2932483" cy="30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4136" y="2472775"/>
            <a:ext cx="6048672" cy="430887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Misol</a:t>
            </a:r>
            <a:r>
              <a:rPr lang="en-US" sz="2800" dirty="0" smtClean="0">
                <a:solidFill>
                  <a:schemeClr val="tx1"/>
                </a:solidFill>
              </a:rPr>
              <a:t> . a)  3,2;  0,9;  9,3;  38,7; 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176664" y="339153"/>
            <a:ext cx="2808312" cy="677108"/>
          </a:xfrm>
        </p:spPr>
        <p:txBody>
          <a:bodyPr/>
          <a:lstStyle/>
          <a:p>
            <a:r>
              <a:rPr lang="en-US" sz="4400" b="1" dirty="0" err="1" smtClean="0"/>
              <a:t>O‘nli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kasr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294191"/>
            <a:ext cx="11521361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Maxraji</a:t>
            </a:r>
            <a:r>
              <a:rPr lang="en-US" sz="2800" b="1" dirty="0" smtClean="0">
                <a:solidFill>
                  <a:schemeClr val="tx1"/>
                </a:solidFill>
              </a:rPr>
              <a:t> 10, 100, 1000,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hokazo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sonlardan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iborat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kasrlar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o‘nli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kasrlar</a:t>
            </a:r>
            <a:r>
              <a:rPr lang="en-US" sz="2800" b="1" dirty="0" smtClean="0">
                <a:solidFill>
                  <a:schemeClr val="tx1"/>
                </a:solidFill>
              </a:rPr>
              <a:t> deb </a:t>
            </a:r>
            <a:r>
              <a:rPr lang="en-US" sz="2800" b="1" dirty="0" err="1" smtClean="0">
                <a:solidFill>
                  <a:schemeClr val="tx1"/>
                </a:solidFill>
              </a:rPr>
              <a:t>ataladi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662492" y="3074453"/>
            <a:ext cx="439248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b)  4,23;  0,91;  0,03;  8,17; 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678048" y="3651359"/>
            <a:ext cx="616291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</a:t>
            </a:r>
            <a:r>
              <a:rPr lang="en-US" sz="2800" kern="0" dirty="0" smtClean="0">
                <a:solidFill>
                  <a:schemeClr val="tx1"/>
                </a:solidFill>
              </a:rPr>
              <a:t>)  </a:t>
            </a:r>
            <a:r>
              <a:rPr lang="en-US" sz="2800" kern="0" dirty="0" smtClean="0">
                <a:solidFill>
                  <a:schemeClr val="tx1"/>
                </a:solidFill>
              </a:rPr>
              <a:t>6,181;  314,403;  73,278;  25,019. 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" name="Объект 3"/>
          <p:cNvSpPr txBox="1">
            <a:spLocks/>
          </p:cNvSpPr>
          <p:nvPr/>
        </p:nvSpPr>
        <p:spPr>
          <a:xfrm>
            <a:off x="425767" y="4285712"/>
            <a:ext cx="11521361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err="1" smtClean="0">
                <a:solidFill>
                  <a:schemeClr val="tx1"/>
                </a:solidFill>
              </a:rPr>
              <a:t>O‘nli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ko‘rinishida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yozilayotgan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sonning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kasr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qismi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maxrajida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nechta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nol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bo‘lsa</a:t>
            </a:r>
            <a:r>
              <a:rPr lang="en-US" sz="2800" b="1" kern="0" dirty="0" smtClean="0">
                <a:solidFill>
                  <a:schemeClr val="tx1"/>
                </a:solidFill>
              </a:rPr>
              <a:t>,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suratida</a:t>
            </a:r>
            <a:r>
              <a:rPr lang="en-US" sz="2800" b="1" kern="0" dirty="0" smtClean="0">
                <a:solidFill>
                  <a:schemeClr val="tx1"/>
                </a:solidFill>
              </a:rPr>
              <a:t> ham,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verguldan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keyin</a:t>
            </a:r>
            <a:r>
              <a:rPr lang="en-US" sz="2800" b="1" kern="0" dirty="0" smtClean="0">
                <a:solidFill>
                  <a:schemeClr val="tx1"/>
                </a:solidFill>
              </a:rPr>
              <a:t> ham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shuncha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raqam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bo‘lishi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kerak</a:t>
            </a:r>
            <a:r>
              <a:rPr lang="en-US" sz="2800" b="1" kern="0" dirty="0" smtClean="0">
                <a:solidFill>
                  <a:schemeClr val="tx1"/>
                </a:solidFill>
              </a:rPr>
              <a:t>.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6330889" y="5681256"/>
                <a:ext cx="3096344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2) 35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 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0889" y="5681256"/>
                <a:ext cx="3096344" cy="800219"/>
              </a:xfrm>
              <a:prstGeom prst="rect">
                <a:avLst/>
              </a:prstGeom>
              <a:blipFill>
                <a:blip r:embed="rId2"/>
                <a:stretch>
                  <a:fillRect l="-7101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8383117" y="5681254"/>
                <a:ext cx="1800200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35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𝟎𝟗𝟐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 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117" y="5681254"/>
                <a:ext cx="1800200" cy="800219"/>
              </a:xfrm>
              <a:prstGeom prst="rect">
                <a:avLst/>
              </a:prstGeom>
              <a:blipFill>
                <a:blip r:embed="rId3"/>
                <a:stretch>
                  <a:fillRect l="-11864" r="-6780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Заголовок 1"/>
          <p:cNvSpPr txBox="1">
            <a:spLocks/>
          </p:cNvSpPr>
          <p:nvPr/>
        </p:nvSpPr>
        <p:spPr>
          <a:xfrm>
            <a:off x="10048389" y="5896698"/>
            <a:ext cx="144016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35,092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Заголовок 1"/>
              <p:cNvSpPr txBox="1">
                <a:spLocks/>
              </p:cNvSpPr>
              <p:nvPr/>
            </p:nvSpPr>
            <p:spPr>
              <a:xfrm>
                <a:off x="433137" y="5712033"/>
                <a:ext cx="3096344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err="1" smtClean="0">
                    <a:solidFill>
                      <a:schemeClr val="tx1"/>
                    </a:solidFill>
                  </a:rPr>
                  <a:t>Misol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. 1) 23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 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137" y="5712033"/>
                <a:ext cx="3096344" cy="800219"/>
              </a:xfrm>
              <a:prstGeom prst="rect">
                <a:avLst/>
              </a:prstGeom>
              <a:blipFill>
                <a:blip r:embed="rId4"/>
                <a:stretch>
                  <a:fillRect l="-6890" r="-4528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Заголовок 1"/>
              <p:cNvSpPr txBox="1">
                <a:spLocks/>
              </p:cNvSpPr>
              <p:nvPr/>
            </p:nvSpPr>
            <p:spPr>
              <a:xfrm>
                <a:off x="3392468" y="5728143"/>
                <a:ext cx="1800200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23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𝟎𝟐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= 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2468" y="5728143"/>
                <a:ext cx="1800200" cy="800219"/>
              </a:xfrm>
              <a:prstGeom prst="rect">
                <a:avLst/>
              </a:prstGeom>
              <a:blipFill>
                <a:blip r:embed="rId5"/>
                <a:stretch>
                  <a:fillRect l="-12203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Заголовок 1"/>
          <p:cNvSpPr txBox="1">
            <a:spLocks/>
          </p:cNvSpPr>
          <p:nvPr/>
        </p:nvSpPr>
        <p:spPr>
          <a:xfrm>
            <a:off x="4905250" y="5927859"/>
            <a:ext cx="10435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23,02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7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409115" y="1952548"/>
                <a:ext cx="12097344" cy="861774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ru-RU" sz="28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•</m:t>
                    </m:r>
                  </m:oMath>
                </a14:m>
                <a:r>
                  <a:rPr lang="en-US" sz="2800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Oldin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ulardan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birining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o‘ng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tomoniga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nollar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yozib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,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ularning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verguldan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/>
                </a:r>
                <a:br>
                  <a:rPr lang="en-US" sz="2800" dirty="0" smtClean="0">
                    <a:solidFill>
                      <a:schemeClr val="tx1"/>
                    </a:solidFill>
                  </a:rPr>
                </a:b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keyingi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raqamlari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soni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tenglashtiriladi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.</a:t>
                </a:r>
                <a:endParaRPr lang="ru-RU" sz="28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09115" y="1952548"/>
                <a:ext cx="12097344" cy="861774"/>
              </a:xfrm>
              <a:blipFill rotWithShape="0">
                <a:blip r:embed="rId2"/>
                <a:stretch>
                  <a:fillRect t="-12676" r="-554" b="-239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48472" y="411900"/>
            <a:ext cx="6942570" cy="520973"/>
          </a:xfrm>
        </p:spPr>
        <p:txBody>
          <a:bodyPr/>
          <a:lstStyle/>
          <a:p>
            <a:r>
              <a:rPr lang="en-US" sz="4400" b="1" dirty="0" err="1" smtClean="0"/>
              <a:t>O‘nli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kasrlarni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taqqoslash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749375" y="1409628"/>
            <a:ext cx="7416824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Ikkita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o‘nli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kasrni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o‘zaro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taqqoslash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endParaRPr lang="ru-RU" sz="28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424137" y="2926355"/>
                <a:ext cx="12097344" cy="86177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ru-RU" sz="2800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•</m:t>
                    </m:r>
                  </m:oMath>
                </a14:m>
                <a:r>
                  <a:rPr lang="en-US" sz="2800" kern="0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So‘ng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vergullar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tashlab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yuboriladi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va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hosil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bo‘lgan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natural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sonlar</a:t>
                </a:r>
                <a:endParaRPr lang="en-US" sz="2800" kern="0" dirty="0" smtClean="0">
                  <a:solidFill>
                    <a:schemeClr val="tx1"/>
                  </a:solidFill>
                </a:endParaRPr>
              </a:p>
              <a:p>
                <a:pPr defTabSz="914400"/>
                <a:r>
                  <a:rPr lang="en-US" sz="2800" kern="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o‘zaro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taqqoslanadi</a:t>
                </a:r>
                <a:r>
                  <a:rPr lang="en-US" sz="2800" kern="0" dirty="0">
                    <a:solidFill>
                      <a:schemeClr val="tx1"/>
                    </a:solidFill>
                  </a:rPr>
                  <a:t>.</a:t>
                </a:r>
                <a:endParaRPr lang="ru-RU" sz="2800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37" y="2926355"/>
                <a:ext cx="12097344" cy="861774"/>
              </a:xfrm>
              <a:prstGeom prst="rect">
                <a:avLst/>
              </a:prstGeom>
              <a:blipFill>
                <a:blip r:embed="rId3"/>
                <a:stretch>
                  <a:fillRect t="-12766" b="-248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бъект 3"/>
          <p:cNvSpPr txBox="1">
            <a:spLocks/>
          </p:cNvSpPr>
          <p:nvPr/>
        </p:nvSpPr>
        <p:spPr>
          <a:xfrm>
            <a:off x="864568" y="5616674"/>
            <a:ext cx="3880048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3200" b="1" kern="0" dirty="0" smtClean="0">
                <a:solidFill>
                  <a:srgbClr val="002060"/>
                </a:solidFill>
              </a:rPr>
              <a:t>b)  3,50  </a:t>
            </a:r>
            <a:r>
              <a:rPr lang="en-US" sz="3200" b="1" kern="0" dirty="0" err="1" smtClean="0">
                <a:solidFill>
                  <a:srgbClr val="002060"/>
                </a:solidFill>
              </a:rPr>
              <a:t>va</a:t>
            </a:r>
            <a:r>
              <a:rPr lang="en-US" sz="3200" b="1" kern="0" dirty="0" smtClean="0">
                <a:solidFill>
                  <a:srgbClr val="002060"/>
                </a:solidFill>
              </a:rPr>
              <a:t>  3,6</a:t>
            </a:r>
            <a:endParaRPr lang="ru-RU" sz="3200" b="1" kern="0" dirty="0">
              <a:solidFill>
                <a:srgbClr val="002060"/>
              </a:solidFill>
            </a:endParaRPr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864568" y="4394627"/>
            <a:ext cx="344800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3200" b="1" kern="0" dirty="0" smtClean="0">
                <a:solidFill>
                  <a:srgbClr val="002060"/>
                </a:solidFill>
              </a:rPr>
              <a:t>a)  18,22  </a:t>
            </a:r>
            <a:r>
              <a:rPr lang="en-US" sz="3200" b="1" kern="0" dirty="0" err="1" smtClean="0">
                <a:solidFill>
                  <a:srgbClr val="002060"/>
                </a:solidFill>
              </a:rPr>
              <a:t>va</a:t>
            </a:r>
            <a:r>
              <a:rPr lang="en-US" sz="3200" b="1" kern="0" dirty="0" smtClean="0">
                <a:solidFill>
                  <a:srgbClr val="002060"/>
                </a:solidFill>
              </a:rPr>
              <a:t>  5,75</a:t>
            </a:r>
            <a:endParaRPr lang="ru-RU" sz="3200" b="1" kern="0" dirty="0">
              <a:solidFill>
                <a:srgbClr val="002060"/>
              </a:solidFill>
            </a:endParaRPr>
          </a:p>
        </p:txBody>
      </p:sp>
      <p:sp>
        <p:nvSpPr>
          <p:cNvPr id="9" name="Объект 3"/>
          <p:cNvSpPr txBox="1">
            <a:spLocks/>
          </p:cNvSpPr>
          <p:nvPr/>
        </p:nvSpPr>
        <p:spPr>
          <a:xfrm>
            <a:off x="5608712" y="4271514"/>
            <a:ext cx="3672408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3200" b="1" kern="0" dirty="0" smtClean="0">
                <a:solidFill>
                  <a:srgbClr val="002060"/>
                </a:solidFill>
              </a:rPr>
              <a:t>d)  99,22  </a:t>
            </a:r>
            <a:r>
              <a:rPr lang="en-US" sz="3200" b="1" kern="0" dirty="0" err="1" smtClean="0">
                <a:solidFill>
                  <a:srgbClr val="002060"/>
                </a:solidFill>
              </a:rPr>
              <a:t>va</a:t>
            </a:r>
            <a:r>
              <a:rPr lang="en-US" sz="3200" b="1" kern="0" dirty="0" smtClean="0">
                <a:solidFill>
                  <a:srgbClr val="002060"/>
                </a:solidFill>
              </a:rPr>
              <a:t>  100,9</a:t>
            </a:r>
            <a:endParaRPr lang="ru-RU" sz="3200" b="1" kern="0" dirty="0">
              <a:solidFill>
                <a:srgbClr val="002060"/>
              </a:solidFill>
            </a:endParaRPr>
          </a:p>
        </p:txBody>
      </p:sp>
      <p:sp>
        <p:nvSpPr>
          <p:cNvPr id="10" name="Объект 3"/>
          <p:cNvSpPr txBox="1">
            <a:spLocks/>
          </p:cNvSpPr>
          <p:nvPr/>
        </p:nvSpPr>
        <p:spPr>
          <a:xfrm>
            <a:off x="5608712" y="5616673"/>
            <a:ext cx="4104456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3200" b="1" kern="0" dirty="0" smtClean="0">
                <a:solidFill>
                  <a:srgbClr val="002060"/>
                </a:solidFill>
              </a:rPr>
              <a:t>g)  0,1009 </a:t>
            </a:r>
            <a:r>
              <a:rPr lang="en-US" sz="3200" b="1" kern="0" dirty="0" err="1" smtClean="0">
                <a:solidFill>
                  <a:srgbClr val="002060"/>
                </a:solidFill>
              </a:rPr>
              <a:t>va</a:t>
            </a:r>
            <a:r>
              <a:rPr lang="en-US" sz="3200" b="1" kern="0" dirty="0" smtClean="0">
                <a:solidFill>
                  <a:srgbClr val="002060"/>
                </a:solidFill>
              </a:rPr>
              <a:t>  0,19</a:t>
            </a:r>
            <a:endParaRPr lang="ru-RU" sz="3200" b="1" kern="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6" name="Рукописный ввод 5"/>
              <p14:cNvContentPartPr/>
              <p14:nvPr/>
            </p14:nvContentPartPr>
            <p14:xfrm>
              <a:off x="896760" y="4057560"/>
              <a:ext cx="8660880" cy="2215440"/>
            </p14:xfrm>
          </p:contentPart>
        </mc:Choice>
        <mc:Fallback>
          <p:pic>
            <p:nvPicPr>
              <p:cNvPr id="6" name="Рукописный ввод 5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87400" y="4048200"/>
                <a:ext cx="8679600" cy="2234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5102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224336" y="316466"/>
            <a:ext cx="9003896" cy="711842"/>
          </a:xfrm>
        </p:spPr>
        <p:txBody>
          <a:bodyPr/>
          <a:lstStyle/>
          <a:p>
            <a:r>
              <a:rPr lang="en-US" sz="4400" b="1" dirty="0" err="1" smtClean="0"/>
              <a:t>O‘nli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kasrlarni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qo‘shish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ayirish</a:t>
            </a:r>
            <a:endParaRPr lang="ru-RU" sz="4400" b="1" dirty="0"/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561733" y="1487195"/>
            <a:ext cx="280831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1) 0,04 + 0,61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954925" y="2619131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315934" y="2287147"/>
            <a:ext cx="100908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0,04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091536" y="1484485"/>
            <a:ext cx="792088" cy="436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0,65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2" name="Объект 3"/>
          <p:cNvSpPr txBox="1">
            <a:spLocks/>
          </p:cNvSpPr>
          <p:nvPr/>
        </p:nvSpPr>
        <p:spPr>
          <a:xfrm>
            <a:off x="4963499" y="1463202"/>
            <a:ext cx="257416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>
                <a:solidFill>
                  <a:schemeClr val="tx1"/>
                </a:solidFill>
              </a:rPr>
              <a:t>2</a:t>
            </a:r>
            <a:r>
              <a:rPr lang="en-US" sz="2800" b="1" kern="0" dirty="0" smtClean="0">
                <a:solidFill>
                  <a:schemeClr val="tx1"/>
                </a:solidFill>
              </a:rPr>
              <a:t>) 1,63 + 4,76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335388" y="2474677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5621365" y="2315175"/>
            <a:ext cx="100908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1,63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7537662" y="1460492"/>
            <a:ext cx="919132" cy="436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6,39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8" name="Объект 3"/>
          <p:cNvSpPr txBox="1">
            <a:spLocks/>
          </p:cNvSpPr>
          <p:nvPr/>
        </p:nvSpPr>
        <p:spPr>
          <a:xfrm>
            <a:off x="6425305" y="4699638"/>
            <a:ext cx="314384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4)  54,56 - 27,37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2578587" y="5639171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-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2869383" y="5405658"/>
            <a:ext cx="100908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24,2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4644920" y="4740984"/>
            <a:ext cx="878804" cy="436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23,4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1417171" y="2718034"/>
            <a:ext cx="705063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0,61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ru-RU" sz="2800" kern="0" dirty="0" smtClean="0">
                <a:solidFill>
                  <a:schemeClr val="tx1"/>
                </a:solidFill>
              </a:rPr>
              <a:t>0</a:t>
            </a:r>
            <a:r>
              <a:rPr lang="en-US" sz="2800" kern="0" dirty="0" smtClean="0">
                <a:solidFill>
                  <a:schemeClr val="tx1"/>
                </a:solidFill>
              </a:rPr>
              <a:t>,65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23" name="Прямая соединительная линия 22"/>
          <p:cNvCxnSpPr>
            <a:endCxn id="22" idx="3"/>
          </p:cNvCxnSpPr>
          <p:nvPr/>
        </p:nvCxnSpPr>
        <p:spPr>
          <a:xfrm flipV="1">
            <a:off x="1441435" y="3148921"/>
            <a:ext cx="680799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Заголовок 1"/>
          <p:cNvSpPr txBox="1">
            <a:spLocks/>
          </p:cNvSpPr>
          <p:nvPr/>
        </p:nvSpPr>
        <p:spPr>
          <a:xfrm>
            <a:off x="5522869" y="2718034"/>
            <a:ext cx="919012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4,76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6,39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27" name="Прямая соединительная линия 26"/>
          <p:cNvCxnSpPr>
            <a:endCxn id="26" idx="3"/>
          </p:cNvCxnSpPr>
          <p:nvPr/>
        </p:nvCxnSpPr>
        <p:spPr>
          <a:xfrm flipV="1">
            <a:off x="5547132" y="3148921"/>
            <a:ext cx="894749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/>
          <p:cNvSpPr txBox="1">
            <a:spLocks/>
          </p:cNvSpPr>
          <p:nvPr/>
        </p:nvSpPr>
        <p:spPr>
          <a:xfrm>
            <a:off x="2959786" y="5799507"/>
            <a:ext cx="820516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0,8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23,4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29" name="Прямая соединительная линия 28"/>
          <p:cNvCxnSpPr>
            <a:endCxn id="28" idx="3"/>
          </p:cNvCxnSpPr>
          <p:nvPr/>
        </p:nvCxnSpPr>
        <p:spPr>
          <a:xfrm flipV="1">
            <a:off x="2885553" y="6230394"/>
            <a:ext cx="894749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бъект 3"/>
          <p:cNvSpPr txBox="1">
            <a:spLocks/>
          </p:cNvSpPr>
          <p:nvPr/>
        </p:nvSpPr>
        <p:spPr>
          <a:xfrm>
            <a:off x="2339183" y="4746402"/>
            <a:ext cx="280831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3) 24,2 - 0,8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7104337" y="5546848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-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7324919" y="5422117"/>
            <a:ext cx="100908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54,56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36" name="Заголовок 1"/>
          <p:cNvSpPr txBox="1">
            <a:spLocks/>
          </p:cNvSpPr>
          <p:nvPr/>
        </p:nvSpPr>
        <p:spPr>
          <a:xfrm>
            <a:off x="9425135" y="4694220"/>
            <a:ext cx="1045597" cy="436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27,19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37" name="Заголовок 1"/>
          <p:cNvSpPr txBox="1">
            <a:spLocks/>
          </p:cNvSpPr>
          <p:nvPr/>
        </p:nvSpPr>
        <p:spPr>
          <a:xfrm>
            <a:off x="7244764" y="5837223"/>
            <a:ext cx="1089237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27,37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27,19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38" name="Прямая соединительная линия 37"/>
          <p:cNvCxnSpPr>
            <a:endCxn id="37" idx="3"/>
          </p:cNvCxnSpPr>
          <p:nvPr/>
        </p:nvCxnSpPr>
        <p:spPr>
          <a:xfrm>
            <a:off x="7381702" y="6267796"/>
            <a:ext cx="952299" cy="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046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8" grpId="0"/>
      <p:bldP spid="19" grpId="0"/>
      <p:bldP spid="20" grpId="0"/>
      <p:bldP spid="21" grpId="0"/>
      <p:bldP spid="22" grpId="0"/>
      <p:bldP spid="26" grpId="0"/>
      <p:bldP spid="28" grpId="0"/>
      <p:bldP spid="33" grpId="0"/>
      <p:bldP spid="34" grpId="0"/>
      <p:bldP spid="35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724173" y="374655"/>
            <a:ext cx="11737304" cy="595464"/>
          </a:xfrm>
        </p:spPr>
        <p:txBody>
          <a:bodyPr/>
          <a:lstStyle/>
          <a:p>
            <a:r>
              <a:rPr lang="en-US" sz="4400" b="1" dirty="0" err="1" smtClean="0"/>
              <a:t>Xona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qo‘shiluvchilari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yig‘indisi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ko‘rinishida</a:t>
            </a:r>
            <a:endParaRPr lang="ru-RU" sz="4400" b="1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23680" y="2373502"/>
            <a:ext cx="4224208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1) 0,1 + 0,006 + 0,0003 =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76197" y="2373501"/>
            <a:ext cx="110242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0,1063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357647" y="3356787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621308" y="3172068"/>
            <a:ext cx="12511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0,1000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633321" y="3541506"/>
            <a:ext cx="123908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0,0060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744543" y="3926603"/>
            <a:ext cx="1217513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</a:t>
            </a:r>
            <a:r>
              <a:rPr lang="ru-RU" sz="2800" kern="0" dirty="0" smtClean="0">
                <a:solidFill>
                  <a:schemeClr val="tx1"/>
                </a:solidFill>
              </a:rPr>
              <a:t>00</a:t>
            </a:r>
            <a:r>
              <a:rPr lang="en-US" sz="2800" kern="0" dirty="0" smtClean="0">
                <a:solidFill>
                  <a:schemeClr val="tx1"/>
                </a:solidFill>
              </a:rPr>
              <a:t>03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ru-RU" sz="2800" kern="0" dirty="0" smtClean="0">
                <a:solidFill>
                  <a:schemeClr val="tx1"/>
                </a:solidFill>
              </a:rPr>
              <a:t>0</a:t>
            </a:r>
            <a:r>
              <a:rPr lang="en-US" sz="2800" kern="0" dirty="0" smtClean="0">
                <a:solidFill>
                  <a:schemeClr val="tx1"/>
                </a:solidFill>
              </a:rPr>
              <a:t>,1063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768808" y="4332445"/>
            <a:ext cx="1103600" cy="262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/>
          <p:cNvSpPr txBox="1">
            <a:spLocks/>
          </p:cNvSpPr>
          <p:nvPr/>
        </p:nvSpPr>
        <p:spPr>
          <a:xfrm>
            <a:off x="6660090" y="2374416"/>
            <a:ext cx="442264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2) 50 + 6 + 0,06 + 0,007 = 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10793288" y="2374416"/>
            <a:ext cx="130596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56,067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7221756" y="3416444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7712316" y="2770113"/>
            <a:ext cx="1159096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50,000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7943654" y="3140443"/>
            <a:ext cx="1159096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  6,000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7663322" y="3926807"/>
            <a:ext cx="120809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 0,060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7761038" y="4332445"/>
            <a:ext cx="1341712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0,</a:t>
            </a:r>
            <a:r>
              <a:rPr lang="ru-RU" sz="2800" kern="0" dirty="0" smtClean="0">
                <a:solidFill>
                  <a:schemeClr val="tx1"/>
                </a:solidFill>
              </a:rPr>
              <a:t>00</a:t>
            </a:r>
            <a:r>
              <a:rPr lang="en-US" sz="2800" kern="0" dirty="0" smtClean="0">
                <a:solidFill>
                  <a:schemeClr val="tx1"/>
                </a:solidFill>
              </a:rPr>
              <a:t>7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56,067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19" name="Прямая соединительная линия 18"/>
          <p:cNvCxnSpPr>
            <a:stCxn id="18" idx="1"/>
          </p:cNvCxnSpPr>
          <p:nvPr/>
        </p:nvCxnSpPr>
        <p:spPr>
          <a:xfrm>
            <a:off x="7761038" y="4763332"/>
            <a:ext cx="1110374" cy="2504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4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909" y="2874109"/>
            <a:ext cx="3577002" cy="430887"/>
          </a:xfrm>
        </p:spPr>
        <p:txBody>
          <a:bodyPr/>
          <a:lstStyle/>
          <a:p>
            <a:r>
              <a:rPr lang="en-US" sz="2800" dirty="0" smtClean="0">
                <a:solidFill>
                  <a:srgbClr val="002060"/>
                </a:solidFill>
              </a:rPr>
              <a:t>1 - </a:t>
            </a:r>
            <a:r>
              <a:rPr lang="en-US" sz="2800" dirty="0" err="1" smtClean="0">
                <a:solidFill>
                  <a:srgbClr val="002060"/>
                </a:solidFill>
              </a:rPr>
              <a:t>bo‘lak</a:t>
            </a:r>
            <a:r>
              <a:rPr lang="en-US" sz="2800" dirty="0" smtClean="0">
                <a:solidFill>
                  <a:srgbClr val="002060"/>
                </a:solidFill>
              </a:rPr>
              <a:t> :  </a:t>
            </a:r>
            <a:r>
              <a:rPr lang="en-US" sz="2800" dirty="0" smtClean="0">
                <a:solidFill>
                  <a:schemeClr val="tx1"/>
                </a:solidFill>
              </a:rPr>
              <a:t>23,78 m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176664" y="333833"/>
            <a:ext cx="2736304" cy="677108"/>
          </a:xfrm>
        </p:spPr>
        <p:txBody>
          <a:bodyPr/>
          <a:lstStyle/>
          <a:p>
            <a:r>
              <a:rPr lang="en-US" sz="4400" b="1" dirty="0" smtClean="0"/>
              <a:t>1 - masala  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64903" y="1348610"/>
            <a:ext cx="12180099" cy="1292662"/>
          </a:xfrm>
        </p:spPr>
        <p:txBody>
          <a:bodyPr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Mato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ikki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bo‘lakka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bo‘lindi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Birinchi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bo‘lakning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uzunligi</a:t>
            </a:r>
            <a:r>
              <a:rPr lang="en-US" sz="2800" b="1" dirty="0" smtClean="0">
                <a:solidFill>
                  <a:schemeClr val="tx1"/>
                </a:solidFill>
              </a:rPr>
              <a:t> 23,78 m. </a:t>
            </a:r>
            <a:r>
              <a:rPr lang="en-US" sz="2800" b="1" dirty="0" err="1" smtClean="0">
                <a:solidFill>
                  <a:schemeClr val="tx1"/>
                </a:solidFill>
              </a:rPr>
              <a:t>Ikkinchi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mato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bo‘lakdan</a:t>
            </a:r>
            <a:r>
              <a:rPr lang="en-US" sz="2800" b="1" dirty="0" smtClean="0">
                <a:solidFill>
                  <a:schemeClr val="tx1"/>
                </a:solidFill>
              </a:rPr>
              <a:t> 10,56 </a:t>
            </a:r>
            <a:r>
              <a:rPr lang="en-US" sz="2800" b="1" dirty="0" err="1" smtClean="0">
                <a:solidFill>
                  <a:schemeClr val="tx1"/>
                </a:solidFill>
              </a:rPr>
              <a:t>metr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uzun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Butun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matoning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uzunligi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qancha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41381" y="3374805"/>
            <a:ext cx="541134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002060"/>
                </a:solidFill>
              </a:rPr>
              <a:t>2 - </a:t>
            </a:r>
            <a:r>
              <a:rPr lang="en-US" sz="2800" kern="0" dirty="0" err="1" smtClean="0">
                <a:solidFill>
                  <a:srgbClr val="002060"/>
                </a:solidFill>
              </a:rPr>
              <a:t>bo‘lak</a:t>
            </a:r>
            <a:r>
              <a:rPr lang="en-US" sz="2800" kern="0" dirty="0" smtClean="0">
                <a:solidFill>
                  <a:srgbClr val="002060"/>
                </a:solidFill>
              </a:rPr>
              <a:t> :  </a:t>
            </a:r>
            <a:r>
              <a:rPr lang="en-US" sz="2800" kern="0" dirty="0" smtClean="0">
                <a:solidFill>
                  <a:schemeClr val="tx1"/>
                </a:solidFill>
              </a:rPr>
              <a:t>23,78 m + 10,56 m 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27909" y="4176514"/>
            <a:ext cx="571285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rgbClr val="002060"/>
                </a:solidFill>
              </a:rPr>
              <a:t>Butun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mato</a:t>
            </a:r>
            <a:r>
              <a:rPr lang="en-US" sz="2800" kern="0" dirty="0" smtClean="0">
                <a:solidFill>
                  <a:srgbClr val="002060"/>
                </a:solidFill>
              </a:rPr>
              <a:t>:  </a:t>
            </a:r>
            <a:r>
              <a:rPr lang="en-US" sz="2800" kern="0" dirty="0" smtClean="0">
                <a:solidFill>
                  <a:schemeClr val="tx1"/>
                </a:solidFill>
              </a:rPr>
              <a:t>23,78 m + 34,34 m =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040760" y="4176514"/>
            <a:ext cx="146015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58,12 m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724877" y="3364146"/>
            <a:ext cx="146015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34,34 m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144216" y="4991979"/>
            <a:ext cx="7112695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err="1" smtClean="0">
                <a:solidFill>
                  <a:srgbClr val="002060"/>
                </a:solidFill>
              </a:rPr>
              <a:t>Javob</a:t>
            </a:r>
            <a:r>
              <a:rPr lang="en-US" sz="3200" kern="0" dirty="0" smtClean="0">
                <a:solidFill>
                  <a:srgbClr val="002060"/>
                </a:solidFill>
              </a:rPr>
              <a:t>: </a:t>
            </a:r>
            <a:r>
              <a:rPr lang="en-US" sz="2800" kern="0" dirty="0" err="1" smtClean="0">
                <a:solidFill>
                  <a:schemeClr val="tx1"/>
                </a:solidFill>
              </a:rPr>
              <a:t>Butun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matoning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uzunligi</a:t>
            </a:r>
            <a:r>
              <a:rPr lang="en-US" sz="2800" kern="0" dirty="0" smtClean="0">
                <a:solidFill>
                  <a:schemeClr val="tx1"/>
                </a:solidFill>
              </a:rPr>
              <a:t> 58,12 m  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53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7904086">
            <a:off x="8418000" y="3460929"/>
            <a:ext cx="1603342" cy="504058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8,65 </a:t>
            </a:r>
            <a:r>
              <a:rPr lang="en-US" sz="2800" dirty="0" err="1" smtClean="0">
                <a:solidFill>
                  <a:schemeClr val="tx1"/>
                </a:solidFill>
              </a:rPr>
              <a:t>dm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980119" y="333833"/>
            <a:ext cx="2841362" cy="677108"/>
          </a:xfrm>
        </p:spPr>
        <p:txBody>
          <a:bodyPr/>
          <a:lstStyle/>
          <a:p>
            <a:r>
              <a:rPr lang="en-US" sz="4400" b="1" dirty="0" smtClean="0"/>
              <a:t>2 -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8122" y="1385104"/>
            <a:ext cx="12205356" cy="1292662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Uchburchakning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tomoni</a:t>
            </a:r>
            <a:r>
              <a:rPr lang="en-US" sz="2800" b="1" dirty="0" smtClean="0">
                <a:solidFill>
                  <a:schemeClr val="tx1"/>
                </a:solidFill>
              </a:rPr>
              <a:t> 8,65 </a:t>
            </a:r>
            <a:r>
              <a:rPr lang="en-US" sz="2800" b="1" dirty="0" err="1" smtClean="0">
                <a:solidFill>
                  <a:schemeClr val="tx1"/>
                </a:solidFill>
              </a:rPr>
              <a:t>dm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bo‘lib</a:t>
            </a:r>
            <a:r>
              <a:rPr lang="en-US" sz="2800" b="1" dirty="0" smtClean="0">
                <a:solidFill>
                  <a:schemeClr val="tx1"/>
                </a:solidFill>
              </a:rPr>
              <a:t>, u </a:t>
            </a:r>
            <a:r>
              <a:rPr lang="en-US" sz="2800" b="1" dirty="0" err="1" smtClean="0">
                <a:solidFill>
                  <a:schemeClr val="tx1"/>
                </a:solidFill>
              </a:rPr>
              <a:t>ikkinchi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tomonidan</a:t>
            </a:r>
            <a:r>
              <a:rPr lang="en-US" sz="2800" b="1" dirty="0" smtClean="0">
                <a:solidFill>
                  <a:schemeClr val="tx1"/>
                </a:solidFill>
              </a:rPr>
              <a:t> 1,7 </a:t>
            </a:r>
            <a:r>
              <a:rPr lang="en-US" sz="2800" b="1" dirty="0" err="1" smtClean="0">
                <a:solidFill>
                  <a:schemeClr val="tx1"/>
                </a:solidFill>
              </a:rPr>
              <a:t>dm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kichik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smtClean="0">
                <a:solidFill>
                  <a:schemeClr val="tx1"/>
                </a:solidFill>
              </a:rPr>
              <a:t>Agar </a:t>
            </a:r>
            <a:r>
              <a:rPr lang="en-US" sz="2800" b="1" dirty="0" err="1" smtClean="0">
                <a:solidFill>
                  <a:schemeClr val="tx1"/>
                </a:solidFill>
              </a:rPr>
              <a:t>uchburchakning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perimetri</a:t>
            </a:r>
            <a:r>
              <a:rPr lang="en-US" sz="2800" b="1" dirty="0" smtClean="0">
                <a:solidFill>
                  <a:schemeClr val="tx1"/>
                </a:solidFill>
              </a:rPr>
              <a:t> 23,89 </a:t>
            </a:r>
            <a:r>
              <a:rPr lang="en-US" sz="2800" b="1" dirty="0" err="1" smtClean="0">
                <a:solidFill>
                  <a:schemeClr val="tx1"/>
                </a:solidFill>
              </a:rPr>
              <a:t>dm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bo‘lsa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uning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uchinchi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tomoni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uzunligini</a:t>
            </a:r>
            <a:r>
              <a:rPr lang="en-US" sz="2800" b="1" dirty="0" smtClean="0">
                <a:solidFill>
                  <a:schemeClr val="tx1"/>
                </a:solidFill>
              </a:rPr>
              <a:t> toping.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8777063" y="2678281"/>
            <a:ext cx="2448271" cy="2345132"/>
          </a:xfrm>
          <a:prstGeom prst="triangle">
            <a:avLst>
              <a:gd name="adj" fmla="val 5073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9425136" y="5040830"/>
            <a:ext cx="151216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6,95 </a:t>
            </a:r>
            <a:r>
              <a:rPr lang="en-US" sz="2800" kern="0" dirty="0" err="1" smtClean="0">
                <a:solidFill>
                  <a:schemeClr val="tx1"/>
                </a:solidFill>
              </a:rPr>
              <a:t>dm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 rot="3513279">
            <a:off x="10489447" y="3546172"/>
            <a:ext cx="1051606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chemeClr val="tx1"/>
                </a:solidFill>
              </a:rPr>
              <a:t>x</a:t>
            </a:r>
            <a:r>
              <a:rPr lang="en-US" sz="2800" kern="0" dirty="0" smtClean="0">
                <a:solidFill>
                  <a:schemeClr val="tx1"/>
                </a:solidFill>
              </a:rPr>
              <a:t>  </a:t>
            </a:r>
            <a:r>
              <a:rPr lang="en-US" sz="2800" kern="0" dirty="0" err="1" smtClean="0">
                <a:solidFill>
                  <a:schemeClr val="tx1"/>
                </a:solidFill>
              </a:rPr>
              <a:t>dm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22288" y="3085607"/>
            <a:ext cx="362709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1 - </a:t>
            </a:r>
            <a:r>
              <a:rPr lang="en-US" sz="2800" kern="0" dirty="0" err="1" smtClean="0">
                <a:solidFill>
                  <a:schemeClr val="tx1"/>
                </a:solidFill>
              </a:rPr>
              <a:t>tomon</a:t>
            </a:r>
            <a:r>
              <a:rPr lang="en-US" sz="2800" kern="0" dirty="0" smtClean="0">
                <a:solidFill>
                  <a:schemeClr val="tx1"/>
                </a:solidFill>
              </a:rPr>
              <a:t>:   </a:t>
            </a:r>
            <a:r>
              <a:rPr lang="en-US" sz="2800" kern="0" dirty="0" smtClean="0">
                <a:solidFill>
                  <a:srgbClr val="002060"/>
                </a:solidFill>
              </a:rPr>
              <a:t>8,65 </a:t>
            </a:r>
            <a:r>
              <a:rPr lang="en-US" sz="2800" kern="0" dirty="0" err="1" smtClean="0">
                <a:solidFill>
                  <a:srgbClr val="002060"/>
                </a:solidFill>
              </a:rPr>
              <a:t>dm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237891" y="5485037"/>
            <a:ext cx="4442829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002060"/>
                </a:solidFill>
              </a:rPr>
              <a:t>15,6 </a:t>
            </a:r>
            <a:r>
              <a:rPr lang="en-US" sz="2800" kern="0" dirty="0" err="1" smtClean="0">
                <a:solidFill>
                  <a:srgbClr val="002060"/>
                </a:solidFill>
              </a:rPr>
              <a:t>dm</a:t>
            </a:r>
            <a:r>
              <a:rPr lang="en-US" sz="2800" kern="0" dirty="0" smtClean="0">
                <a:solidFill>
                  <a:srgbClr val="002060"/>
                </a:solidFill>
              </a:rPr>
              <a:t> + </a:t>
            </a:r>
            <a:r>
              <a:rPr lang="en-US" sz="3200" kern="0" dirty="0" smtClean="0">
                <a:solidFill>
                  <a:srgbClr val="002060"/>
                </a:solidFill>
              </a:rPr>
              <a:t>x </a:t>
            </a:r>
            <a:r>
              <a:rPr lang="en-US" sz="2800" kern="0" dirty="0" smtClean="0">
                <a:solidFill>
                  <a:srgbClr val="002060"/>
                </a:solidFill>
              </a:rPr>
              <a:t>= 23,89 </a:t>
            </a:r>
            <a:r>
              <a:rPr lang="en-US" sz="2800" kern="0" dirty="0" err="1" smtClean="0">
                <a:solidFill>
                  <a:srgbClr val="002060"/>
                </a:solidFill>
              </a:rPr>
              <a:t>dm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24212" y="4045570"/>
            <a:ext cx="3688356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3 - </a:t>
            </a:r>
            <a:r>
              <a:rPr lang="en-US" sz="2800" kern="0" dirty="0" err="1" smtClean="0">
                <a:solidFill>
                  <a:schemeClr val="tx1"/>
                </a:solidFill>
              </a:rPr>
              <a:t>tomon</a:t>
            </a:r>
            <a:r>
              <a:rPr lang="en-US" sz="2800" kern="0" dirty="0" smtClean="0">
                <a:solidFill>
                  <a:schemeClr val="tx1"/>
                </a:solidFill>
              </a:rPr>
              <a:t>:   </a:t>
            </a:r>
            <a:r>
              <a:rPr lang="en-US" sz="3200" kern="0" dirty="0" smtClean="0">
                <a:solidFill>
                  <a:srgbClr val="002060"/>
                </a:solidFill>
              </a:rPr>
              <a:t>x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dm</a:t>
            </a:r>
            <a:r>
              <a:rPr lang="en-US" sz="2800" kern="0" dirty="0" smtClean="0">
                <a:solidFill>
                  <a:srgbClr val="002060"/>
                </a:solidFill>
              </a:rPr>
              <a:t> = ?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9080809" y="4506863"/>
            <a:ext cx="201729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P</a:t>
            </a:r>
            <a:r>
              <a:rPr lang="en-US" sz="2400" kern="0" dirty="0" smtClean="0">
                <a:solidFill>
                  <a:schemeClr val="tx1"/>
                </a:solidFill>
              </a:rPr>
              <a:t> = </a:t>
            </a:r>
            <a:r>
              <a:rPr lang="en-US" sz="2400" kern="0" dirty="0" smtClean="0">
                <a:solidFill>
                  <a:srgbClr val="002060"/>
                </a:solidFill>
              </a:rPr>
              <a:t>23,89 </a:t>
            </a:r>
            <a:r>
              <a:rPr lang="en-US" sz="2400" kern="0" dirty="0" err="1" smtClean="0">
                <a:solidFill>
                  <a:srgbClr val="002060"/>
                </a:solidFill>
              </a:rPr>
              <a:t>dm</a:t>
            </a:r>
            <a:endParaRPr lang="ru-RU" sz="2400" kern="0" dirty="0">
              <a:solidFill>
                <a:srgbClr val="002060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1237891" y="4982591"/>
            <a:ext cx="562185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002060"/>
                </a:solidFill>
              </a:rPr>
              <a:t>8,65 </a:t>
            </a:r>
            <a:r>
              <a:rPr lang="en-US" sz="2800" kern="0" dirty="0" err="1" smtClean="0">
                <a:solidFill>
                  <a:srgbClr val="002060"/>
                </a:solidFill>
              </a:rPr>
              <a:t>dm</a:t>
            </a:r>
            <a:r>
              <a:rPr lang="en-US" sz="2800" kern="0" dirty="0" smtClean="0">
                <a:solidFill>
                  <a:srgbClr val="002060"/>
                </a:solidFill>
              </a:rPr>
              <a:t> + 6,95 </a:t>
            </a:r>
            <a:r>
              <a:rPr lang="en-US" sz="2800" kern="0" dirty="0" err="1" smtClean="0">
                <a:solidFill>
                  <a:srgbClr val="002060"/>
                </a:solidFill>
              </a:rPr>
              <a:t>dm</a:t>
            </a:r>
            <a:r>
              <a:rPr lang="en-US" sz="2800" kern="0" dirty="0" smtClean="0">
                <a:solidFill>
                  <a:srgbClr val="002060"/>
                </a:solidFill>
              </a:rPr>
              <a:t> + </a:t>
            </a:r>
            <a:r>
              <a:rPr lang="en-US" sz="3200" kern="0" dirty="0" smtClean="0">
                <a:solidFill>
                  <a:srgbClr val="002060"/>
                </a:solidFill>
              </a:rPr>
              <a:t>x</a:t>
            </a:r>
            <a:r>
              <a:rPr lang="en-US" sz="2800" kern="0" dirty="0" smtClean="0">
                <a:solidFill>
                  <a:srgbClr val="002060"/>
                </a:solidFill>
              </a:rPr>
              <a:t> = 23,89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4528592" y="4722308"/>
            <a:ext cx="864096" cy="31852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5437277" y="4383961"/>
            <a:ext cx="229336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P = a + b + c</a:t>
            </a:r>
            <a:endParaRPr lang="ru-RU" sz="2800" kern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622288" y="3600992"/>
            <a:ext cx="689098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2 - </a:t>
            </a:r>
            <a:r>
              <a:rPr lang="en-US" sz="2800" kern="0" dirty="0" err="1" smtClean="0">
                <a:solidFill>
                  <a:schemeClr val="tx1"/>
                </a:solidFill>
              </a:rPr>
              <a:t>tomon</a:t>
            </a:r>
            <a:r>
              <a:rPr lang="en-US" sz="2800" kern="0" dirty="0" smtClean="0">
                <a:solidFill>
                  <a:schemeClr val="tx1"/>
                </a:solidFill>
              </a:rPr>
              <a:t>:   </a:t>
            </a:r>
            <a:r>
              <a:rPr lang="en-US" sz="2800" kern="0" dirty="0" smtClean="0">
                <a:solidFill>
                  <a:srgbClr val="002060"/>
                </a:solidFill>
              </a:rPr>
              <a:t>8,65 </a:t>
            </a:r>
            <a:r>
              <a:rPr lang="en-US" sz="2800" kern="0" dirty="0" err="1" smtClean="0">
                <a:solidFill>
                  <a:srgbClr val="002060"/>
                </a:solidFill>
              </a:rPr>
              <a:t>dm</a:t>
            </a:r>
            <a:r>
              <a:rPr lang="en-US" sz="2800" kern="0" dirty="0" smtClean="0">
                <a:solidFill>
                  <a:srgbClr val="002060"/>
                </a:solidFill>
              </a:rPr>
              <a:t> - 1,70 </a:t>
            </a:r>
            <a:r>
              <a:rPr lang="en-US" sz="2800" kern="0" dirty="0" err="1" smtClean="0">
                <a:solidFill>
                  <a:srgbClr val="002060"/>
                </a:solidFill>
              </a:rPr>
              <a:t>dm</a:t>
            </a:r>
            <a:r>
              <a:rPr lang="en-US" sz="2800" kern="0" dirty="0" smtClean="0">
                <a:solidFill>
                  <a:srgbClr val="002060"/>
                </a:solidFill>
              </a:rPr>
              <a:t> = 6,95 </a:t>
            </a:r>
            <a:r>
              <a:rPr lang="en-US" sz="2800" kern="0" dirty="0" err="1" smtClean="0">
                <a:solidFill>
                  <a:srgbClr val="002060"/>
                </a:solidFill>
              </a:rPr>
              <a:t>dm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1360239" y="5956676"/>
            <a:ext cx="3888433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rgbClr val="002060"/>
                </a:solidFill>
              </a:rPr>
              <a:t>x </a:t>
            </a:r>
            <a:r>
              <a:rPr lang="en-US" sz="2800" kern="0" dirty="0" smtClean="0">
                <a:solidFill>
                  <a:srgbClr val="002060"/>
                </a:solidFill>
              </a:rPr>
              <a:t>= 23,89 </a:t>
            </a:r>
            <a:r>
              <a:rPr lang="en-US" sz="2800" kern="0" dirty="0" err="1" smtClean="0">
                <a:solidFill>
                  <a:srgbClr val="002060"/>
                </a:solidFill>
              </a:rPr>
              <a:t>dm</a:t>
            </a:r>
            <a:r>
              <a:rPr lang="en-US" sz="2800" kern="0" dirty="0" smtClean="0">
                <a:solidFill>
                  <a:srgbClr val="002060"/>
                </a:solidFill>
              </a:rPr>
              <a:t> - 15,6 </a:t>
            </a:r>
            <a:r>
              <a:rPr lang="en-US" sz="2800" kern="0" dirty="0" err="1" smtClean="0">
                <a:solidFill>
                  <a:srgbClr val="002060"/>
                </a:solidFill>
              </a:rPr>
              <a:t>dm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1360239" y="6449119"/>
            <a:ext cx="216024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smtClean="0">
                <a:solidFill>
                  <a:srgbClr val="002060"/>
                </a:solidFill>
              </a:rPr>
              <a:t>x </a:t>
            </a:r>
            <a:r>
              <a:rPr lang="en-US" sz="2800" kern="0" dirty="0" smtClean="0">
                <a:solidFill>
                  <a:srgbClr val="002060"/>
                </a:solidFill>
              </a:rPr>
              <a:t>= 8,29 </a:t>
            </a:r>
            <a:r>
              <a:rPr lang="en-US" sz="2800" kern="0" dirty="0" err="1" smtClean="0">
                <a:solidFill>
                  <a:srgbClr val="002060"/>
                </a:solidFill>
              </a:rPr>
              <a:t>dm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 rot="3729141">
            <a:off x="9888721" y="3642470"/>
            <a:ext cx="2074700" cy="416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8,29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7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21" grpId="0"/>
      <p:bldP spid="22" grpId="0"/>
      <p:bldP spid="23" grpId="0"/>
      <p:bldP spid="24" grpId="0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24336" y="1419331"/>
            <a:ext cx="900100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ru-RU" sz="40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https://www.metod-kopilka.ru/images/doc/86/91402/img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136" y="1412057"/>
            <a:ext cx="10825328" cy="556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368352" y="2923381"/>
            <a:ext cx="8064896" cy="253915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88 -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betidagi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matematikaga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15581</TotalTime>
  <Words>445</Words>
  <Application>Microsoft Office PowerPoint</Application>
  <PresentationFormat>Произвольный</PresentationFormat>
  <Paragraphs>93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MATEMATIKA</vt:lpstr>
      <vt:lpstr>Misol . a)  3,2;  0,9;  9,3;  38,7;  </vt:lpstr>
      <vt:lpstr>• Oldin ulardan birining o‘ng tomoniga nollar yozib, ularning verguldan    keyingi raqamlari soni tenglashtiriladi.</vt:lpstr>
      <vt:lpstr>Презентация PowerPoint</vt:lpstr>
      <vt:lpstr>1) 0,1 + 0,006 + 0,0003 = </vt:lpstr>
      <vt:lpstr>1 - bo‘lak :  23,78 m</vt:lpstr>
      <vt:lpstr>8,65 dm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1274</cp:revision>
  <dcterms:created xsi:type="dcterms:W3CDTF">2020-04-09T07:32:19Z</dcterms:created>
  <dcterms:modified xsi:type="dcterms:W3CDTF">2021-01-20T06:44:23Z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