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84" r:id="rId2"/>
    <p:sldId id="553" r:id="rId3"/>
    <p:sldId id="554" r:id="rId4"/>
    <p:sldId id="555" r:id="rId5"/>
    <p:sldId id="556" r:id="rId6"/>
    <p:sldId id="557" r:id="rId7"/>
    <p:sldId id="420" r:id="rId8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1B1B3"/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7" autoAdjust="0"/>
    <p:restoredTop sz="94364" autoAdjust="0"/>
  </p:normalViewPr>
  <p:slideViewPr>
    <p:cSldViewPr>
      <p:cViewPr varScale="1">
        <p:scale>
          <a:sx n="69" d="100"/>
          <a:sy n="69" d="100"/>
        </p:scale>
        <p:origin x="180" y="48"/>
      </p:cViewPr>
      <p:guideLst>
        <p:guide orient="horz" pos="2880"/>
        <p:guide pos="2327"/>
        <p:guide orient="horz" pos="6391"/>
        <p:guide pos="4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0D9A4-C2EF-4B1B-8DB5-85EC06DD365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C081-F56F-466E-9CDC-774CD6595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9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4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07" y="238364"/>
            <a:ext cx="10467975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68938" y="1678545"/>
            <a:ext cx="5062855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5151" y="1678545"/>
            <a:ext cx="5065078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9A22-F514-4D5A-8495-8ED58DC7B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912" y="0"/>
            <a:ext cx="12788910" cy="20286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6" y="27031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1562007" y="2584239"/>
            <a:ext cx="11218991" cy="1534295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40888">
              <a:spcBef>
                <a:spcPts val="245"/>
              </a:spcBef>
            </a:pPr>
            <a:r>
              <a:rPr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AVZU</a:t>
            </a:r>
            <a:r>
              <a:rPr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OILADA TEJAMKORLIK VA</a:t>
            </a:r>
          </a:p>
          <a:p>
            <a:pPr marL="40888">
              <a:spcBef>
                <a:spcPts val="245"/>
              </a:spcBef>
            </a:pPr>
            <a:r>
              <a:rPr lang="en-US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MATEMATIKA</a:t>
            </a:r>
            <a:endParaRPr lang="en-US" sz="4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5" y="454530"/>
            <a:ext cx="11069728" cy="1129693"/>
            <a:chOff x="439458" y="322808"/>
            <a:chExt cx="4985770" cy="508810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5" y="339819"/>
              <a:ext cx="838783" cy="491799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529565" y="2596660"/>
            <a:ext cx="648072" cy="136382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9565" y="4600057"/>
            <a:ext cx="648072" cy="13131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214120" y="660363"/>
            <a:ext cx="18389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28754" y="4206744"/>
            <a:ext cx="3074640" cy="555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://i.mycdn.me/i?r=AzEPZsRbOZEKgBhR0XGMT1RkXw_QQLidoejCRHj694q1MqaKTM5SRkZCeTgDn6uOy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058" y="4208681"/>
            <a:ext cx="3024336" cy="269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8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eshop.uzex.uz/files/offers/thumbs/pic1905301133304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7500" r="20588" b="12500"/>
          <a:stretch/>
        </p:blipFill>
        <p:spPr bwMode="auto">
          <a:xfrm>
            <a:off x="1000200" y="2808362"/>
            <a:ext cx="1512168" cy="259228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056" name="Picture 8" descr="https://xn--80adg6aib4a.xn--80adxhks/gallery_gen/fbc1aba709cf7e49db40af53cf098977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616" y="3456434"/>
            <a:ext cx="1728192" cy="161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forum.worldofwarships.ru/applications/core/interface/imageproxy/imageproxy.php?img=https://cdn.dribbble.com/users/1029692/screenshots/3929212/oil-rig.gif&amp;key=24a746e3b46e84a3bb02d1da3e2803b2934cc25776df2103c2fadaf517be4ba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976" y="3211294"/>
            <a:ext cx="1944216" cy="210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sz="half" idx="2"/>
          </p:nvPr>
        </p:nvSpPr>
        <p:spPr>
          <a:xfrm>
            <a:off x="4096544" y="333833"/>
            <a:ext cx="5040560" cy="677108"/>
          </a:xfrm>
        </p:spPr>
        <p:txBody>
          <a:bodyPr/>
          <a:lstStyle/>
          <a:p>
            <a:r>
              <a:rPr lang="en-US" sz="4400" b="1" dirty="0" err="1" smtClean="0"/>
              <a:t>Oilada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tejamkorlik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1752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689" y="4053619"/>
            <a:ext cx="1313046" cy="430887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3 </a:t>
            </a:r>
            <a:r>
              <a:rPr lang="en-US" sz="2800" dirty="0" err="1" smtClean="0">
                <a:solidFill>
                  <a:schemeClr val="tx1"/>
                </a:solidFill>
              </a:rPr>
              <a:t>soat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44616" y="333833"/>
            <a:ext cx="3444685" cy="677108"/>
          </a:xfrm>
        </p:spPr>
        <p:txBody>
          <a:bodyPr/>
          <a:lstStyle/>
          <a:p>
            <a:r>
              <a:rPr lang="en-US" sz="4400" b="1" dirty="0" smtClean="0"/>
              <a:t>390 - masala 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68152" y="1440210"/>
            <a:ext cx="11665296" cy="1292662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Dazmol</a:t>
            </a:r>
            <a:r>
              <a:rPr lang="en-US" sz="2800" b="1" dirty="0" smtClean="0">
                <a:solidFill>
                  <a:schemeClr val="tx1"/>
                </a:solidFill>
              </a:rPr>
              <a:t> 1 </a:t>
            </a:r>
            <a:r>
              <a:rPr lang="en-US" sz="2800" b="1" dirty="0" err="1" smtClean="0">
                <a:solidFill>
                  <a:schemeClr val="tx1"/>
                </a:solidFill>
              </a:rPr>
              <a:t>soat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ishlatilganda</a:t>
            </a:r>
            <a:r>
              <a:rPr lang="en-US" sz="2800" b="1" dirty="0" smtClean="0">
                <a:solidFill>
                  <a:schemeClr val="tx1"/>
                </a:solidFill>
              </a:rPr>
              <a:t> 1 </a:t>
            </a:r>
            <a:r>
              <a:rPr lang="en-US" sz="2800" b="1" dirty="0" err="1" smtClean="0">
                <a:solidFill>
                  <a:schemeClr val="tx1"/>
                </a:solidFill>
              </a:rPr>
              <a:t>kilovatt</a:t>
            </a:r>
            <a:r>
              <a:rPr lang="en-US" sz="2800" b="1" dirty="0" smtClean="0">
                <a:solidFill>
                  <a:schemeClr val="tx1"/>
                </a:solidFill>
              </a:rPr>
              <a:t>  · </a:t>
            </a:r>
            <a:r>
              <a:rPr lang="en-US" sz="2800" b="1" dirty="0" err="1" smtClean="0">
                <a:solidFill>
                  <a:schemeClr val="tx1"/>
                </a:solidFill>
              </a:rPr>
              <a:t>soat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elektr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energiyasi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sarflanadi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</a:rPr>
              <a:t>Dazmol</a:t>
            </a:r>
            <a:r>
              <a:rPr lang="en-US" sz="2800" b="1" dirty="0" smtClean="0">
                <a:solidFill>
                  <a:schemeClr val="tx1"/>
                </a:solidFill>
              </a:rPr>
              <a:t>  </a:t>
            </a:r>
            <a:r>
              <a:rPr lang="en-US" sz="2800" b="1" dirty="0" smtClean="0">
                <a:solidFill>
                  <a:srgbClr val="002060"/>
                </a:solidFill>
              </a:rPr>
              <a:t>a) 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3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soat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sz="2800" b="1" dirty="0" smtClean="0">
                <a:solidFill>
                  <a:srgbClr val="002060"/>
                </a:solidFill>
              </a:rPr>
              <a:t>b) 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4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soat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</a:rPr>
              <a:t>ishlatilganda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necha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so‘mlik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elektr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energiyasi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sarflanadi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721759" y="3393101"/>
            <a:ext cx="864096" cy="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2712066" y="3177657"/>
            <a:ext cx="309634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1 </a:t>
            </a:r>
            <a:r>
              <a:rPr lang="en-US" sz="2800" kern="0" dirty="0" err="1" smtClean="0">
                <a:solidFill>
                  <a:schemeClr val="tx1"/>
                </a:solidFill>
              </a:rPr>
              <a:t>kilovatt</a:t>
            </a:r>
            <a:r>
              <a:rPr lang="en-US" sz="2800" kern="0" dirty="0" smtClean="0">
                <a:solidFill>
                  <a:schemeClr val="tx1"/>
                </a:solidFill>
              </a:rPr>
              <a:t> · </a:t>
            </a:r>
            <a:r>
              <a:rPr lang="en-US" sz="2800" kern="0" dirty="0" err="1" smtClean="0">
                <a:solidFill>
                  <a:schemeClr val="tx1"/>
                </a:solidFill>
              </a:rPr>
              <a:t>soat</a:t>
            </a:r>
            <a:r>
              <a:rPr lang="en-US" sz="2800" kern="0" dirty="0" smtClean="0">
                <a:solidFill>
                  <a:schemeClr val="tx1"/>
                </a:solidFill>
              </a:rPr>
              <a:t>  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75689" y="3162141"/>
            <a:ext cx="25202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1 </a:t>
            </a:r>
            <a:r>
              <a:rPr lang="en-US" sz="2800" kern="0" dirty="0" err="1" smtClean="0">
                <a:solidFill>
                  <a:schemeClr val="tx1"/>
                </a:solidFill>
              </a:rPr>
              <a:t>soat</a:t>
            </a:r>
            <a:r>
              <a:rPr lang="en-US" sz="2800" kern="0" dirty="0" smtClean="0">
                <a:solidFill>
                  <a:schemeClr val="tx1"/>
                </a:solidFill>
              </a:rPr>
              <a:t>  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770446" y="4269062"/>
            <a:ext cx="864096" cy="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2712066" y="4053618"/>
            <a:ext cx="277706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3 </a:t>
            </a:r>
            <a:r>
              <a:rPr lang="en-US" sz="2800" kern="0" dirty="0" err="1" smtClean="0">
                <a:solidFill>
                  <a:schemeClr val="tx1"/>
                </a:solidFill>
              </a:rPr>
              <a:t>kilovatt</a:t>
            </a:r>
            <a:r>
              <a:rPr lang="en-US" sz="2800" kern="0" dirty="0" smtClean="0">
                <a:solidFill>
                  <a:schemeClr val="tx1"/>
                </a:solidFill>
              </a:rPr>
              <a:t> · </a:t>
            </a:r>
            <a:r>
              <a:rPr lang="en-US" sz="2800" kern="0" dirty="0" err="1" smtClean="0">
                <a:solidFill>
                  <a:schemeClr val="tx1"/>
                </a:solidFill>
              </a:rPr>
              <a:t>soat</a:t>
            </a:r>
            <a:r>
              <a:rPr lang="en-US" sz="2800" kern="0" dirty="0" smtClean="0">
                <a:solidFill>
                  <a:schemeClr val="tx1"/>
                </a:solidFill>
              </a:rPr>
              <a:t>  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75689" y="4945097"/>
            <a:ext cx="131304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4 </a:t>
            </a:r>
            <a:r>
              <a:rPr lang="en-US" sz="2800" kern="0" dirty="0" err="1" smtClean="0">
                <a:solidFill>
                  <a:schemeClr val="tx1"/>
                </a:solidFill>
              </a:rPr>
              <a:t>soat</a:t>
            </a:r>
            <a:r>
              <a:rPr lang="en-US" sz="2800" kern="0" dirty="0" smtClean="0">
                <a:solidFill>
                  <a:schemeClr val="tx1"/>
                </a:solidFill>
              </a:rPr>
              <a:t>  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770446" y="5160540"/>
            <a:ext cx="864096" cy="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2712066" y="4945096"/>
            <a:ext cx="277706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4 </a:t>
            </a:r>
            <a:r>
              <a:rPr lang="en-US" sz="2800" kern="0" dirty="0" err="1" smtClean="0">
                <a:solidFill>
                  <a:schemeClr val="tx1"/>
                </a:solidFill>
              </a:rPr>
              <a:t>kilovatt</a:t>
            </a:r>
            <a:r>
              <a:rPr lang="en-US" sz="2800" kern="0" dirty="0" smtClean="0">
                <a:solidFill>
                  <a:schemeClr val="tx1"/>
                </a:solidFill>
              </a:rPr>
              <a:t> · </a:t>
            </a:r>
            <a:r>
              <a:rPr lang="en-US" sz="2800" kern="0" dirty="0" err="1" smtClean="0">
                <a:solidFill>
                  <a:schemeClr val="tx1"/>
                </a:solidFill>
              </a:rPr>
              <a:t>soat</a:t>
            </a:r>
            <a:r>
              <a:rPr lang="en-US" sz="2800" kern="0" dirty="0" smtClean="0">
                <a:solidFill>
                  <a:schemeClr val="tx1"/>
                </a:solidFill>
              </a:rPr>
              <a:t>  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92689" y="5591427"/>
            <a:ext cx="159673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 3 · 250 = 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63703" y="5528797"/>
            <a:ext cx="1923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b="1" kern="0" dirty="0">
                <a:latin typeface="Arial" panose="020B0604020202020204" pitchFamily="34" charset="0"/>
                <a:cs typeface="Arial" panose="020B0604020202020204" pitchFamily="34" charset="0"/>
              </a:rPr>
              <a:t>750  </a:t>
            </a:r>
            <a:r>
              <a:rPr lang="en-US" sz="28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so‘m</a:t>
            </a:r>
            <a:endParaRPr lang="ru-RU" sz="2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00975" y="6267459"/>
            <a:ext cx="159673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 4 · 250 = 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65200" y="6221292"/>
            <a:ext cx="2023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1000  </a:t>
            </a:r>
            <a:r>
              <a:rPr lang="en-US" sz="28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so‘m</a:t>
            </a:r>
            <a:endParaRPr lang="ru-RU" sz="28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www.tsnn.com/sites/default/files/a2z%20-%20question%20ma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904" y="3177657"/>
            <a:ext cx="2304256" cy="310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00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9" grpId="0"/>
      <p:bldP spid="10" grpId="0"/>
      <p:bldP spid="12" grpId="0"/>
      <p:bldP spid="13" grpId="0"/>
      <p:bldP spid="15" grpId="0"/>
      <p:bldP spid="16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456584" y="333833"/>
            <a:ext cx="3537443" cy="677108"/>
          </a:xfrm>
        </p:spPr>
        <p:txBody>
          <a:bodyPr/>
          <a:lstStyle/>
          <a:p>
            <a:r>
              <a:rPr lang="en-US" sz="4400" b="1" dirty="0" smtClean="0"/>
              <a:t>391 - masala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80120" y="1270297"/>
            <a:ext cx="12200872" cy="1723549"/>
          </a:xfrm>
        </p:spPr>
        <p:txBody>
          <a:bodyPr/>
          <a:lstStyle/>
          <a:p>
            <a:pPr algn="just"/>
            <a:r>
              <a:rPr lang="en-US" sz="2800" b="1" dirty="0" err="1" smtClean="0">
                <a:solidFill>
                  <a:schemeClr val="tx1"/>
                </a:solidFill>
              </a:rPr>
              <a:t>Elektr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chirog‘i</a:t>
            </a:r>
            <a:r>
              <a:rPr lang="en-US" sz="2800" b="1" dirty="0" smtClean="0">
                <a:solidFill>
                  <a:schemeClr val="tx1"/>
                </a:solidFill>
              </a:rPr>
              <a:t> 10 </a:t>
            </a:r>
            <a:r>
              <a:rPr lang="en-US" sz="2800" b="1" dirty="0" err="1" smtClean="0">
                <a:solidFill>
                  <a:schemeClr val="tx1"/>
                </a:solidFill>
              </a:rPr>
              <a:t>soat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yonib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tursa</a:t>
            </a:r>
            <a:r>
              <a:rPr lang="en-US" sz="2800" b="1" dirty="0" smtClean="0">
                <a:solidFill>
                  <a:schemeClr val="tx1"/>
                </a:solidFill>
              </a:rPr>
              <a:t>, 1 </a:t>
            </a:r>
            <a:r>
              <a:rPr lang="en-US" sz="2800" b="1" dirty="0" err="1" smtClean="0">
                <a:solidFill>
                  <a:schemeClr val="tx1"/>
                </a:solidFill>
              </a:rPr>
              <a:t>kilovatt</a:t>
            </a:r>
            <a:r>
              <a:rPr lang="en-US" sz="2800" b="1" dirty="0" smtClean="0">
                <a:solidFill>
                  <a:schemeClr val="tx1"/>
                </a:solidFill>
              </a:rPr>
              <a:t> · </a:t>
            </a:r>
            <a:r>
              <a:rPr lang="en-US" sz="2800" b="1" dirty="0" err="1" smtClean="0">
                <a:solidFill>
                  <a:schemeClr val="tx1"/>
                </a:solidFill>
              </a:rPr>
              <a:t>soat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elektr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energiyasi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sarflanadi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</a:rPr>
              <a:t>Kechasi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yo‘lak</a:t>
            </a:r>
            <a:r>
              <a:rPr lang="en-US" sz="2800" b="1" dirty="0" smtClean="0">
                <a:solidFill>
                  <a:schemeClr val="tx1"/>
                </a:solidFill>
              </a:rPr>
              <a:t> 10 </a:t>
            </a:r>
            <a:r>
              <a:rPr lang="en-US" sz="2800" b="1" dirty="0" err="1" smtClean="0">
                <a:solidFill>
                  <a:schemeClr val="tx1"/>
                </a:solidFill>
              </a:rPr>
              <a:t>soat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davomida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yoritiladi</a:t>
            </a:r>
            <a:r>
              <a:rPr lang="en-US" sz="2800" b="1" dirty="0" smtClean="0">
                <a:solidFill>
                  <a:schemeClr val="tx1"/>
                </a:solidFill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</a:rPr>
              <a:t>Bir</a:t>
            </a:r>
            <a:r>
              <a:rPr lang="en-US" sz="2800" b="1" dirty="0" smtClean="0">
                <a:solidFill>
                  <a:schemeClr val="tx1"/>
                </a:solidFill>
              </a:rPr>
              <a:t> oy ( 30 kun) </a:t>
            </a:r>
            <a:r>
              <a:rPr lang="en-US" sz="2800" b="1" dirty="0" err="1" smtClean="0">
                <a:solidFill>
                  <a:schemeClr val="tx1"/>
                </a:solidFill>
              </a:rPr>
              <a:t>davomida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yo‘lakni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yoritish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uchun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davlat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tomonidan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qancha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mablag</a:t>
            </a:r>
            <a:r>
              <a:rPr lang="en-US" sz="2800" b="1" dirty="0" smtClean="0">
                <a:solidFill>
                  <a:schemeClr val="tx1"/>
                </a:solidFill>
              </a:rPr>
              <a:t>‘ </a:t>
            </a:r>
            <a:r>
              <a:rPr lang="en-US" sz="2800" b="1" dirty="0" err="1" smtClean="0">
                <a:solidFill>
                  <a:schemeClr val="tx1"/>
                </a:solidFill>
              </a:rPr>
              <a:t>sarflanadi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5689" y="4053619"/>
            <a:ext cx="143262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30 · 10 = 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008312" y="3377583"/>
            <a:ext cx="864096" cy="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>
          <a:xfrm>
            <a:off x="2980420" y="3176992"/>
            <a:ext cx="309634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1 </a:t>
            </a:r>
            <a:r>
              <a:rPr lang="en-US" sz="2800" kern="0" dirty="0" err="1" smtClean="0">
                <a:solidFill>
                  <a:schemeClr val="tx1"/>
                </a:solidFill>
              </a:rPr>
              <a:t>kilovatt</a:t>
            </a:r>
            <a:r>
              <a:rPr lang="en-US" sz="2800" kern="0" dirty="0" smtClean="0">
                <a:solidFill>
                  <a:schemeClr val="tx1"/>
                </a:solidFill>
              </a:rPr>
              <a:t> · </a:t>
            </a:r>
            <a:r>
              <a:rPr lang="en-US" sz="2800" kern="0" dirty="0" err="1" smtClean="0">
                <a:solidFill>
                  <a:schemeClr val="tx1"/>
                </a:solidFill>
              </a:rPr>
              <a:t>soat</a:t>
            </a:r>
            <a:r>
              <a:rPr lang="en-US" sz="2800" kern="0" dirty="0" smtClean="0">
                <a:solidFill>
                  <a:schemeClr val="tx1"/>
                </a:solidFill>
              </a:rPr>
              <a:t>  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75689" y="3162141"/>
            <a:ext cx="25202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10 </a:t>
            </a:r>
            <a:r>
              <a:rPr lang="en-US" sz="2800" kern="0" dirty="0" err="1" smtClean="0">
                <a:solidFill>
                  <a:schemeClr val="tx1"/>
                </a:solidFill>
              </a:rPr>
              <a:t>soat</a:t>
            </a:r>
            <a:r>
              <a:rPr lang="en-US" sz="2800" kern="0" dirty="0" smtClean="0">
                <a:solidFill>
                  <a:schemeClr val="tx1"/>
                </a:solidFill>
              </a:rPr>
              <a:t>  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682415" y="4279889"/>
            <a:ext cx="864096" cy="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>
          <a:xfrm>
            <a:off x="2114026" y="4064446"/>
            <a:ext cx="158441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300 </a:t>
            </a:r>
            <a:r>
              <a:rPr lang="en-US" sz="2800" kern="0" dirty="0" err="1" smtClean="0">
                <a:solidFill>
                  <a:schemeClr val="tx1"/>
                </a:solidFill>
              </a:rPr>
              <a:t>soat</a:t>
            </a:r>
            <a:r>
              <a:rPr lang="en-US" sz="2800" kern="0" dirty="0" smtClean="0">
                <a:solidFill>
                  <a:schemeClr val="tx1"/>
                </a:solidFill>
              </a:rPr>
              <a:t>  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672609" y="4053618"/>
            <a:ext cx="295232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30 </a:t>
            </a:r>
            <a:r>
              <a:rPr lang="en-US" sz="2800" kern="0" dirty="0" err="1" smtClean="0">
                <a:solidFill>
                  <a:schemeClr val="tx1"/>
                </a:solidFill>
              </a:rPr>
              <a:t>kilovatt</a:t>
            </a:r>
            <a:r>
              <a:rPr lang="en-US" sz="2800" kern="0" dirty="0" smtClean="0">
                <a:solidFill>
                  <a:schemeClr val="tx1"/>
                </a:solidFill>
              </a:rPr>
              <a:t> · </a:t>
            </a:r>
            <a:r>
              <a:rPr lang="en-US" sz="2800" kern="0" dirty="0" err="1" smtClean="0">
                <a:solidFill>
                  <a:schemeClr val="tx1"/>
                </a:solidFill>
              </a:rPr>
              <a:t>soat</a:t>
            </a:r>
            <a:r>
              <a:rPr lang="en-US" sz="2800" kern="0" dirty="0" smtClean="0">
                <a:solidFill>
                  <a:schemeClr val="tx1"/>
                </a:solidFill>
              </a:rPr>
              <a:t>  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60503" y="5020518"/>
            <a:ext cx="173584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30 · 250 =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275923" y="5020518"/>
            <a:ext cx="194050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7500 </a:t>
            </a:r>
            <a:r>
              <a:rPr lang="en-US" sz="2800" kern="0" dirty="0" err="1" smtClean="0">
                <a:solidFill>
                  <a:schemeClr val="tx1"/>
                </a:solidFill>
              </a:rPr>
              <a:t>so‘m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s://i.gifer.com/embedded/download/7k5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987" y="3672458"/>
            <a:ext cx="2232247" cy="257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60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8" grpId="0"/>
      <p:bldP spid="9" grpId="0"/>
      <p:bldP spid="11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7192" y="2544235"/>
            <a:ext cx="1368152" cy="430887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10 </a:t>
            </a:r>
            <a:r>
              <a:rPr lang="en-US" sz="2800" dirty="0" err="1" smtClean="0">
                <a:solidFill>
                  <a:schemeClr val="tx1"/>
                </a:solidFill>
              </a:rPr>
              <a:t>soat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801808" y="333833"/>
            <a:ext cx="3393427" cy="677108"/>
          </a:xfrm>
        </p:spPr>
        <p:txBody>
          <a:bodyPr/>
          <a:lstStyle/>
          <a:p>
            <a:r>
              <a:rPr lang="en-US" sz="4400" b="1" dirty="0" smtClean="0"/>
              <a:t>392 - masala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36678" y="1310226"/>
            <a:ext cx="12184801" cy="1181880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Xonadonda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bir</a:t>
            </a:r>
            <a:r>
              <a:rPr lang="en-US" sz="2800" b="1" dirty="0" smtClean="0">
                <a:solidFill>
                  <a:schemeClr val="tx1"/>
                </a:solidFill>
              </a:rPr>
              <a:t> oy </a:t>
            </a:r>
            <a:r>
              <a:rPr lang="en-US" sz="2800" b="1" dirty="0" err="1" smtClean="0">
                <a:solidFill>
                  <a:schemeClr val="tx1"/>
                </a:solidFill>
              </a:rPr>
              <a:t>davomida</a:t>
            </a:r>
            <a:r>
              <a:rPr lang="en-US" sz="2800" b="1" dirty="0" smtClean="0">
                <a:solidFill>
                  <a:schemeClr val="tx1"/>
                </a:solidFill>
              </a:rPr>
              <a:t> 50 </a:t>
            </a:r>
            <a:r>
              <a:rPr lang="en-US" sz="2800" b="1" dirty="0" err="1" smtClean="0">
                <a:solidFill>
                  <a:schemeClr val="tx1"/>
                </a:solidFill>
              </a:rPr>
              <a:t>soat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keraksiz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yoniq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qolgan</a:t>
            </a:r>
            <a:r>
              <a:rPr lang="en-US" sz="2800" b="1" dirty="0" smtClean="0">
                <a:solidFill>
                  <a:schemeClr val="tx1"/>
                </a:solidFill>
              </a:rPr>
              <a:t>: </a:t>
            </a:r>
            <a:r>
              <a:rPr lang="en-US" sz="2800" b="1" dirty="0" smtClean="0">
                <a:solidFill>
                  <a:srgbClr val="C00000"/>
                </a:solidFill>
              </a:rPr>
              <a:t>a) </a:t>
            </a:r>
            <a:r>
              <a:rPr lang="en-US" sz="2800" b="1" dirty="0" err="1" smtClean="0">
                <a:solidFill>
                  <a:schemeClr val="tx1"/>
                </a:solidFill>
              </a:rPr>
              <a:t>bitta</a:t>
            </a:r>
            <a:r>
              <a:rPr lang="en-US" sz="2800" b="1" dirty="0" smtClean="0">
                <a:solidFill>
                  <a:schemeClr val="tx1"/>
                </a:solidFill>
              </a:rPr>
              <a:t> ; 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b) </a:t>
            </a:r>
            <a:r>
              <a:rPr lang="en-US" sz="2800" b="1" dirty="0" err="1" smtClean="0">
                <a:solidFill>
                  <a:schemeClr val="tx1"/>
                </a:solidFill>
              </a:rPr>
              <a:t>ikkita</a:t>
            </a:r>
            <a:r>
              <a:rPr lang="en-US" sz="2800" b="1" dirty="0" smtClean="0">
                <a:solidFill>
                  <a:schemeClr val="tx1"/>
                </a:solidFill>
              </a:rPr>
              <a:t>; </a:t>
            </a:r>
            <a:r>
              <a:rPr lang="en-US" sz="2800" b="1" dirty="0" smtClean="0">
                <a:solidFill>
                  <a:srgbClr val="C00000"/>
                </a:solidFill>
              </a:rPr>
              <a:t>d) </a:t>
            </a:r>
            <a:r>
              <a:rPr lang="en-US" sz="2800" b="1" dirty="0" err="1" smtClean="0">
                <a:solidFill>
                  <a:schemeClr val="tx1"/>
                </a:solidFill>
              </a:rPr>
              <a:t>uchta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elektr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chirog‘i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uchun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necha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so‘m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to‘lash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kerak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bo‘ladi</a:t>
            </a:r>
            <a:r>
              <a:rPr lang="en-US" sz="2800" b="1" dirty="0" smtClean="0">
                <a:solidFill>
                  <a:schemeClr val="tx1"/>
                </a:solidFill>
              </a:rPr>
              <a:t>?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166400" y="2552699"/>
            <a:ext cx="334837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1 </a:t>
            </a:r>
            <a:r>
              <a:rPr lang="en-US" sz="2800" kern="0" dirty="0" err="1" smtClean="0">
                <a:solidFill>
                  <a:schemeClr val="tx1"/>
                </a:solidFill>
              </a:rPr>
              <a:t>kilovatt</a:t>
            </a:r>
            <a:r>
              <a:rPr lang="en-US" sz="2800" kern="0" dirty="0" smtClean="0">
                <a:solidFill>
                  <a:schemeClr val="tx1"/>
                </a:solidFill>
              </a:rPr>
              <a:t>  · </a:t>
            </a:r>
            <a:r>
              <a:rPr lang="en-US" sz="2800" kern="0" dirty="0" err="1" smtClean="0">
                <a:solidFill>
                  <a:schemeClr val="tx1"/>
                </a:solidFill>
              </a:rPr>
              <a:t>soat</a:t>
            </a:r>
            <a:r>
              <a:rPr lang="en-US" sz="2800" kern="0" dirty="0" smtClean="0">
                <a:solidFill>
                  <a:schemeClr val="tx1"/>
                </a:solidFill>
              </a:rPr>
              <a:t>  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245344" y="2788817"/>
            <a:ext cx="864096" cy="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450890" y="3365631"/>
            <a:ext cx="167147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accent6">
                    <a:lumMod val="50000"/>
                  </a:schemeClr>
                </a:solidFill>
              </a:rPr>
              <a:t>a) </a:t>
            </a:r>
            <a:r>
              <a:rPr lang="en-US" sz="2800" kern="0" dirty="0" smtClean="0">
                <a:solidFill>
                  <a:schemeClr val="tx1"/>
                </a:solidFill>
              </a:rPr>
              <a:t>50 </a:t>
            </a:r>
            <a:r>
              <a:rPr lang="en-US" sz="2800" kern="0" dirty="0" err="1" smtClean="0">
                <a:solidFill>
                  <a:schemeClr val="tx1"/>
                </a:solidFill>
              </a:rPr>
              <a:t>soat</a:t>
            </a:r>
            <a:r>
              <a:rPr lang="en-US" sz="2800" kern="0" dirty="0" smtClean="0">
                <a:solidFill>
                  <a:schemeClr val="tx1"/>
                </a:solidFill>
              </a:rPr>
              <a:t> 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187194" y="3397545"/>
            <a:ext cx="295232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5 </a:t>
            </a:r>
            <a:r>
              <a:rPr lang="en-US" sz="2800" kern="0" dirty="0" err="1" smtClean="0">
                <a:solidFill>
                  <a:schemeClr val="tx1"/>
                </a:solidFill>
              </a:rPr>
              <a:t>kilovatt</a:t>
            </a:r>
            <a:r>
              <a:rPr lang="en-US" sz="2800" kern="0" dirty="0" smtClean="0">
                <a:solidFill>
                  <a:schemeClr val="tx1"/>
                </a:solidFill>
              </a:rPr>
              <a:t>  · </a:t>
            </a:r>
            <a:r>
              <a:rPr lang="en-US" sz="2800" kern="0" dirty="0" err="1" smtClean="0">
                <a:solidFill>
                  <a:schemeClr val="tx1"/>
                </a:solidFill>
              </a:rPr>
              <a:t>soat</a:t>
            </a:r>
            <a:r>
              <a:rPr lang="en-US" sz="2800" kern="0" dirty="0" smtClean="0">
                <a:solidFill>
                  <a:schemeClr val="tx1"/>
                </a:solidFill>
              </a:rPr>
              <a:t>  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222730" y="3612988"/>
            <a:ext cx="864096" cy="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926586" y="3986699"/>
            <a:ext cx="345638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5 · 250 = 1250 </a:t>
            </a:r>
            <a:r>
              <a:rPr lang="en-US" sz="2800" kern="0" dirty="0" err="1" smtClean="0">
                <a:solidFill>
                  <a:schemeClr val="tx1"/>
                </a:solidFill>
              </a:rPr>
              <a:t>so‘m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671458" y="3384036"/>
            <a:ext cx="289769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accent6">
                    <a:lumMod val="50000"/>
                  </a:schemeClr>
                </a:solidFill>
              </a:rPr>
              <a:t>b)  </a:t>
            </a:r>
            <a:r>
              <a:rPr lang="en-US" sz="2800" kern="0" dirty="0" smtClean="0">
                <a:solidFill>
                  <a:schemeClr val="tx1"/>
                </a:solidFill>
              </a:rPr>
              <a:t>2 · 50 </a:t>
            </a:r>
            <a:r>
              <a:rPr lang="en-US" sz="2800" kern="0" dirty="0" err="1" smtClean="0">
                <a:solidFill>
                  <a:schemeClr val="tx1"/>
                </a:solidFill>
              </a:rPr>
              <a:t>soat</a:t>
            </a:r>
            <a:r>
              <a:rPr lang="en-US" sz="2800" kern="0" dirty="0" smtClean="0">
                <a:solidFill>
                  <a:schemeClr val="tx1"/>
                </a:solidFill>
              </a:rPr>
              <a:t> =  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7572828" y="4583376"/>
            <a:ext cx="345638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10 · 250 = 2500 </a:t>
            </a:r>
            <a:r>
              <a:rPr lang="en-US" sz="2800" kern="0" dirty="0" err="1" smtClean="0">
                <a:solidFill>
                  <a:schemeClr val="tx1"/>
                </a:solidFill>
              </a:rPr>
              <a:t>so‘m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857262" y="5738051"/>
            <a:ext cx="160324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150 </a:t>
            </a:r>
            <a:r>
              <a:rPr lang="en-US" sz="2800" kern="0" dirty="0" err="1" smtClean="0">
                <a:solidFill>
                  <a:schemeClr val="tx1"/>
                </a:solidFill>
              </a:rPr>
              <a:t>soat</a:t>
            </a:r>
            <a:r>
              <a:rPr lang="en-US" sz="2800" kern="0" dirty="0" smtClean="0">
                <a:solidFill>
                  <a:schemeClr val="tx1"/>
                </a:solidFill>
              </a:rPr>
              <a:t> 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397019" y="5790197"/>
            <a:ext cx="295232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15 </a:t>
            </a:r>
            <a:r>
              <a:rPr lang="en-US" sz="2800" kern="0" dirty="0" err="1" smtClean="0">
                <a:solidFill>
                  <a:schemeClr val="tx1"/>
                </a:solidFill>
              </a:rPr>
              <a:t>kilovatt</a:t>
            </a:r>
            <a:r>
              <a:rPr lang="en-US" sz="2800" kern="0" dirty="0" smtClean="0">
                <a:solidFill>
                  <a:schemeClr val="tx1"/>
                </a:solidFill>
              </a:rPr>
              <a:t>  · </a:t>
            </a:r>
            <a:r>
              <a:rPr lang="en-US" sz="2800" kern="0" dirty="0" err="1" smtClean="0">
                <a:solidFill>
                  <a:schemeClr val="tx1"/>
                </a:solidFill>
              </a:rPr>
              <a:t>soat</a:t>
            </a:r>
            <a:r>
              <a:rPr lang="en-US" sz="2800" kern="0" dirty="0" smtClean="0">
                <a:solidFill>
                  <a:schemeClr val="tx1"/>
                </a:solidFill>
              </a:rPr>
              <a:t>  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441320" y="5960247"/>
            <a:ext cx="864096" cy="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>
          <a:xfrm>
            <a:off x="1459002" y="6335341"/>
            <a:ext cx="365043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15 · 250 = 3750 </a:t>
            </a:r>
            <a:r>
              <a:rPr lang="en-US" sz="2800" kern="0" dirty="0" err="1" smtClean="0">
                <a:solidFill>
                  <a:schemeClr val="tx1"/>
                </a:solidFill>
              </a:rPr>
              <a:t>so‘m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9305591" y="3397545"/>
            <a:ext cx="159099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100 </a:t>
            </a:r>
            <a:r>
              <a:rPr lang="en-US" sz="2800" kern="0" dirty="0" err="1" smtClean="0">
                <a:solidFill>
                  <a:schemeClr val="tx1"/>
                </a:solidFill>
              </a:rPr>
              <a:t>soat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7129631" y="4000683"/>
            <a:ext cx="162961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100 </a:t>
            </a:r>
            <a:r>
              <a:rPr lang="en-US" sz="2800" kern="0" dirty="0" err="1" smtClean="0">
                <a:solidFill>
                  <a:schemeClr val="tx1"/>
                </a:solidFill>
              </a:rPr>
              <a:t>soat</a:t>
            </a:r>
            <a:r>
              <a:rPr lang="en-US" sz="2800" kern="0" dirty="0" smtClean="0">
                <a:solidFill>
                  <a:schemeClr val="tx1"/>
                </a:solidFill>
              </a:rPr>
              <a:t> 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9650231" y="4027352"/>
            <a:ext cx="2997767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10 </a:t>
            </a:r>
            <a:r>
              <a:rPr lang="en-US" sz="2800" kern="0" dirty="0" err="1" smtClean="0">
                <a:solidFill>
                  <a:schemeClr val="tx1"/>
                </a:solidFill>
              </a:rPr>
              <a:t>kilovatt</a:t>
            </a:r>
            <a:r>
              <a:rPr lang="en-US" sz="2800" kern="0" dirty="0" smtClean="0">
                <a:solidFill>
                  <a:schemeClr val="tx1"/>
                </a:solidFill>
              </a:rPr>
              <a:t>  · </a:t>
            </a:r>
            <a:r>
              <a:rPr lang="en-US" sz="2800" kern="0" dirty="0" err="1" smtClean="0">
                <a:solidFill>
                  <a:schemeClr val="tx1"/>
                </a:solidFill>
              </a:rPr>
              <a:t>soat</a:t>
            </a:r>
            <a:r>
              <a:rPr lang="en-US" sz="2800" kern="0" dirty="0" smtClean="0">
                <a:solidFill>
                  <a:schemeClr val="tx1"/>
                </a:solidFill>
              </a:rPr>
              <a:t>  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8759246" y="4242796"/>
            <a:ext cx="864096" cy="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Заголовок 1"/>
          <p:cNvSpPr txBox="1">
            <a:spLocks/>
          </p:cNvSpPr>
          <p:nvPr/>
        </p:nvSpPr>
        <p:spPr>
          <a:xfrm>
            <a:off x="450890" y="5153229"/>
            <a:ext cx="294612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accent6">
                    <a:lumMod val="50000"/>
                  </a:schemeClr>
                </a:solidFill>
              </a:rPr>
              <a:t>d) </a:t>
            </a:r>
            <a:r>
              <a:rPr lang="en-US" sz="2800" kern="0" dirty="0" smtClean="0">
                <a:solidFill>
                  <a:schemeClr val="tx1"/>
                </a:solidFill>
              </a:rPr>
              <a:t>3 · 50 </a:t>
            </a:r>
            <a:r>
              <a:rPr lang="en-US" sz="2800" kern="0" dirty="0" err="1" smtClean="0">
                <a:solidFill>
                  <a:schemeClr val="tx1"/>
                </a:solidFill>
              </a:rPr>
              <a:t>soat</a:t>
            </a:r>
            <a:r>
              <a:rPr lang="en-US" sz="2800" kern="0" dirty="0" smtClean="0">
                <a:solidFill>
                  <a:schemeClr val="tx1"/>
                </a:solidFill>
              </a:rPr>
              <a:t> =  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2992500" y="5168811"/>
            <a:ext cx="159099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150 </a:t>
            </a:r>
            <a:r>
              <a:rPr lang="en-US" sz="2800" kern="0" dirty="0" err="1" smtClean="0">
                <a:solidFill>
                  <a:schemeClr val="tx1"/>
                </a:solidFill>
              </a:rPr>
              <a:t>soat</a:t>
            </a:r>
            <a:endParaRPr lang="ru-RU" sz="28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27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  <p:bldP spid="7" grpId="0"/>
      <p:bldP spid="8" grpId="0"/>
      <p:bldP spid="10" grpId="0"/>
      <p:bldP spid="11" grpId="0"/>
      <p:bldP spid="14" grpId="0"/>
      <p:bldP spid="15" grpId="0"/>
      <p:bldP spid="16" grpId="0"/>
      <p:bldP spid="18" grpId="0"/>
      <p:bldP spid="20" grpId="0"/>
      <p:bldP spid="21" grpId="0"/>
      <p:bldP spid="22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192" y="5040610"/>
            <a:ext cx="2852256" cy="430887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23609  -  23456 =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12299" y="333833"/>
            <a:ext cx="3537443" cy="677108"/>
          </a:xfrm>
        </p:spPr>
        <p:txBody>
          <a:bodyPr/>
          <a:lstStyle/>
          <a:p>
            <a:r>
              <a:rPr lang="en-US" sz="4400" b="1" dirty="0" smtClean="0"/>
              <a:t>393 - masala</a:t>
            </a:r>
            <a:endParaRPr lang="ru-RU" sz="4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52128" y="1368202"/>
            <a:ext cx="12025336" cy="1292662"/>
          </a:xfrm>
        </p:spPr>
        <p:txBody>
          <a:bodyPr/>
          <a:lstStyle/>
          <a:p>
            <a:pPr algn="just"/>
            <a:r>
              <a:rPr lang="en-US" sz="2800" b="1" dirty="0" err="1" smtClean="0">
                <a:solidFill>
                  <a:schemeClr val="tx1"/>
                </a:solidFill>
              </a:rPr>
              <a:t>Rasmda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tasvirlangan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hisoblagichning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dastlabki</a:t>
            </a:r>
            <a:r>
              <a:rPr lang="en-US" sz="2800" b="1" dirty="0" smtClean="0">
                <a:solidFill>
                  <a:schemeClr val="tx1"/>
                </a:solidFill>
              </a:rPr>
              <a:t> ( a - </a:t>
            </a:r>
            <a:r>
              <a:rPr lang="en-US" sz="2800" b="1" dirty="0" err="1" smtClean="0">
                <a:solidFill>
                  <a:schemeClr val="tx1"/>
                </a:solidFill>
              </a:rPr>
              <a:t>rasm</a:t>
            </a:r>
            <a:r>
              <a:rPr lang="en-US" sz="2800" b="1" dirty="0" smtClean="0">
                <a:solidFill>
                  <a:schemeClr val="tx1"/>
                </a:solidFill>
              </a:rPr>
              <a:t>) </a:t>
            </a:r>
            <a:r>
              <a:rPr lang="en-US" sz="2800" b="1" dirty="0" err="1" smtClean="0">
                <a:solidFill>
                  <a:schemeClr val="tx1"/>
                </a:solidFill>
              </a:rPr>
              <a:t>va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oxirgi</a:t>
            </a:r>
            <a:r>
              <a:rPr lang="en-US" sz="2800" b="1" dirty="0" smtClean="0">
                <a:solidFill>
                  <a:schemeClr val="tx1"/>
                </a:solidFill>
              </a:rPr>
              <a:t>      (b - </a:t>
            </a:r>
            <a:r>
              <a:rPr lang="en-US" sz="2800" b="1" dirty="0" err="1" smtClean="0">
                <a:solidFill>
                  <a:schemeClr val="tx1"/>
                </a:solidFill>
              </a:rPr>
              <a:t>rasm</a:t>
            </a:r>
            <a:r>
              <a:rPr lang="en-US" sz="2800" b="1" dirty="0" smtClean="0">
                <a:solidFill>
                  <a:schemeClr val="tx1"/>
                </a:solidFill>
              </a:rPr>
              <a:t>) </a:t>
            </a:r>
            <a:r>
              <a:rPr lang="en-US" sz="2800" b="1" dirty="0" err="1" smtClean="0">
                <a:solidFill>
                  <a:schemeClr val="tx1"/>
                </a:solidFill>
              </a:rPr>
              <a:t>ko‘rsatkichlariga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qarab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iste’mol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qilingan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elektr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energiyasi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uchun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qancha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pul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to‘lash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lozimligini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aniqlang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91271" y="5698757"/>
            <a:ext cx="401703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153 · 250 = 38250 </a:t>
            </a:r>
            <a:r>
              <a:rPr lang="en-US" sz="2800" kern="0" dirty="0" err="1" smtClean="0">
                <a:solidFill>
                  <a:schemeClr val="tx1"/>
                </a:solidFill>
              </a:rPr>
              <a:t>so‘m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49608" y="5060760"/>
            <a:ext cx="316835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2800" kern="0" dirty="0" smtClean="0">
                <a:solidFill>
                  <a:schemeClr val="tx1"/>
                </a:solidFill>
              </a:rPr>
              <a:t>153 </a:t>
            </a:r>
            <a:r>
              <a:rPr lang="en-US" sz="2800" kern="0" dirty="0" err="1" smtClean="0">
                <a:solidFill>
                  <a:schemeClr val="tx1"/>
                </a:solidFill>
              </a:rPr>
              <a:t>kilovatt</a:t>
            </a:r>
            <a:r>
              <a:rPr lang="en-US" sz="2800" kern="0" dirty="0" smtClean="0">
                <a:solidFill>
                  <a:schemeClr val="tx1"/>
                </a:solidFill>
              </a:rPr>
              <a:t> · </a:t>
            </a:r>
            <a:r>
              <a:rPr lang="en-US" sz="2800" kern="0" dirty="0" err="1" smtClean="0">
                <a:solidFill>
                  <a:schemeClr val="tx1"/>
                </a:solidFill>
              </a:rPr>
              <a:t>soat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45949" y="6368842"/>
            <a:ext cx="676881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3200" kern="0" dirty="0" err="1" smtClean="0">
                <a:solidFill>
                  <a:schemeClr val="accent6">
                    <a:lumMod val="50000"/>
                  </a:schemeClr>
                </a:solidFill>
              </a:rPr>
              <a:t>Javob</a:t>
            </a:r>
            <a:r>
              <a:rPr lang="en-US" sz="3200" kern="0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sz="2800" kern="0" dirty="0" smtClean="0">
                <a:solidFill>
                  <a:schemeClr val="tx1"/>
                </a:solidFill>
              </a:rPr>
              <a:t>38250 </a:t>
            </a:r>
            <a:r>
              <a:rPr lang="en-US" sz="2800" kern="0" dirty="0" err="1" smtClean="0">
                <a:solidFill>
                  <a:schemeClr val="tx1"/>
                </a:solidFill>
              </a:rPr>
              <a:t>so‘m</a:t>
            </a:r>
            <a:r>
              <a:rPr lang="en-US" sz="2800" kern="0" dirty="0" smtClean="0">
                <a:solidFill>
                  <a:schemeClr val="tx1"/>
                </a:solidFill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</a:rPr>
              <a:t>pul</a:t>
            </a:r>
            <a:r>
              <a:rPr lang="en-US" sz="2800" kern="0" dirty="0" smtClean="0">
                <a:solidFill>
                  <a:schemeClr val="tx1"/>
                </a:solidFill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</a:rPr>
              <a:t>to‘lash</a:t>
            </a:r>
            <a:r>
              <a:rPr lang="en-US" sz="2800" kern="0" dirty="0" smtClean="0">
                <a:solidFill>
                  <a:schemeClr val="tx1"/>
                </a:solidFill>
              </a:rPr>
              <a:t> </a:t>
            </a:r>
            <a:r>
              <a:rPr lang="en-US" sz="2800" kern="0" dirty="0" err="1" smtClean="0">
                <a:solidFill>
                  <a:schemeClr val="tx1"/>
                </a:solidFill>
              </a:rPr>
              <a:t>lozim</a:t>
            </a:r>
            <a:r>
              <a:rPr lang="en-US" sz="2800" kern="0" dirty="0" smtClean="0">
                <a:solidFill>
                  <a:schemeClr val="tx1"/>
                </a:solidFill>
              </a:rPr>
              <a:t>.</a:t>
            </a:r>
            <a:endParaRPr lang="ru-RU" sz="2800" kern="0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0" y="2734509"/>
            <a:ext cx="2732699" cy="21726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408" y="2726801"/>
            <a:ext cx="2701648" cy="217263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438637" y="2726801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78905" y="2726801"/>
            <a:ext cx="524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4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  <p:bldP spid="6" grpId="0"/>
      <p:bldP spid="7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00007" y="388407"/>
            <a:ext cx="12001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topshiriqlar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24336" y="1419331"/>
            <a:ext cx="90010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ru-RU" sz="4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900igr.net/up/datai/264790/0017-011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16" y="1296195"/>
            <a:ext cx="12313367" cy="564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56384" y="1665806"/>
            <a:ext cx="639158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95 -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betidagi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398 -, </a:t>
            </a: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399 - masalalarni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15383</TotalTime>
  <Words>312</Words>
  <Application>Microsoft Office PowerPoint</Application>
  <PresentationFormat>Произвольный</PresentationFormat>
  <Paragraphs>56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MATEMATIKA</vt:lpstr>
      <vt:lpstr>Презентация PowerPoint</vt:lpstr>
      <vt:lpstr>3 soat  </vt:lpstr>
      <vt:lpstr>Презентация PowerPoint</vt:lpstr>
      <vt:lpstr>10 soat </vt:lpstr>
      <vt:lpstr>23609  -  23456 =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Пользователь</cp:lastModifiedBy>
  <cp:revision>1271</cp:revision>
  <dcterms:created xsi:type="dcterms:W3CDTF">2020-04-09T07:32:19Z</dcterms:created>
  <dcterms:modified xsi:type="dcterms:W3CDTF">2021-01-25T05:15:16Z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