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84" r:id="rId2"/>
    <p:sldId id="560" r:id="rId3"/>
    <p:sldId id="561" r:id="rId4"/>
    <p:sldId id="562" r:id="rId5"/>
    <p:sldId id="563" r:id="rId6"/>
    <p:sldId id="564" r:id="rId7"/>
    <p:sldId id="565" r:id="rId8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EFE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89636" autoAdjust="0"/>
  </p:normalViewPr>
  <p:slideViewPr>
    <p:cSldViewPr>
      <p:cViewPr varScale="1">
        <p:scale>
          <a:sx n="73" d="100"/>
          <a:sy n="73" d="100"/>
        </p:scale>
        <p:origin x="40" y="56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62007" y="2584239"/>
            <a:ext cx="11463529" cy="769984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st2.depositphotos.com/1015337/7358/i/950/depositphotos_73589169-stock-photo-back-to-sch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64" y="3505935"/>
            <a:ext cx="4077419" cy="3501395"/>
          </a:xfrm>
          <a:prstGeom prst="rect">
            <a:avLst/>
          </a:prstGeom>
          <a:solidFill>
            <a:srgbClr val="FEFEFE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539" y="2850129"/>
            <a:ext cx="6408712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Ikki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shahar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orasidagi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masofa</a:t>
            </a:r>
            <a:r>
              <a:rPr lang="en-US" sz="2800" dirty="0" smtClean="0">
                <a:solidFill>
                  <a:srgbClr val="7030A0"/>
                </a:solidFill>
              </a:rPr>
              <a:t> 150 km 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12568" y="384274"/>
            <a:ext cx="3414177" cy="576226"/>
          </a:xfrm>
        </p:spPr>
        <p:txBody>
          <a:bodyPr/>
          <a:lstStyle/>
          <a:p>
            <a:r>
              <a:rPr lang="en-US" sz="4400" b="1" dirty="0" smtClean="0"/>
              <a:t>420 -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737385" cy="1292662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sayyoh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ikki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shahar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orasidagi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masofani</a:t>
            </a:r>
            <a:r>
              <a:rPr lang="en-US" sz="2800" b="1" dirty="0" smtClean="0">
                <a:solidFill>
                  <a:schemeClr val="tx1"/>
                </a:solidFill>
              </a:rPr>
              <a:t> 10 </a:t>
            </a:r>
            <a:r>
              <a:rPr lang="en-US" sz="2800" b="1" dirty="0" err="1" smtClean="0">
                <a:solidFill>
                  <a:schemeClr val="tx1"/>
                </a:solidFill>
              </a:rPr>
              <a:t>soatda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15 </a:t>
            </a:r>
            <a:r>
              <a:rPr lang="en-US" sz="2800" b="1" dirty="0" err="1" smtClean="0">
                <a:solidFill>
                  <a:schemeClr val="tx1"/>
                </a:solidFill>
              </a:rPr>
              <a:t>soatda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bosib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o‘tadi</a:t>
            </a:r>
            <a:r>
              <a:rPr lang="en-US" sz="2800" b="1" dirty="0" smtClean="0">
                <a:solidFill>
                  <a:schemeClr val="tx1"/>
                </a:solidFill>
              </a:rPr>
              <a:t>. Agar </a:t>
            </a:r>
            <a:r>
              <a:rPr lang="en-US" sz="2800" b="1" dirty="0" err="1" smtClean="0">
                <a:solidFill>
                  <a:schemeClr val="tx1"/>
                </a:solidFill>
              </a:rPr>
              <a:t>ular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shahardan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</a:t>
            </a:r>
            <a:r>
              <a:rPr lang="en-US" sz="2800" b="1" dirty="0" smtClean="0">
                <a:solidFill>
                  <a:schemeClr val="tx1"/>
                </a:solidFill>
              </a:rPr>
              <a:t> - </a:t>
            </a:r>
            <a:r>
              <a:rPr lang="en-US" sz="2800" b="1" dirty="0" err="1" smtClean="0">
                <a:solidFill>
                  <a:schemeClr val="tx1"/>
                </a:solidFill>
              </a:rPr>
              <a:t>biriga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qarab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vaqtda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yo‘lga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chiqsalar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necha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soatdan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keyin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uchrashadilar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5820" y="3589831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053" y="4253012"/>
            <a:ext cx="26642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10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053" y="4776232"/>
            <a:ext cx="26642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15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069" y="5299452"/>
            <a:ext cx="23402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150 km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071" y="5821756"/>
            <a:ext cx="2502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? v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675458" y="4192948"/>
            <a:ext cx="38524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</a:t>
            </a:r>
            <a:r>
              <a:rPr lang="en-US" sz="1600" kern="0" dirty="0" smtClean="0">
                <a:solidFill>
                  <a:schemeClr val="tx1"/>
                </a:solidFill>
              </a:rPr>
              <a:t>1 </a:t>
            </a:r>
            <a:r>
              <a:rPr lang="en-US" sz="2800" kern="0" dirty="0" smtClean="0">
                <a:solidFill>
                  <a:schemeClr val="tx1"/>
                </a:solidFill>
              </a:rPr>
              <a:t>= 150 km : 10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=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478716" y="4194482"/>
            <a:ext cx="201842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15 km/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675458" y="4709532"/>
            <a:ext cx="38524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</a:t>
            </a:r>
            <a:r>
              <a:rPr lang="en-US" sz="1600" kern="0" dirty="0" smtClean="0">
                <a:solidFill>
                  <a:schemeClr val="tx1"/>
                </a:solidFill>
              </a:rPr>
              <a:t>2 </a:t>
            </a:r>
            <a:r>
              <a:rPr lang="en-US" sz="2800" kern="0" dirty="0" smtClean="0">
                <a:solidFill>
                  <a:schemeClr val="tx1"/>
                </a:solidFill>
              </a:rPr>
              <a:t>= 150 km : 15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=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478717" y="4758245"/>
            <a:ext cx="19082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10 km/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700164" y="5342478"/>
            <a:ext cx="139937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t</a:t>
            </a:r>
            <a:r>
              <a:rPr lang="en-US" sz="2800" kern="0" dirty="0" smtClean="0">
                <a:solidFill>
                  <a:schemeClr val="tx1"/>
                </a:solidFill>
              </a:rPr>
              <a:t> = S : v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877789" y="5188661"/>
            <a:ext cx="197603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US" sz="1600" kern="0" dirty="0" smtClean="0">
                <a:solidFill>
                  <a:schemeClr val="accent6">
                    <a:lumMod val="50000"/>
                  </a:schemeClr>
                </a:solidFill>
              </a:rPr>
              <a:t>1 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   v</a:t>
            </a:r>
            <a:r>
              <a:rPr lang="en-US" sz="1600" kern="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1600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705590" y="5884788"/>
            <a:ext cx="492904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t </a:t>
            </a:r>
            <a:r>
              <a:rPr lang="en-US" sz="16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= 150 km : (15 + 10) =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579714" y="5869805"/>
            <a:ext cx="29245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150 : 25 = 6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6000702" y="5552973"/>
            <a:ext cx="0" cy="3897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813894" y="5552973"/>
            <a:ext cx="0" cy="3897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 txBox="1">
            <a:spLocks/>
          </p:cNvSpPr>
          <p:nvPr/>
        </p:nvSpPr>
        <p:spPr>
          <a:xfrm>
            <a:off x="3640130" y="6354727"/>
            <a:ext cx="767717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chemeClr val="accent6">
                    <a:lumMod val="50000"/>
                  </a:schemeClr>
                </a:solidFill>
              </a:rPr>
              <a:t>Javob</a:t>
            </a:r>
            <a:r>
              <a:rPr lang="en-US" sz="3200" kern="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2800" kern="0" dirty="0" err="1" smtClean="0">
                <a:solidFill>
                  <a:srgbClr val="002060"/>
                </a:solidFill>
              </a:rPr>
              <a:t>Ular</a:t>
            </a:r>
            <a:r>
              <a:rPr lang="en-US" sz="2800" kern="0" dirty="0" smtClean="0">
                <a:solidFill>
                  <a:srgbClr val="002060"/>
                </a:solidFill>
              </a:rPr>
              <a:t> 6 </a:t>
            </a:r>
            <a:r>
              <a:rPr lang="en-US" sz="2800" kern="0" dirty="0" err="1" smtClean="0">
                <a:solidFill>
                  <a:srgbClr val="002060"/>
                </a:solidFill>
              </a:rPr>
              <a:t>soatdan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keyin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uchrashadilar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943536" y="3488291"/>
            <a:ext cx="15166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v = S : t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30968" y="3612944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5535925" y="3751264"/>
            <a:ext cx="341864" cy="29894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7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9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74" y="3823010"/>
            <a:ext cx="2364234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2 - son: 3,062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84576" y="380742"/>
            <a:ext cx="3384376" cy="627420"/>
          </a:xfrm>
        </p:spPr>
        <p:txBody>
          <a:bodyPr/>
          <a:lstStyle/>
          <a:p>
            <a:r>
              <a:rPr lang="en-US" sz="4400" b="1" dirty="0" smtClean="0"/>
              <a:t>421 -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00708" y="1369510"/>
            <a:ext cx="12148764" cy="1292662"/>
          </a:xfrm>
        </p:spPr>
        <p:txBody>
          <a:bodyPr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To‘rtta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yig‘indisi</a:t>
            </a:r>
            <a:r>
              <a:rPr lang="en-US" sz="2800" b="1" dirty="0" smtClean="0">
                <a:solidFill>
                  <a:schemeClr val="tx1"/>
                </a:solidFill>
              </a:rPr>
              <a:t> 16,712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son 3,062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u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sondan</a:t>
            </a:r>
            <a:r>
              <a:rPr lang="en-US" sz="2800" b="1" dirty="0" smtClean="0">
                <a:solidFill>
                  <a:schemeClr val="tx1"/>
                </a:solidFill>
              </a:rPr>
              <a:t> 1,922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uchinchi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0,18 </a:t>
            </a:r>
            <a:r>
              <a:rPr lang="en-US" sz="2800" b="1" dirty="0" err="1" smtClean="0">
                <a:solidFill>
                  <a:schemeClr val="tx1"/>
                </a:solidFill>
              </a:rPr>
              <a:t>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ortiq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To‘rtinchi</a:t>
            </a:r>
            <a:r>
              <a:rPr lang="en-US" sz="2800" b="1" dirty="0" smtClean="0">
                <a:solidFill>
                  <a:schemeClr val="tx1"/>
                </a:solidFill>
              </a:rPr>
              <a:t> son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ortiq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0120" y="3312787"/>
            <a:ext cx="409786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1- son: 3,062 - 1,922 =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9554" y="4365797"/>
            <a:ext cx="388843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3 - son: 3,062 - 0,18 =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229501" y="5038788"/>
            <a:ext cx="313173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16,712 - 7,084 =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174944" y="3298541"/>
            <a:ext cx="8511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1,14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189339" y="4365797"/>
            <a:ext cx="102628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2,882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89554" y="5005232"/>
            <a:ext cx="274289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4 - son: 16,712 -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8174" y="5694392"/>
            <a:ext cx="36667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9,628 -  3,062 = 6,566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88461" y="4983928"/>
            <a:ext cx="4054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(1,14 + 3,062 + 2,882) =</a:t>
            </a:r>
            <a:endParaRPr lang="ru-RU" sz="2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935647" y="5057524"/>
            <a:ext cx="114567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9,628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36" y="3719012"/>
            <a:ext cx="2438445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1 - </a:t>
            </a:r>
            <a:r>
              <a:rPr lang="en-US" sz="2800" dirty="0" err="1" smtClean="0">
                <a:solidFill>
                  <a:schemeClr val="tx1"/>
                </a:solidFill>
              </a:rPr>
              <a:t>kuni</a:t>
            </a:r>
            <a:r>
              <a:rPr lang="en-US" sz="2800" dirty="0" smtClean="0">
                <a:solidFill>
                  <a:schemeClr val="tx1"/>
                </a:solidFill>
              </a:rPr>
              <a:t>: 5,42 t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56584" y="384382"/>
            <a:ext cx="3456384" cy="504218"/>
          </a:xfrm>
        </p:spPr>
        <p:txBody>
          <a:bodyPr/>
          <a:lstStyle/>
          <a:p>
            <a:r>
              <a:rPr lang="en-US" sz="4400" b="1" dirty="0" smtClean="0"/>
              <a:t>422 -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737385" cy="1723549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Novvoyxonada</a:t>
            </a:r>
            <a:r>
              <a:rPr lang="en-US" sz="2800" b="1" dirty="0" smtClean="0">
                <a:solidFill>
                  <a:schemeClr val="tx1"/>
                </a:solidFill>
              </a:rPr>
              <a:t> non </a:t>
            </a:r>
            <a:r>
              <a:rPr lang="en-US" sz="2800" b="1" dirty="0" err="1" smtClean="0">
                <a:solidFill>
                  <a:schemeClr val="tx1"/>
                </a:solidFill>
              </a:rPr>
              <a:t>yopish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</a:rPr>
              <a:t> 5,42 t,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qaraganda</a:t>
            </a:r>
            <a:r>
              <a:rPr lang="en-US" sz="2800" b="1" dirty="0" smtClean="0">
                <a:solidFill>
                  <a:schemeClr val="tx1"/>
                </a:solidFill>
              </a:rPr>
              <a:t> 2,43 t, </a:t>
            </a:r>
            <a:r>
              <a:rPr lang="en-US" sz="2800" b="1" dirty="0" err="1" smtClean="0">
                <a:solidFill>
                  <a:schemeClr val="tx1"/>
                </a:solidFill>
              </a:rPr>
              <a:t>uchinchi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dastlabki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ikki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kundagiga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qaraganda</a:t>
            </a:r>
            <a:r>
              <a:rPr lang="en-US" sz="2800" b="1" dirty="0" smtClean="0">
                <a:solidFill>
                  <a:schemeClr val="tx1"/>
                </a:solidFill>
              </a:rPr>
              <a:t> 3,21 t </a:t>
            </a:r>
            <a:r>
              <a:rPr lang="en-US" sz="2800" b="1" dirty="0" err="1" smtClean="0">
                <a:solidFill>
                  <a:schemeClr val="tx1"/>
                </a:solidFill>
              </a:rPr>
              <a:t>kam</a:t>
            </a:r>
            <a:r>
              <a:rPr lang="en-US" sz="2800" b="1" dirty="0" smtClean="0">
                <a:solidFill>
                  <a:schemeClr val="tx1"/>
                </a:solidFill>
              </a:rPr>
              <a:t> un </a:t>
            </a:r>
            <a:r>
              <a:rPr lang="en-US" sz="2800" b="1" dirty="0" err="1" smtClean="0">
                <a:solidFill>
                  <a:schemeClr val="tx1"/>
                </a:solidFill>
              </a:rPr>
              <a:t>ishlatildi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Novvoyxonada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jami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 un </a:t>
            </a:r>
            <a:r>
              <a:rPr lang="en-US" sz="2800" b="1" dirty="0" err="1" smtClean="0">
                <a:solidFill>
                  <a:schemeClr val="tx1"/>
                </a:solidFill>
              </a:rPr>
              <a:t>ishlatilgan</a:t>
            </a:r>
            <a:r>
              <a:rPr lang="en-US" sz="2800" b="1" dirty="0" smtClean="0">
                <a:solidFill>
                  <a:schemeClr val="tx1"/>
                </a:solidFill>
              </a:rPr>
              <a:t>?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4136" y="4362247"/>
            <a:ext cx="374441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2 - </a:t>
            </a:r>
            <a:r>
              <a:rPr lang="en-US" sz="2800" kern="0" dirty="0" err="1" smtClean="0">
                <a:solidFill>
                  <a:schemeClr val="tx1"/>
                </a:solidFill>
              </a:rPr>
              <a:t>kuni</a:t>
            </a:r>
            <a:r>
              <a:rPr lang="en-US" sz="2800" kern="0" dirty="0" smtClean="0">
                <a:solidFill>
                  <a:schemeClr val="tx1"/>
                </a:solidFill>
              </a:rPr>
              <a:t>: 5,42 t - 2,43 =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4136" y="5005482"/>
            <a:ext cx="82089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3 - </a:t>
            </a:r>
            <a:r>
              <a:rPr lang="en-US" sz="2800" kern="0" dirty="0" err="1" smtClean="0">
                <a:solidFill>
                  <a:schemeClr val="tx1"/>
                </a:solidFill>
              </a:rPr>
              <a:t>kuni</a:t>
            </a:r>
            <a:r>
              <a:rPr lang="en-US" sz="2800" kern="0" dirty="0" smtClean="0">
                <a:solidFill>
                  <a:schemeClr val="tx1"/>
                </a:solidFill>
              </a:rPr>
              <a:t>: ( 5,42 t + 2,99) - 3,21 = 5,2 t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4135" y="5616674"/>
            <a:ext cx="633670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3200" kern="0" dirty="0" smtClean="0">
                <a:solidFill>
                  <a:schemeClr val="accent6">
                    <a:lumMod val="50000"/>
                  </a:schemeClr>
                </a:solidFill>
              </a:rPr>
              <a:t>Jami: </a:t>
            </a:r>
            <a:r>
              <a:rPr lang="en-US" sz="2800" kern="0" dirty="0" smtClean="0">
                <a:solidFill>
                  <a:schemeClr val="tx1"/>
                </a:solidFill>
              </a:rPr>
              <a:t>5,42 t + </a:t>
            </a:r>
            <a:r>
              <a:rPr lang="en-US" sz="2800" kern="0" dirty="0" smtClean="0">
                <a:solidFill>
                  <a:schemeClr val="tx1"/>
                </a:solidFill>
              </a:rPr>
              <a:t>2,99 </a:t>
            </a:r>
            <a:r>
              <a:rPr lang="en-US" sz="2800" kern="0" dirty="0" smtClean="0">
                <a:solidFill>
                  <a:schemeClr val="tx1"/>
                </a:solidFill>
              </a:rPr>
              <a:t>t + 5,2 t = 13,61 t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147729" y="4362247"/>
            <a:ext cx="12241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2,99  t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i1.photo.2gis.com/images/branch/45/6333187002139392_1d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872" y="3091751"/>
            <a:ext cx="3960440" cy="34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15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039" y="3038481"/>
            <a:ext cx="5315682" cy="432048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O‘quvchi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yechgan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masalalari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423 -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2097344" cy="1292662"/>
          </a:xfrm>
        </p:spPr>
        <p:txBody>
          <a:bodyPr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O‘quvchiga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matematika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fani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olimpiadasiga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tayyorlanish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</a:rPr>
              <a:t> 150 ta masala </a:t>
            </a:r>
            <a:r>
              <a:rPr lang="en-US" sz="2800" b="1" dirty="0" err="1" smtClean="0">
                <a:solidFill>
                  <a:schemeClr val="tx1"/>
                </a:solidFill>
              </a:rPr>
              <a:t>berildi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O‘quvchining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yechgan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masalalari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yechmaganlaridan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   4 </a:t>
            </a:r>
            <a:r>
              <a:rPr lang="en-US" sz="2800" b="1" dirty="0" err="1" smtClean="0">
                <a:solidFill>
                  <a:schemeClr val="tx1"/>
                </a:solidFill>
              </a:rPr>
              <a:t>marta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ortiq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bo‘lsa</a:t>
            </a:r>
            <a:r>
              <a:rPr lang="en-US" sz="2800" b="1" dirty="0" smtClean="0">
                <a:solidFill>
                  <a:schemeClr val="tx1"/>
                </a:solidFill>
              </a:rPr>
              <a:t>, u </a:t>
            </a:r>
            <a:r>
              <a:rPr lang="en-US" sz="2800" b="1" dirty="0" err="1" smtClean="0">
                <a:solidFill>
                  <a:schemeClr val="tx1"/>
                </a:solidFill>
              </a:rPr>
              <a:t>nechta</a:t>
            </a:r>
            <a:r>
              <a:rPr lang="en-US" sz="2800" b="1" dirty="0" smtClean="0">
                <a:solidFill>
                  <a:schemeClr val="tx1"/>
                </a:solidFill>
              </a:rPr>
              <a:t> masala </a:t>
            </a:r>
            <a:r>
              <a:rPr lang="en-US" sz="2800" b="1" dirty="0" err="1" smtClean="0">
                <a:solidFill>
                  <a:schemeClr val="tx1"/>
                </a:solidFill>
              </a:rPr>
              <a:t>yechgan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66522" y="3065741"/>
            <a:ext cx="79208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2800" kern="0" dirty="0" smtClean="0">
                <a:solidFill>
                  <a:schemeClr val="tx1"/>
                </a:solidFill>
              </a:rPr>
              <a:t>4 ·</a:t>
            </a:r>
            <a:r>
              <a:rPr lang="en-US" sz="2800" kern="0" dirty="0" smtClean="0">
                <a:solidFill>
                  <a:schemeClr val="tx1"/>
                </a:solidFill>
              </a:rPr>
              <a:t> x</a:t>
            </a:r>
            <a:r>
              <a:rPr lang="ru-RU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5038" y="3632122"/>
            <a:ext cx="563982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O‘quvchi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yechmagan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masalalari</a:t>
            </a:r>
            <a:r>
              <a:rPr lang="en-US" sz="2800" kern="0" dirty="0" smtClean="0">
                <a:solidFill>
                  <a:schemeClr val="tx1"/>
                </a:solidFill>
              </a:rPr>
              <a:t>: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49356" y="3640044"/>
            <a:ext cx="37423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</a:t>
            </a:r>
            <a:r>
              <a:rPr lang="ru-RU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87721" y="4908180"/>
            <a:ext cx="1580632" cy="432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5x = 150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70175" y="4378163"/>
            <a:ext cx="2110617" cy="432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4x + x =150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87721" y="5464137"/>
            <a:ext cx="1868664" cy="432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 = 150 : 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9748" y="6020094"/>
            <a:ext cx="1290572" cy="432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 = 30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825483" y="4081190"/>
            <a:ext cx="4812092" cy="2154928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/>
          <p:cNvSpPr txBox="1">
            <a:spLocks/>
          </p:cNvSpPr>
          <p:nvPr/>
        </p:nvSpPr>
        <p:spPr>
          <a:xfrm>
            <a:off x="6409659" y="3658225"/>
            <a:ext cx="920020" cy="432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 30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6365015" y="3475831"/>
            <a:ext cx="504654" cy="2320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6421984" y="3094576"/>
            <a:ext cx="254782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 4 · 30 = 120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854448" y="5911885"/>
            <a:ext cx="701084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chemeClr val="accent6">
                    <a:lumMod val="50000"/>
                  </a:schemeClr>
                </a:solidFill>
              </a:rPr>
              <a:t>Javob</a:t>
            </a:r>
            <a:r>
              <a:rPr lang="en-US" sz="3200" kern="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2800" kern="0" dirty="0" smtClean="0">
                <a:solidFill>
                  <a:srgbClr val="002060"/>
                </a:solidFill>
              </a:rPr>
              <a:t>120 ta masala </a:t>
            </a:r>
            <a:r>
              <a:rPr lang="en-US" sz="2800" kern="0" dirty="0" err="1" smtClean="0">
                <a:solidFill>
                  <a:srgbClr val="002060"/>
                </a:solidFill>
              </a:rPr>
              <a:t>yechgan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  <a:endParaRPr lang="ru-RU" sz="3200" kern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9" grpId="0"/>
      <p:bldP spid="10" grpId="0"/>
      <p:bldP spid="11" grpId="0"/>
      <p:bldP spid="12" grpId="0"/>
      <p:bldP spid="17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40560" y="333833"/>
            <a:ext cx="3600400" cy="677108"/>
          </a:xfrm>
        </p:spPr>
        <p:txBody>
          <a:bodyPr/>
          <a:lstStyle/>
          <a:p>
            <a:r>
              <a:rPr lang="en-US" sz="4400" b="1" dirty="0" smtClean="0"/>
              <a:t>425 -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13151" y="4789157"/>
            <a:ext cx="6453150" cy="2154436"/>
          </a:xfrm>
        </p:spPr>
        <p:txBody>
          <a:bodyPr/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</a:rPr>
              <a:t>d) </a:t>
            </a:r>
            <a:r>
              <a:rPr lang="en-US" sz="2800" b="1" dirty="0" err="1" smtClean="0">
                <a:solidFill>
                  <a:schemeClr val="tx1"/>
                </a:solidFill>
              </a:rPr>
              <a:t>Yerdan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Quyoshgacha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masofa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taxminan</a:t>
            </a:r>
            <a:r>
              <a:rPr lang="en-US" sz="2800" b="1" dirty="0" smtClean="0">
                <a:solidFill>
                  <a:schemeClr val="tx1"/>
                </a:solidFill>
              </a:rPr>
              <a:t> 150 000 000 km. </a:t>
            </a:r>
            <a:r>
              <a:rPr lang="en-US" sz="2800" b="1" dirty="0" err="1" smtClean="0">
                <a:solidFill>
                  <a:schemeClr val="tx1"/>
                </a:solidFill>
              </a:rPr>
              <a:t>Oygacha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masofa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             384 400 km. Oy </a:t>
            </a:r>
            <a:r>
              <a:rPr lang="en-US" sz="2800" b="1" dirty="0" err="1" smtClean="0">
                <a:solidFill>
                  <a:schemeClr val="tx1"/>
                </a:solidFill>
              </a:rPr>
              <a:t>Quyoshga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qaraganda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Yerga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taxminan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necha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marta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yaqin</a:t>
            </a:r>
            <a:r>
              <a:rPr lang="en-US" sz="2800" b="1" dirty="0" smtClean="0">
                <a:solidFill>
                  <a:schemeClr val="tx1"/>
                </a:solidFill>
              </a:rPr>
              <a:t>?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42577" y="3026689"/>
            <a:ext cx="647171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algn="just" defTabSz="914400"/>
            <a:r>
              <a:rPr lang="en-US" sz="2800" b="1" kern="0" dirty="0" smtClean="0">
                <a:solidFill>
                  <a:srgbClr val="C00000"/>
                </a:solidFill>
              </a:rPr>
              <a:t>b)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Yerning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</a:t>
            </a:r>
            <a:r>
              <a:rPr lang="en-US" sz="2800" b="1" kern="0" dirty="0" smtClean="0">
                <a:solidFill>
                  <a:schemeClr val="tx1"/>
                </a:solidFill>
              </a:rPr>
              <a:t> 12 756 km,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Oyniki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esa</a:t>
            </a:r>
            <a:r>
              <a:rPr lang="en-US" sz="2800" b="1" kern="0" dirty="0" smtClean="0">
                <a:solidFill>
                  <a:schemeClr val="tx1"/>
                </a:solidFill>
              </a:rPr>
              <a:t> 3474 km.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Yerning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</a:t>
            </a:r>
            <a:r>
              <a:rPr lang="en-US" sz="2800" b="1" kern="0" dirty="0" smtClean="0">
                <a:solidFill>
                  <a:schemeClr val="tx1"/>
                </a:solidFill>
              </a:rPr>
              <a:t> Oy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taxminan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necha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marta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uzun</a:t>
            </a:r>
            <a:r>
              <a:rPr lang="en-US" sz="2800" b="1" kern="0" dirty="0" smtClean="0">
                <a:solidFill>
                  <a:schemeClr val="tx1"/>
                </a:solidFill>
              </a:rPr>
              <a:t>?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42577" y="1203495"/>
            <a:ext cx="677110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algn="just" defTabSz="914400"/>
            <a:r>
              <a:rPr lang="en-US" sz="2800" b="1" kern="0" dirty="0" smtClean="0">
                <a:solidFill>
                  <a:srgbClr val="C00000"/>
                </a:solidFill>
              </a:rPr>
              <a:t>a)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Yerning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</a:t>
            </a:r>
            <a:r>
              <a:rPr lang="en-US" sz="2800" b="1" kern="0" dirty="0" smtClean="0">
                <a:solidFill>
                  <a:schemeClr val="tx1"/>
                </a:solidFill>
              </a:rPr>
              <a:t> 12 756 km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bo‘lib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bu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Q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uyoshning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taxminan</a:t>
            </a:r>
            <a:r>
              <a:rPr lang="en-US" sz="2800" b="1" kern="0" dirty="0" smtClean="0">
                <a:solidFill>
                  <a:schemeClr val="tx1"/>
                </a:solidFill>
              </a:rPr>
              <a:t>      109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marta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qisqa</a:t>
            </a:r>
            <a:r>
              <a:rPr lang="en-US" sz="2800" b="1" kern="0" dirty="0" smtClean="0">
                <a:solidFill>
                  <a:schemeClr val="tx1"/>
                </a:solidFill>
              </a:rPr>
              <a:t>.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Quyoshning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diametrini</a:t>
            </a:r>
            <a:r>
              <a:rPr lang="en-US" sz="2800" b="1" kern="0" dirty="0" smtClean="0">
                <a:solidFill>
                  <a:schemeClr val="tx1"/>
                </a:solidFill>
              </a:rPr>
              <a:t> toping.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814287" y="2099574"/>
            <a:ext cx="864096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814287" y="3974764"/>
            <a:ext cx="1026673" cy="2272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708300" y="5933697"/>
            <a:ext cx="432048" cy="53779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Горизонтальный свиток 12"/>
          <p:cNvSpPr/>
          <p:nvPr/>
        </p:nvSpPr>
        <p:spPr>
          <a:xfrm>
            <a:off x="7678383" y="1244021"/>
            <a:ext cx="4860356" cy="1383794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12 756 · 109 = 1390404 km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Горизонтальный свиток 13"/>
              <p:cNvSpPr/>
              <p:nvPr/>
            </p:nvSpPr>
            <p:spPr>
              <a:xfrm>
                <a:off x="7840960" y="2951643"/>
                <a:ext cx="4320480" cy="1383794"/>
              </a:xfrm>
              <a:prstGeom prst="horizontalScroll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12 756 : 3474 = 3,67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</a:t>
                </a:r>
                <a:endParaRPr lang="ru-RU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Горизонтальный свито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60" y="2951643"/>
                <a:ext cx="4320480" cy="1383794"/>
              </a:xfrm>
              <a:prstGeom prst="horizontalScroll">
                <a:avLst/>
              </a:prstGeom>
              <a:blipFill>
                <a:blip r:embed="rId2"/>
                <a:stretch>
                  <a:fillRect r="-281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Горизонтальный свиток 14"/>
              <p:cNvSpPr/>
              <p:nvPr/>
            </p:nvSpPr>
            <p:spPr>
              <a:xfrm>
                <a:off x="7030311" y="4564025"/>
                <a:ext cx="5508428" cy="1256656"/>
              </a:xfrm>
              <a:prstGeom prst="horizontalScroll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150 000 000 : 384 400 = 390,21</a:t>
                </a:r>
              </a:p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390,21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390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yaqin</a:t>
                </a:r>
                <a:endParaRPr lang="ru-RU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Горизонтальный свито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311" y="4564025"/>
                <a:ext cx="5508428" cy="1256656"/>
              </a:xfrm>
              <a:prstGeom prst="horizontalScroll">
                <a:avLst/>
              </a:prstGeom>
              <a:blipFill>
                <a:blip r:embed="rId3"/>
                <a:stretch>
                  <a:fillRect r="-441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68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ds04.infourok.ru/uploads/ex/0ab6/0014cb35-ec1823c1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0" y="1334378"/>
            <a:ext cx="12241360" cy="557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56384" y="2736354"/>
            <a:ext cx="7992888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98 -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426 -, 427 -, 428 -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3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16048</TotalTime>
  <Words>499</Words>
  <Application>Microsoft Office PowerPoint</Application>
  <PresentationFormat>Произвольный</PresentationFormat>
  <Paragraphs>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MATEMATIKA</vt:lpstr>
      <vt:lpstr>Ikki shahar  orasidagi masofa 150 km  </vt:lpstr>
      <vt:lpstr>2 - son: 3,062</vt:lpstr>
      <vt:lpstr>1 - kuni: 5,42 t </vt:lpstr>
      <vt:lpstr>O‘quvchi yechgan masalalari: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1292</cp:revision>
  <dcterms:created xsi:type="dcterms:W3CDTF">2020-04-09T07:32:19Z</dcterms:created>
  <dcterms:modified xsi:type="dcterms:W3CDTF">2021-01-25T05:39:21Z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