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84" r:id="rId2"/>
    <p:sldId id="566" r:id="rId3"/>
    <p:sldId id="567" r:id="rId4"/>
    <p:sldId id="568" r:id="rId5"/>
    <p:sldId id="569" r:id="rId6"/>
    <p:sldId id="571" r:id="rId7"/>
    <p:sldId id="572" r:id="rId8"/>
    <p:sldId id="573" r:id="rId9"/>
    <p:sldId id="420" r:id="rId10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5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89636" autoAdjust="0"/>
  </p:normalViewPr>
  <p:slideViewPr>
    <p:cSldViewPr>
      <p:cViewPr varScale="1">
        <p:scale>
          <a:sx n="73" d="100"/>
          <a:sy n="73" d="100"/>
        </p:scale>
        <p:origin x="152" y="56"/>
      </p:cViewPr>
      <p:guideLst>
        <p:guide orient="horz" pos="2880"/>
        <p:guide pos="2327"/>
        <p:guide orient="horz" pos="6391"/>
        <p:guide pos="47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284.93042" units="1/cm"/>
          <inkml:channelProperty channel="Y" name="resolution" value="504.1077" units="1/cm"/>
          <inkml:channelProperty channel="T" name="resolution" value="1" units="1/dev"/>
        </inkml:channelProperties>
      </inkml:inkSource>
      <inkml:timestamp xml:id="ts0" timeString="2021-01-25T05:54:48.2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538 18610 0,'0'0'16,"0"0"-16,0 0 16,0 0-1</inkml:trace>
  <inkml:trace contextRef="#ctx0" brushRef="#br0" timeOffset="194097.9059">2734 10685 0,'0'0'0,"0"0"15,0 0 1,0 0-16,0 0 16,0 0-1,0 0-15,0 0 16,0 0-1,0 0 1,0 0-16,0 0 16,0 0-1,0 0-15,0 0 16,0 0 0,0 0-16,0 0 15,0 0 1,79 0-1,-19 5-15,0-5 16,-60 0 0,0 0-16,70-5 15,-70 5 1,61 5 0,-61-5-16,79 0 15,-2 0 1,-8 0-1,-69 0-15,0 0 16,61-5 0,0 0-16,0 5 15,-1-10 1,-7 1 0,-53 9-16,60-6 15,18 1 1,1 1-16,-19-7 15,1 8 1,-61 3 0,78 0-16,0-6 15,-17 6 1,9 0 0,-10 0-16,1 6 15,1-3 1,-62-3-1,77 15-15,19-15 16,-18-4 0,-17 4-16,8 4 15,-8 1 1,-9 5 0,-52-10-16,78 5 15,-9-5 1,-8-5-1,-61 5-15,52-15 16,26 15 0,-78 0-1,61 5-15,-61-5 16,0 0 0,0 0-1,52-5-15,-52 5 16,0 0-1,0 0-15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284.93042" units="1/cm"/>
          <inkml:channelProperty channel="Y" name="resolution" value="504.1077" units="1/cm"/>
          <inkml:channelProperty channel="T" name="resolution" value="1" units="1/dev"/>
        </inkml:channelProperties>
      </inkml:inkSource>
      <inkml:timestamp xml:id="ts0" timeString="2021-01-25T06:00:22.1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3046 3735 0,'0'0'16,"0"0"-1,0 0-15,0 0 16,0 0-1,0 0 1,0 0-16,0 0 16,0 0-1,0 0-15,0 0 16,0 0 0,0 0-1,0 0-15,78-5 16,-78 5-1,70-4-15,-8-6 16,-62 10 0,0 0-1,59-4-15,-59 4 16,0 0 0,70 0-16,-70 0 15,69-5 1,-17-16-16,0 8 15,-52 13 1,0 0 0,70 0-16,-70 0 15,69 4 1,-69-4-16,61-4 16,-9-12-1,0-3 1,-52 19-16,0 0 15,52-10 1,-52 10-16,0 0 16,0 0-1,0 0 1,0 0-16,0 0 16,61 0-1,-61 0-15,0 0 16,0 0-1,0 0-15,0 0 16,52 19 0,-52-19-1,0 0-15,0 0 16,0 0 0,0 0-16,0 65 15,0-65 1,0 0-1,-8 58-15,8-58 16,0 0 0,-9 54-16,9-54 15,0 0 1,0 0-16,-9 52 16,9-52-1,0 0 1,0 60-16,0-60 15,0 0 1,0 0-16,0 78 16,0-78-1,0 0 1,-8 53-16,8-53 16,0 0-1,0 0 1,-9 69-16,9-69 15,0 0 1,0 0-16,0 68 16,0-68-1,0 0 1,0 0-16,0 63 16,0-63-1,-9 64-15,9-64 16,0 0-1,18 63 1,-18-63-16,0 0 16,0 59-1,0-59 1,0 0-16,0 0 16,17 69-1,-17-69-15,0 0 16,0 0-1,9 67-15,-9-67 16,0 0 0,0 64-1,0-64-15,-9 63 16,9-63 0,-9 50-16,9-50 15,0 0 1,-8 63-1,8-63-15,17 59 16,-17-59 0,0 0-1,0 83-15,-9-19 16,9-64 0,0 68-1,-8-15-15,8-53 16,0 63-1,0-63-15,0 74 16,8 5 0,-8-79-1,18 57-15,-18-57 16,-9 74 0,-8-20-16,17-54 15,0 0 1,0 0-1</inkml:trace>
  <inkml:trace contextRef="#ctx0" brushRef="#br0" timeOffset="2656.366">3021 3824 0,'0'0'16,"0"0"-1,0 0-15,0 0 16,0 0 0,0 0-1,0 0-15,0 0 16,0 0-1,0 0-15,0 0 16,0 0 0,0 0-16,0 0 15,0 0 1,0 0 0,0 0-16,0 0 15,0 0 1,0 0-16,0 0 15,-27 29 1,1-6 0,9-1-16,8 1 15,0 1 1,2-4-16,-2 4 16,0 16-1,0-16 1,9-5-16,0 1 15,0 9 1,0-14-16,0-1 16,0 11-1,0-11 1,9 7-16,-9-7 16,18 5-1,-18 11-15,-18-1 16,9-5-1,9 0-15,0 5 16,0-3 0,-9-2-1,9 0-15,0-4 16,0-1 0,9 1-16,0 0 15,-9-5 1,0-6-1,0 10-15,-9 15 16,18-9 0,0 9-16,-9 0 15,-9-9 1,0 5 0,9-11-16,-9 0 15,0 0 1,27 1-16,-9 0 15,0-1 1,0 5 0,-9-13-16,0 13 15,0 0 1,0 0-16,0 1 16,0 5-1,7-15 1,-14 18-16,-2 2 15,9-11 1,0 0-16,0 0 16,9-9-1,-9-1 1,7 6-16,-7 15 16,0-11-1,0-14 1,0 14-16,9 10 15,0-19 1,-9 0-16,0-5 16,0 4-1,8 6 1,-8-11-16,0 6 16,0-9-1,0-2-15,0 1 16,0 0-1,9 4 1,-9 1-16,9-5 16,-1-1-1,1-4-15,0 0 16,0 0 0,18-4-1,-2 4-15,-17 0 16,10 0-1,-10 0-15,10 0 16,-1 4 0,2-4-1,-19 0-15,16 0 16,-8 0 0,10-4-1,-9 4-15,17 0 16,-18 0-1,19 0 1,-2 0-16,-16 0 16,8 0-1,1 0-15,-18 0 16,26 0 0,0 0-1,-9 0-15,9 4 16,-8-8-1,-1-1 1,1 5-16,7 0 16,-7-5-1,-10 0-15,10 5 16,-1 0 0,10 0-1,7 0-15,-17 0 16,-8-4-1,8-1 1,-8 0-16,8 5 16,2 0-1,-3 0-15,-7 0 16,8 0 0,9 0-1,-17 0-15,0 0 16,-9 0-1,8 5-15,11 0 16,-19-5 0,7-5-1,19-5-15,-17 6 16,0-2 0,-9 6-1,8 0-15,10 10 16,-10-5-1,1-5-15,10-5 16,-3 5 0,1 0-1,-8 0-15,0 0 16,8 0 0,-8 0-16,8 0 15,44-10 1,-61 10-1,0 0-15</inkml:trace>
  <inkml:trace contextRef="#ctx0" brushRef="#br0" timeOffset="22339.0497">3541 5484 0,'0'0'16,"0"0"-1,0 0 1,0 0-16,0 0 16,0 0-1,0 0 1,0 0-16,0 0 15,0 0 1,0 0-16,0 92 16,-9-14-1,-8-10 1,17 21-16,-17-6 16,9-10-1,8-14-15,0-59 16,0 78-1,-18 24 1,9-39-16,9-63 16,-26 41-1,26-41 1,0 0-16,0 0 16,0 0-1</inkml:trace>
  <inkml:trace contextRef="#ctx0" brushRef="#br0" timeOffset="22870.3026">3098 5973 0,'0'0'15,"0"0"1,0 0-16,0 0 15,0 0 1,0 0 0,0 0-16,0 0 15,0 0 1,45 29-16,-3 19 16,-7 15-1,-9 7 1,-8-8-16,-1-3 15,9 4 1,-26-63 0,34 59-16,-6-6 15,-3-8 1,-25-45-16,52 24 16,-52-24-1,0 0 1,60-15-16,1-23 15,0-11 1,-18-15-16,18-8 16,-9 17-1,0 2 1,18 13-16,-9-3 16,-35 13-1,8 0-15,-34 30 16,0 0-1</inkml:trace>
  <inkml:trace contextRef="#ctx0" brushRef="#br0" timeOffset="23510.9404">3185 7247 0,'0'0'0,"0"0"16,0 0 0,44-25-16,-1-24 15,9-4 1,-17 4 0,-9 5-16,0-5 15,0 0 1,0-14-16,1 19 15,-27 44 1,0 0 0,16-50-16,-16 50 15,0 0 1,0 0-16,0 0 16,0 0-1,0 0 1,0 0-16,0 0 15,0 0 1,-8 55 0,-9 28-16,8 44 15,9 4 1,0-18-16,0 28 16,-35 11-1,9-11 1,26-141-16,0 0 15</inkml:trace>
  <inkml:trace contextRef="#ctx0" brushRef="#br0" timeOffset="33386.0424">2673 17048 0,'0'0'0,"0"0"15,0 0 1,0 0-1</inkml:trace>
  <inkml:trace contextRef="#ctx0" brushRef="#br0" timeOffset="37374.9625">3524 15793 0,'0'0'16,"0"0"-1,0 0-15,0 0 16,0 0 0,0 0-1,0 0-15,0 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0D9A4-C2EF-4B1B-8DB5-85EC06DD365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AC081-F56F-466E-9CDC-774CD6595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29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AC081-F56F-466E-9CDC-774CD659513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045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6"/>
            <a:ext cx="8834039" cy="779316"/>
          </a:xfrm>
        </p:spPr>
        <p:txBody>
          <a:bodyPr lIns="0" tIns="0" rIns="0" bIns="0"/>
          <a:lstStyle>
            <a:lvl1pPr>
              <a:defRPr sz="506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7" name="bg object 17"/>
          <p:cNvSpPr/>
          <p:nvPr/>
        </p:nvSpPr>
        <p:spPr>
          <a:xfrm>
            <a:off x="148421" y="157913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3" y="1599501"/>
            <a:ext cx="405055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2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1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707" y="238364"/>
            <a:ext cx="10467975" cy="40780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68938" y="1678545"/>
            <a:ext cx="5062855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45151" y="1678545"/>
            <a:ext cx="5065078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59A22-F514-4D5A-8495-8ED58DC7B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3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0.png"/><Relationship Id="rId7" Type="http://schemas.openxmlformats.org/officeDocument/2006/relationships/image" Target="../media/image14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emf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912" y="0"/>
            <a:ext cx="12788910" cy="202861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8066" y="270311"/>
            <a:ext cx="7136016" cy="1194470"/>
          </a:xfrm>
          <a:prstGeom prst="rect">
            <a:avLst/>
          </a:prstGeom>
        </p:spPr>
        <p:txBody>
          <a:bodyPr vert="horz" wrap="square" lIns="0" tIns="32425" rIns="0" bIns="0" rtlCol="0">
            <a:spAutoFit/>
          </a:bodyPr>
          <a:lstStyle/>
          <a:p>
            <a:pPr marL="28199">
              <a:spcBef>
                <a:spcPts val="253"/>
              </a:spcBef>
            </a:pPr>
            <a:r>
              <a:rPr lang="en-US" sz="7549" spc="11" dirty="0"/>
              <a:t>MATEMATIKA</a:t>
            </a:r>
            <a:endParaRPr lang="en-US" sz="7549" dirty="0"/>
          </a:p>
        </p:txBody>
      </p:sp>
      <p:sp>
        <p:nvSpPr>
          <p:cNvPr id="4" name="object 4"/>
          <p:cNvSpPr txBox="1"/>
          <p:nvPr/>
        </p:nvSpPr>
        <p:spPr>
          <a:xfrm>
            <a:off x="1177637" y="2547792"/>
            <a:ext cx="11487859" cy="1877979"/>
          </a:xfrm>
          <a:prstGeom prst="rect">
            <a:avLst/>
          </a:prstGeom>
        </p:spPr>
        <p:txBody>
          <a:bodyPr vert="horz" wrap="square" lIns="0" tIns="31017" rIns="0" bIns="0" rtlCol="0">
            <a:spAutoFit/>
          </a:bodyPr>
          <a:lstStyle/>
          <a:p>
            <a:pPr marL="40888" algn="ctr">
              <a:spcBef>
                <a:spcPts val="245"/>
              </a:spcBef>
            </a:pPr>
            <a:r>
              <a:rPr lang="en-US" sz="6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MAVZU:</a:t>
            </a:r>
            <a:r>
              <a:rPr lang="en-US" sz="6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O‘TILGANLARNI MUSTAHKAMLASH</a:t>
            </a:r>
            <a:endParaRPr lang="en-US" sz="6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95035" y="454530"/>
            <a:ext cx="11069728" cy="1129693"/>
            <a:chOff x="439458" y="322808"/>
            <a:chExt cx="4985770" cy="508810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865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86445" y="339819"/>
              <a:ext cx="838783" cy="491799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 algn="ctr"/>
              <a:endParaRPr sz="8659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346963" y="2587657"/>
            <a:ext cx="648072" cy="136382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08514" y="4516601"/>
            <a:ext cx="648072" cy="131315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214120" y="660363"/>
            <a:ext cx="18389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5 -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fsd.multiurok.ru/html/2019/12/08/s_5ded207ceccfc/1283394_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403" y="4529944"/>
            <a:ext cx="3011518" cy="262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84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192" y="4026948"/>
            <a:ext cx="6976392" cy="2154436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B. </a:t>
            </a:r>
            <a:r>
              <a:rPr lang="en-US" sz="2800" dirty="0" err="1" smtClean="0">
                <a:solidFill>
                  <a:schemeClr val="tx1"/>
                </a:solidFill>
              </a:rPr>
              <a:t>Yarim</a:t>
            </a:r>
            <a:r>
              <a:rPr lang="en-US" sz="2800" dirty="0" smtClean="0">
                <a:solidFill>
                  <a:schemeClr val="tx1"/>
                </a:solidFill>
              </a:rPr>
              <a:t> , </a:t>
            </a:r>
            <a:r>
              <a:rPr lang="en-US" sz="2800" dirty="0" err="1" smtClean="0">
                <a:solidFill>
                  <a:schemeClr val="tx1"/>
                </a:solidFill>
              </a:rPr>
              <a:t>chorak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nimchorak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C. </a:t>
            </a:r>
            <a:r>
              <a:rPr lang="en-US" sz="2800" dirty="0" err="1" smtClean="0">
                <a:solidFill>
                  <a:schemeClr val="tx1"/>
                </a:solidFill>
              </a:rPr>
              <a:t>Noto‘g‘ri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kasr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to‘g‘ri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kasr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nimchorak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D. </a:t>
            </a:r>
            <a:r>
              <a:rPr lang="en-US" sz="2800" dirty="0" err="1" smtClean="0">
                <a:solidFill>
                  <a:schemeClr val="tx1"/>
                </a:solidFill>
              </a:rPr>
              <a:t>Ulushlar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chorak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nimchorak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520480" y="369639"/>
            <a:ext cx="6840760" cy="572748"/>
          </a:xfrm>
        </p:spPr>
        <p:txBody>
          <a:bodyPr/>
          <a:lstStyle/>
          <a:p>
            <a:r>
              <a:rPr lang="en-US" sz="4400" b="1" dirty="0" err="1" smtClean="0"/>
              <a:t>Ulushlar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va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oddiy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kasrlar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24136" y="1440210"/>
            <a:ext cx="11737385" cy="861774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Ikkidan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bir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ulush</a:t>
            </a:r>
            <a:r>
              <a:rPr lang="en-US" sz="2800" b="1" dirty="0" smtClean="0">
                <a:solidFill>
                  <a:schemeClr val="tx1"/>
                </a:solidFill>
              </a:rPr>
              <a:t>; </a:t>
            </a:r>
            <a:r>
              <a:rPr lang="en-US" sz="2800" b="1" dirty="0" err="1" smtClean="0">
                <a:solidFill>
                  <a:schemeClr val="tx1"/>
                </a:solidFill>
              </a:rPr>
              <a:t>to‘rtdan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bir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ulush</a:t>
            </a:r>
            <a:r>
              <a:rPr lang="en-US" sz="2800" b="1" dirty="0" smtClean="0">
                <a:solidFill>
                  <a:schemeClr val="tx1"/>
                </a:solidFill>
              </a:rPr>
              <a:t>; </a:t>
            </a:r>
            <a:r>
              <a:rPr lang="en-US" sz="2800" b="1" dirty="0" err="1" smtClean="0">
                <a:solidFill>
                  <a:schemeClr val="tx1"/>
                </a:solidFill>
              </a:rPr>
              <a:t>sakkizdan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bir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ulush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qaysi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variantda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to‘g‘ri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ko‘rsatilgan</a:t>
            </a:r>
            <a:r>
              <a:rPr lang="en-US" sz="28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28192" y="3313681"/>
            <a:ext cx="525658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A. </a:t>
            </a:r>
            <a:r>
              <a:rPr lang="en-US" sz="2800" kern="0" dirty="0" err="1" smtClean="0">
                <a:solidFill>
                  <a:schemeClr val="tx1"/>
                </a:solidFill>
              </a:rPr>
              <a:t>Oddiy</a:t>
            </a:r>
            <a:r>
              <a:rPr lang="en-US" sz="2800" kern="0" dirty="0" smtClean="0">
                <a:solidFill>
                  <a:schemeClr val="tx1"/>
                </a:solidFill>
              </a:rPr>
              <a:t> </a:t>
            </a:r>
            <a:r>
              <a:rPr lang="en-US" sz="2800" kern="0" dirty="0" err="1" smtClean="0">
                <a:solidFill>
                  <a:schemeClr val="tx1"/>
                </a:solidFill>
              </a:rPr>
              <a:t>kasr</a:t>
            </a:r>
            <a:r>
              <a:rPr lang="en-US" sz="2800" kern="0" dirty="0" smtClean="0">
                <a:solidFill>
                  <a:schemeClr val="tx1"/>
                </a:solidFill>
              </a:rPr>
              <a:t>, </a:t>
            </a:r>
            <a:r>
              <a:rPr lang="en-US" sz="2800" kern="0" dirty="0" err="1" smtClean="0">
                <a:solidFill>
                  <a:schemeClr val="tx1"/>
                </a:solidFill>
              </a:rPr>
              <a:t>chorak</a:t>
            </a:r>
            <a:r>
              <a:rPr lang="en-US" sz="2800" kern="0" dirty="0" smtClean="0">
                <a:solidFill>
                  <a:schemeClr val="tx1"/>
                </a:solidFill>
              </a:rPr>
              <a:t>, </a:t>
            </a:r>
            <a:r>
              <a:rPr lang="en-US" sz="2800" kern="0" dirty="0" err="1" smtClean="0">
                <a:solidFill>
                  <a:schemeClr val="tx1"/>
                </a:solidFill>
              </a:rPr>
              <a:t>yarim</a:t>
            </a:r>
            <a:r>
              <a:rPr lang="en-US" sz="2800" kern="0" dirty="0" smtClean="0">
                <a:solidFill>
                  <a:schemeClr val="tx1"/>
                </a:solidFill>
              </a:rPr>
              <a:t>  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s://uchebnik.mos.ru/system_2/atomic_objects/files/003/889/804/original/%D0%9C%D1%83%D0%B4%D1%80%D0%B0%D1%8F_%D0%A1%D0%BE%D0%B2%D0%B0.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41568" y="2799807"/>
            <a:ext cx="2088232" cy="375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Фигура, имеющая форму буквы L 5"/>
          <p:cNvSpPr/>
          <p:nvPr/>
        </p:nvSpPr>
        <p:spPr>
          <a:xfrm rot="18363906">
            <a:off x="420887" y="3945627"/>
            <a:ext cx="466418" cy="278430"/>
          </a:xfrm>
          <a:prstGeom prst="corner">
            <a:avLst>
              <a:gd name="adj1" fmla="val 10345"/>
              <a:gd name="adj2" fmla="val 5172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18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720280" y="5766273"/>
                <a:ext cx="2088232" cy="805862"/>
              </a:xfrm>
            </p:spPr>
            <p:txBody>
              <a:bodyPr/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D.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i="0" dirty="0" smtClean="0">
                    <a:solidFill>
                      <a:schemeClr val="tx1"/>
                    </a:solidFill>
                    <a:latin typeface="+mj-lt"/>
                    <a:ea typeface="Cambria Math" panose="02040503050406030204" pitchFamily="18" charset="0"/>
                  </a:rPr>
                  <a:t>&lt;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20280" y="5766273"/>
                <a:ext cx="2088232" cy="805862"/>
              </a:xfrm>
              <a:blipFill>
                <a:blip r:embed="rId2"/>
                <a:stretch>
                  <a:fillRect l="-10204" b="-196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Объект 2"/>
          <p:cNvSpPr txBox="1">
            <a:spLocks/>
          </p:cNvSpPr>
          <p:nvPr/>
        </p:nvSpPr>
        <p:spPr>
          <a:xfrm>
            <a:off x="2080320" y="360090"/>
            <a:ext cx="9505056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25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4400" b="1" kern="0" dirty="0" err="1" smtClean="0"/>
              <a:t>Bir</a:t>
            </a:r>
            <a:r>
              <a:rPr lang="en-US" sz="4400" b="1" kern="0" dirty="0" smtClean="0"/>
              <a:t> </a:t>
            </a:r>
            <a:r>
              <a:rPr lang="en-US" sz="4400" b="1" kern="0" dirty="0" err="1" smtClean="0"/>
              <a:t>xil</a:t>
            </a:r>
            <a:r>
              <a:rPr lang="en-US" sz="4400" b="1" kern="0" dirty="0" smtClean="0"/>
              <a:t> </a:t>
            </a:r>
            <a:r>
              <a:rPr lang="en-US" sz="4400" b="1" kern="0" dirty="0" err="1" smtClean="0"/>
              <a:t>maxrajli</a:t>
            </a:r>
            <a:r>
              <a:rPr lang="en-US" sz="4400" b="1" kern="0" dirty="0" smtClean="0"/>
              <a:t> </a:t>
            </a:r>
            <a:r>
              <a:rPr lang="en-US" sz="4400" b="1" kern="0" dirty="0" err="1" smtClean="0"/>
              <a:t>kasrlarni</a:t>
            </a:r>
            <a:r>
              <a:rPr lang="en-US" sz="4400" b="1" kern="0" dirty="0" smtClean="0"/>
              <a:t> </a:t>
            </a:r>
            <a:r>
              <a:rPr lang="en-US" sz="4400" b="1" kern="0" dirty="0" err="1" smtClean="0"/>
              <a:t>taqqoslash</a:t>
            </a:r>
            <a:endParaRPr lang="ru-RU" sz="4400" b="1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Заголовок 1"/>
              <p:cNvSpPr txBox="1">
                <a:spLocks/>
              </p:cNvSpPr>
              <p:nvPr/>
            </p:nvSpPr>
            <p:spPr>
              <a:xfrm>
                <a:off x="4169091" y="3460857"/>
                <a:ext cx="2088232" cy="80586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i="0" kern="0" dirty="0" smtClean="0">
                    <a:solidFill>
                      <a:schemeClr val="tx1"/>
                    </a:solidFill>
                    <a:latin typeface="+mj-lt"/>
                    <a:ea typeface="Cambria Math" panose="02040503050406030204" pitchFamily="18" charset="0"/>
                  </a:rPr>
                  <a:t>&gt;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091" y="3460857"/>
                <a:ext cx="2088232" cy="805862"/>
              </a:xfrm>
              <a:prstGeom prst="rect">
                <a:avLst/>
              </a:prstGeom>
              <a:blipFill>
                <a:blip r:embed="rId3"/>
                <a:stretch>
                  <a:fillRect l="-292" b="-196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Заголовок 1"/>
              <p:cNvSpPr txBox="1">
                <a:spLocks/>
              </p:cNvSpPr>
              <p:nvPr/>
            </p:nvSpPr>
            <p:spPr>
              <a:xfrm>
                <a:off x="1720280" y="4557479"/>
                <a:ext cx="2088232" cy="80586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C. </a:t>
                </a:r>
                <a14:m>
                  <m:oMath xmlns:m="http://schemas.openxmlformats.org/officeDocument/2006/math">
                    <m:r>
                      <a:rPr lang="en-US" sz="3600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𝟏𝟗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i="0" kern="0" dirty="0" smtClean="0">
                    <a:solidFill>
                      <a:schemeClr val="tx1"/>
                    </a:solidFill>
                    <a:latin typeface="+mj-lt"/>
                    <a:ea typeface="Cambria Math" panose="02040503050406030204" pitchFamily="18" charset="0"/>
                  </a:rPr>
                  <a:t>&gt;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𝟒𝟒</m:t>
                        </m:r>
                      </m:num>
                      <m:den>
                        <m:r>
                          <a:rPr lang="en-US" sz="3600" b="1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𝟏𝟗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280" y="4557479"/>
                <a:ext cx="2088232" cy="805862"/>
              </a:xfrm>
              <a:prstGeom prst="rect">
                <a:avLst/>
              </a:prstGeom>
              <a:blipFill>
                <a:blip r:embed="rId4"/>
                <a:stretch>
                  <a:fillRect l="-10204" b="-196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Заголовок 1"/>
              <p:cNvSpPr txBox="1">
                <a:spLocks/>
              </p:cNvSpPr>
              <p:nvPr/>
            </p:nvSpPr>
            <p:spPr>
              <a:xfrm>
                <a:off x="1720280" y="2238303"/>
                <a:ext cx="2439888" cy="80586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A. </a:t>
                </a:r>
                <a14:m>
                  <m:oMath xmlns:m="http://schemas.openxmlformats.org/officeDocument/2006/math">
                    <m:r>
                      <a:rPr lang="en-US" sz="3600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i="0" kern="0" dirty="0" smtClean="0">
                    <a:solidFill>
                      <a:schemeClr val="tx1"/>
                    </a:solidFill>
                    <a:latin typeface="+mj-lt"/>
                    <a:ea typeface="Cambria Math" panose="02040503050406030204" pitchFamily="18" charset="0"/>
                  </a:rPr>
                  <a:t>&gt;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kern="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va</a:t>
                </a:r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280" y="2238303"/>
                <a:ext cx="2439888" cy="805862"/>
              </a:xfrm>
              <a:prstGeom prst="rect">
                <a:avLst/>
              </a:prstGeom>
              <a:blipFill>
                <a:blip r:embed="rId5"/>
                <a:stretch>
                  <a:fillRect l="-8750" r="-3000" b="-20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Заголовок 1"/>
              <p:cNvSpPr txBox="1">
                <a:spLocks/>
              </p:cNvSpPr>
              <p:nvPr/>
            </p:nvSpPr>
            <p:spPr>
              <a:xfrm>
                <a:off x="4164497" y="2238303"/>
                <a:ext cx="1481487" cy="80586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i="0" kern="0" dirty="0" smtClean="0">
                    <a:solidFill>
                      <a:schemeClr val="tx1"/>
                    </a:solidFill>
                    <a:latin typeface="+mj-lt"/>
                    <a:ea typeface="Cambria Math" panose="02040503050406030204" pitchFamily="18" charset="0"/>
                  </a:rPr>
                  <a:t>&lt;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3600" b="1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497" y="2238303"/>
                <a:ext cx="1481487" cy="805862"/>
              </a:xfrm>
              <a:prstGeom prst="rect">
                <a:avLst/>
              </a:prstGeom>
              <a:blipFill>
                <a:blip r:embed="rId6"/>
                <a:stretch>
                  <a:fillRect b="-20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Заголовок 1"/>
              <p:cNvSpPr txBox="1">
                <a:spLocks/>
              </p:cNvSpPr>
              <p:nvPr/>
            </p:nvSpPr>
            <p:spPr>
              <a:xfrm>
                <a:off x="1694493" y="3501085"/>
                <a:ext cx="2519125" cy="80586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B. </a:t>
                </a:r>
                <a14:m>
                  <m:oMath xmlns:m="http://schemas.openxmlformats.org/officeDocument/2006/math">
                    <m:r>
                      <a:rPr lang="en-US" sz="3600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i="0" kern="0" dirty="0" smtClean="0">
                    <a:solidFill>
                      <a:schemeClr val="tx1"/>
                    </a:solidFill>
                    <a:latin typeface="+mj-lt"/>
                    <a:ea typeface="Cambria Math" panose="02040503050406030204" pitchFamily="18" charset="0"/>
                  </a:rPr>
                  <a:t>&lt;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3600" b="1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493" y="3501085"/>
                <a:ext cx="2519125" cy="805862"/>
              </a:xfrm>
              <a:prstGeom prst="rect">
                <a:avLst/>
              </a:prstGeom>
              <a:blipFill>
                <a:blip r:embed="rId7"/>
                <a:stretch>
                  <a:fillRect l="-8717" b="-195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Заголовок 1"/>
              <p:cNvSpPr txBox="1">
                <a:spLocks/>
              </p:cNvSpPr>
              <p:nvPr/>
            </p:nvSpPr>
            <p:spPr>
              <a:xfrm>
                <a:off x="4239908" y="4574283"/>
                <a:ext cx="1512167" cy="80849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i="0" kern="0" dirty="0" smtClean="0">
                    <a:solidFill>
                      <a:schemeClr val="tx1"/>
                    </a:solidFill>
                    <a:latin typeface="+mj-lt"/>
                    <a:ea typeface="Cambria Math" panose="02040503050406030204" pitchFamily="18" charset="0"/>
                  </a:rPr>
                  <a:t>&lt;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</m:den>
                    </m:f>
                    <m:r>
                      <a:rPr lang="en-US" sz="3600" b="1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908" y="4574283"/>
                <a:ext cx="1512167" cy="808491"/>
              </a:xfrm>
              <a:prstGeom prst="rect">
                <a:avLst/>
              </a:prstGeom>
              <a:blipFill>
                <a:blip r:embed="rId8"/>
                <a:stretch>
                  <a:fillRect l="-403" b="-195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Заголовок 1"/>
          <p:cNvSpPr txBox="1">
            <a:spLocks/>
          </p:cNvSpPr>
          <p:nvPr/>
        </p:nvSpPr>
        <p:spPr>
          <a:xfrm>
            <a:off x="3623787" y="3650343"/>
            <a:ext cx="56767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err="1" smtClean="0">
                <a:solidFill>
                  <a:schemeClr val="accent6">
                    <a:lumMod val="50000"/>
                  </a:schemeClr>
                </a:solidFill>
              </a:rPr>
              <a:t>va</a:t>
            </a:r>
            <a:r>
              <a:rPr lang="en-US" sz="3600" kern="0" dirty="0" smtClean="0">
                <a:solidFill>
                  <a:schemeClr val="tx1"/>
                </a:solidFill>
              </a:rPr>
              <a:t> </a:t>
            </a:r>
            <a:endParaRPr lang="ru-RU" sz="3600" kern="0" dirty="0">
              <a:solidFill>
                <a:schemeClr val="tx1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672229" y="4683411"/>
            <a:ext cx="56767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err="1" smtClean="0">
                <a:solidFill>
                  <a:schemeClr val="accent6">
                    <a:lumMod val="50000"/>
                  </a:schemeClr>
                </a:solidFill>
              </a:rPr>
              <a:t>va</a:t>
            </a:r>
            <a:r>
              <a:rPr lang="en-US" sz="3600" kern="0" dirty="0" smtClean="0">
                <a:solidFill>
                  <a:schemeClr val="tx1"/>
                </a:solidFill>
              </a:rPr>
              <a:t> </a:t>
            </a:r>
            <a:endParaRPr lang="ru-RU" sz="3600" kern="0" dirty="0">
              <a:solidFill>
                <a:schemeClr val="tx1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601412" y="5859175"/>
            <a:ext cx="56767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err="1" smtClean="0">
                <a:solidFill>
                  <a:schemeClr val="accent6">
                    <a:lumMod val="50000"/>
                  </a:schemeClr>
                </a:solidFill>
              </a:rPr>
              <a:t>va</a:t>
            </a:r>
            <a:r>
              <a:rPr lang="en-US" sz="3600" kern="0" dirty="0" smtClean="0">
                <a:solidFill>
                  <a:schemeClr val="tx1"/>
                </a:solidFill>
              </a:rPr>
              <a:t> </a:t>
            </a:r>
            <a:endParaRPr lang="ru-RU" sz="3600" kern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Заголовок 1"/>
              <p:cNvSpPr txBox="1">
                <a:spLocks/>
              </p:cNvSpPr>
              <p:nvPr/>
            </p:nvSpPr>
            <p:spPr>
              <a:xfrm>
                <a:off x="4213618" y="5731928"/>
                <a:ext cx="1432366" cy="80849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𝟔𝟑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i="0" kern="0" dirty="0" smtClean="0">
                    <a:solidFill>
                      <a:schemeClr val="tx1"/>
                    </a:solidFill>
                    <a:latin typeface="+mj-lt"/>
                    <a:ea typeface="Cambria Math" panose="02040503050406030204" pitchFamily="18" charset="0"/>
                  </a:rPr>
                  <a:t>&gt;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𝟔𝟑</m:t>
                        </m:r>
                      </m:den>
                    </m:f>
                    <m:r>
                      <a:rPr lang="en-US" sz="3600" b="1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3618" y="5731928"/>
                <a:ext cx="1432366" cy="808491"/>
              </a:xfrm>
              <a:prstGeom prst="rect">
                <a:avLst/>
              </a:prstGeom>
              <a:blipFill>
                <a:blip r:embed="rId9"/>
                <a:stretch>
                  <a:fillRect b="-195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Объект 2"/>
          <p:cNvSpPr txBox="1">
            <a:spLocks/>
          </p:cNvSpPr>
          <p:nvPr/>
        </p:nvSpPr>
        <p:spPr>
          <a:xfrm>
            <a:off x="424136" y="1368202"/>
            <a:ext cx="1180931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25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err="1" smtClean="0">
                <a:solidFill>
                  <a:schemeClr val="accent6">
                    <a:lumMod val="50000"/>
                  </a:schemeClr>
                </a:solidFill>
              </a:rPr>
              <a:t>Bir</a:t>
            </a:r>
            <a:r>
              <a:rPr lang="en-US" sz="2800" b="1" kern="0" dirty="0" smtClean="0">
                <a:solidFill>
                  <a:schemeClr val="accent6">
                    <a:lumMod val="50000"/>
                  </a:schemeClr>
                </a:solidFill>
              </a:rPr>
              <a:t> xil </a:t>
            </a:r>
            <a:r>
              <a:rPr lang="en-US" sz="2800" b="1" kern="0" dirty="0" err="1" smtClean="0">
                <a:solidFill>
                  <a:schemeClr val="accent6">
                    <a:lumMod val="50000"/>
                  </a:schemeClr>
                </a:solidFill>
              </a:rPr>
              <a:t>maxrajli</a:t>
            </a:r>
            <a:r>
              <a:rPr lang="en-US" sz="2800" b="1" kern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kern="0" dirty="0" err="1" smtClean="0">
                <a:solidFill>
                  <a:schemeClr val="accent6">
                    <a:lumMod val="50000"/>
                  </a:schemeClr>
                </a:solidFill>
              </a:rPr>
              <a:t>kasrlar</a:t>
            </a:r>
            <a:r>
              <a:rPr lang="en-US" sz="2800" b="1" kern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kern="0" dirty="0" err="1" smtClean="0">
                <a:solidFill>
                  <a:schemeClr val="accent6">
                    <a:lumMod val="50000"/>
                  </a:schemeClr>
                </a:solidFill>
              </a:rPr>
              <a:t>to‘g</a:t>
            </a:r>
            <a:r>
              <a:rPr lang="en-US" sz="2800" b="1" kern="0" dirty="0" err="1" smtClean="0">
                <a:solidFill>
                  <a:schemeClr val="accent6">
                    <a:lumMod val="50000"/>
                  </a:schemeClr>
                </a:solidFill>
              </a:rPr>
              <a:t>‘ri</a:t>
            </a:r>
            <a:r>
              <a:rPr lang="en-US" sz="2800" b="1" kern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kern="0" dirty="0" err="1" smtClean="0">
                <a:solidFill>
                  <a:schemeClr val="accent6">
                    <a:lumMod val="50000"/>
                  </a:schemeClr>
                </a:solidFill>
              </a:rPr>
              <a:t>taqqoslangan</a:t>
            </a:r>
            <a:r>
              <a:rPr lang="en-US" sz="2800" b="1" kern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kern="0" dirty="0" err="1" smtClean="0">
                <a:solidFill>
                  <a:schemeClr val="accent6">
                    <a:lumMod val="50000"/>
                  </a:schemeClr>
                </a:solidFill>
              </a:rPr>
              <a:t>javob</a:t>
            </a:r>
            <a:r>
              <a:rPr lang="en-US" sz="2800" b="1" kern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kern="0" dirty="0" err="1" smtClean="0">
                <a:solidFill>
                  <a:schemeClr val="accent6">
                    <a:lumMod val="50000"/>
                  </a:schemeClr>
                </a:solidFill>
              </a:rPr>
              <a:t>variantini</a:t>
            </a:r>
            <a:r>
              <a:rPr lang="en-US" sz="2800" b="1" kern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kern="0" dirty="0" err="1" smtClean="0">
                <a:solidFill>
                  <a:schemeClr val="accent6">
                    <a:lumMod val="50000"/>
                  </a:schemeClr>
                </a:solidFill>
              </a:rPr>
              <a:t>aniqlang</a:t>
            </a:r>
            <a:r>
              <a:rPr lang="en-US" sz="2800" b="1" kern="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800" b="1" kern="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8" name="Picture 6" descr="https://static8.depositphotos.com/1001009/1003/v/950/depositphotos_10030271-stock-illustration-school-children-at-lesson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813" y="2961093"/>
            <a:ext cx="4001930" cy="281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Фигура, имеющая форму буквы L 19"/>
          <p:cNvSpPr/>
          <p:nvPr/>
        </p:nvSpPr>
        <p:spPr>
          <a:xfrm rot="18363906">
            <a:off x="1201674" y="2369558"/>
            <a:ext cx="466418" cy="278430"/>
          </a:xfrm>
          <a:prstGeom prst="corner">
            <a:avLst>
              <a:gd name="adj1" fmla="val 10345"/>
              <a:gd name="adj2" fmla="val 5172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74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664496" y="389779"/>
            <a:ext cx="7091566" cy="565216"/>
          </a:xfrm>
        </p:spPr>
        <p:txBody>
          <a:bodyPr/>
          <a:lstStyle/>
          <a:p>
            <a:r>
              <a:rPr lang="en-US" sz="4400" b="1" dirty="0" err="1" smtClean="0"/>
              <a:t>To‘g‘ri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va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noto‘g‘ri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kasrlar</a:t>
            </a:r>
            <a:endParaRPr lang="ru-RU" sz="4400" b="1" dirty="0"/>
          </a:p>
        </p:txBody>
      </p:sp>
      <p:sp>
        <p:nvSpPr>
          <p:cNvPr id="5" name="Объект 2"/>
          <p:cNvSpPr>
            <a:spLocks noGrp="1"/>
          </p:cNvSpPr>
          <p:nvPr>
            <p:ph sz="half" idx="2"/>
          </p:nvPr>
        </p:nvSpPr>
        <p:spPr>
          <a:xfrm>
            <a:off x="1288232" y="1440210"/>
            <a:ext cx="10801200" cy="430887"/>
          </a:xfrm>
        </p:spPr>
        <p:txBody>
          <a:bodyPr/>
          <a:lstStyle/>
          <a:p>
            <a:r>
              <a:rPr lang="en-US" sz="2800" b="1" dirty="0" err="1" smtClean="0">
                <a:solidFill>
                  <a:srgbClr val="7030A0"/>
                </a:solidFill>
              </a:rPr>
              <a:t>To‘g‘ri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va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noto‘g‘ri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kasrlar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qaysi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variantda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to‘g‘ri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ko‘rsatilgan</a:t>
            </a:r>
            <a:r>
              <a:rPr lang="en-US" sz="2800" b="1" dirty="0" smtClean="0">
                <a:solidFill>
                  <a:srgbClr val="7030A0"/>
                </a:solidFill>
              </a:rPr>
              <a:t>?</a:t>
            </a:r>
            <a:endParaRPr lang="ru-RU" sz="28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Заголовок 1"/>
              <p:cNvSpPr txBox="1">
                <a:spLocks/>
              </p:cNvSpPr>
              <p:nvPr/>
            </p:nvSpPr>
            <p:spPr>
              <a:xfrm>
                <a:off x="937184" y="6116609"/>
                <a:ext cx="4537044" cy="80586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D. </a:t>
                </a:r>
                <a14:m>
                  <m:oMath xmlns:m="http://schemas.openxmlformats.org/officeDocument/2006/math">
                    <m:r>
                      <a:rPr lang="en-US" sz="3600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𝟕𝟖</m:t>
                        </m:r>
                      </m:num>
                      <m:den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3600" b="1" i="0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en-US" sz="360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𝟔𝟓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kern="0" dirty="0" err="1" smtClean="0">
                    <a:solidFill>
                      <a:schemeClr val="accent6">
                        <a:lumMod val="50000"/>
                      </a:schemeClr>
                    </a:solidFill>
                  </a:rPr>
                  <a:t>to‘g‘ri</a:t>
                </a:r>
                <a:r>
                  <a:rPr lang="en-US" sz="2800" kern="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sz="2800" kern="0" dirty="0" err="1" smtClean="0">
                    <a:solidFill>
                      <a:schemeClr val="accent6">
                        <a:lumMod val="50000"/>
                      </a:schemeClr>
                    </a:solidFill>
                  </a:rPr>
                  <a:t>kasrlar</a:t>
                </a:r>
                <a:r>
                  <a:rPr lang="en-US" sz="2800" kern="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;</a:t>
                </a:r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184" y="6116609"/>
                <a:ext cx="4537044" cy="805862"/>
              </a:xfrm>
              <a:prstGeom prst="rect">
                <a:avLst/>
              </a:prstGeom>
              <a:blipFill>
                <a:blip r:embed="rId2"/>
                <a:stretch>
                  <a:fillRect l="-4839" b="-60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Заголовок 1"/>
              <p:cNvSpPr txBox="1">
                <a:spLocks/>
              </p:cNvSpPr>
              <p:nvPr/>
            </p:nvSpPr>
            <p:spPr>
              <a:xfrm>
                <a:off x="5773362" y="3791559"/>
                <a:ext cx="1122209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𝟒𝟕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  <m:r>
                      <a:rPr lang="en-US" sz="3600" b="1" i="0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360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𝟗𝟕</m:t>
                        </m:r>
                      </m:num>
                      <m:den>
                        <m:r>
                          <a:rPr lang="en-US" sz="3600" b="1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𝟓𝟓</m:t>
                        </m:r>
                      </m:den>
                    </m:f>
                    <m:r>
                      <a:rPr lang="en-US" sz="3600" b="1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362" y="3791559"/>
                <a:ext cx="1122209" cy="8002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Заголовок 1"/>
          <p:cNvSpPr txBox="1">
            <a:spLocks/>
          </p:cNvSpPr>
          <p:nvPr/>
        </p:nvSpPr>
        <p:spPr>
          <a:xfrm>
            <a:off x="6523280" y="2612039"/>
            <a:ext cx="403179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kern="0" dirty="0" err="1" smtClean="0">
                <a:solidFill>
                  <a:schemeClr val="accent6">
                    <a:lumMod val="50000"/>
                  </a:schemeClr>
                </a:solidFill>
              </a:rPr>
              <a:t>noto‘g‘ri</a:t>
            </a:r>
            <a:r>
              <a:rPr lang="en-US" sz="2800" kern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kern="0" dirty="0" err="1" smtClean="0">
                <a:solidFill>
                  <a:schemeClr val="accent6">
                    <a:lumMod val="50000"/>
                  </a:schemeClr>
                </a:solidFill>
              </a:rPr>
              <a:t>kasrlar</a:t>
            </a:r>
            <a:r>
              <a:rPr lang="en-US" sz="2800" kern="0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  <a:r>
              <a:rPr lang="en-US" sz="3600" kern="0" dirty="0" smtClean="0">
                <a:solidFill>
                  <a:schemeClr val="tx1"/>
                </a:solidFill>
              </a:rPr>
              <a:t> </a:t>
            </a:r>
            <a:endParaRPr lang="ru-RU" sz="3600" kern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Заголовок 1"/>
              <p:cNvSpPr txBox="1">
                <a:spLocks/>
              </p:cNvSpPr>
              <p:nvPr/>
            </p:nvSpPr>
            <p:spPr>
              <a:xfrm>
                <a:off x="1012775" y="2528714"/>
                <a:ext cx="4537044" cy="80586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A. </a:t>
                </a:r>
                <a14:m>
                  <m:oMath xmlns:m="http://schemas.openxmlformats.org/officeDocument/2006/math">
                    <m:r>
                      <a:rPr lang="en-US" sz="3600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3600" b="1" i="0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en-US" sz="360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𝟔𝟓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kern="0" dirty="0" err="1" smtClean="0">
                    <a:solidFill>
                      <a:schemeClr val="accent6">
                        <a:lumMod val="50000"/>
                      </a:schemeClr>
                    </a:solidFill>
                  </a:rPr>
                  <a:t>to‘g‘ri</a:t>
                </a:r>
                <a:r>
                  <a:rPr lang="en-US" sz="2800" kern="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sz="2800" kern="0" dirty="0" err="1" smtClean="0">
                    <a:solidFill>
                      <a:schemeClr val="accent6">
                        <a:lumMod val="50000"/>
                      </a:schemeClr>
                    </a:solidFill>
                  </a:rPr>
                  <a:t>kasrlar</a:t>
                </a:r>
                <a:r>
                  <a:rPr lang="en-US" sz="2800" kern="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;</a:t>
                </a:r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775" y="2528714"/>
                <a:ext cx="4537044" cy="805862"/>
              </a:xfrm>
              <a:prstGeom prst="rect">
                <a:avLst/>
              </a:prstGeom>
              <a:blipFill>
                <a:blip r:embed="rId4"/>
                <a:stretch>
                  <a:fillRect l="-4704" b="-6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Заголовок 1"/>
              <p:cNvSpPr txBox="1">
                <a:spLocks/>
              </p:cNvSpPr>
              <p:nvPr/>
            </p:nvSpPr>
            <p:spPr>
              <a:xfrm>
                <a:off x="5401071" y="2534357"/>
                <a:ext cx="1122209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𝟒𝟕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  <m:r>
                      <a:rPr lang="en-US" sz="3600" b="1" i="0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360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𝟗𝟕</m:t>
                        </m:r>
                      </m:num>
                      <m:den>
                        <m:r>
                          <a:rPr lang="en-US" sz="3600" b="1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𝟓𝟓</m:t>
                        </m:r>
                      </m:den>
                    </m:f>
                    <m:r>
                      <a:rPr lang="en-US" sz="3600" b="1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071" y="2534357"/>
                <a:ext cx="1122209" cy="8002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Заголовок 1"/>
          <p:cNvSpPr txBox="1">
            <a:spLocks/>
          </p:cNvSpPr>
          <p:nvPr/>
        </p:nvSpPr>
        <p:spPr>
          <a:xfrm>
            <a:off x="6490745" y="5789928"/>
            <a:ext cx="4031795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endParaRPr lang="en-US" sz="2800" kern="0" dirty="0" smtClean="0">
              <a:solidFill>
                <a:schemeClr val="tx1"/>
              </a:solidFill>
            </a:endParaRPr>
          </a:p>
          <a:p>
            <a:pPr defTabSz="914400"/>
            <a:r>
              <a:rPr lang="en-US" sz="2800" kern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kern="0" dirty="0" err="1" smtClean="0">
                <a:solidFill>
                  <a:schemeClr val="accent6">
                    <a:lumMod val="50000"/>
                  </a:schemeClr>
                </a:solidFill>
              </a:rPr>
              <a:t>noto‘g‘ri</a:t>
            </a:r>
            <a:r>
              <a:rPr lang="en-US" sz="2800" kern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kern="0" dirty="0" err="1" smtClean="0">
                <a:solidFill>
                  <a:schemeClr val="accent6">
                    <a:lumMod val="50000"/>
                  </a:schemeClr>
                </a:solidFill>
              </a:rPr>
              <a:t>kasrlar</a:t>
            </a:r>
            <a:r>
              <a:rPr lang="en-US" sz="2800" kern="0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  <a:r>
              <a:rPr lang="en-US" sz="3600" kern="0" dirty="0" smtClean="0">
                <a:solidFill>
                  <a:schemeClr val="tx1"/>
                </a:solidFill>
              </a:rPr>
              <a:t> </a:t>
            </a:r>
            <a:endParaRPr lang="ru-RU" sz="3600" kern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Заголовок 1"/>
              <p:cNvSpPr txBox="1">
                <a:spLocks/>
              </p:cNvSpPr>
              <p:nvPr/>
            </p:nvSpPr>
            <p:spPr>
              <a:xfrm>
                <a:off x="937184" y="4908225"/>
                <a:ext cx="4537044" cy="80586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C. </a:t>
                </a:r>
                <a14:m>
                  <m:oMath xmlns:m="http://schemas.openxmlformats.org/officeDocument/2006/math">
                    <m:r>
                      <a:rPr lang="en-US" sz="3600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3600" b="1" i="0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en-US" sz="360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𝟔𝟓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kern="0" dirty="0" err="1" smtClean="0">
                    <a:solidFill>
                      <a:schemeClr val="accent6">
                        <a:lumMod val="50000"/>
                      </a:schemeClr>
                    </a:solidFill>
                  </a:rPr>
                  <a:t>to‘g‘ri</a:t>
                </a:r>
                <a:r>
                  <a:rPr lang="en-US" sz="2800" kern="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sz="2800" kern="0" dirty="0" err="1" smtClean="0">
                    <a:solidFill>
                      <a:schemeClr val="accent6">
                        <a:lumMod val="50000"/>
                      </a:schemeClr>
                    </a:solidFill>
                  </a:rPr>
                  <a:t>kasrlar</a:t>
                </a:r>
                <a:r>
                  <a:rPr lang="en-US" sz="2800" kern="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;</a:t>
                </a:r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184" y="4908225"/>
                <a:ext cx="4537044" cy="805862"/>
              </a:xfrm>
              <a:prstGeom prst="rect">
                <a:avLst/>
              </a:prstGeom>
              <a:blipFill>
                <a:blip r:embed="rId6"/>
                <a:stretch>
                  <a:fillRect l="-4839" b="-75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Заголовок 1"/>
              <p:cNvSpPr txBox="1">
                <a:spLocks/>
              </p:cNvSpPr>
              <p:nvPr/>
            </p:nvSpPr>
            <p:spPr>
              <a:xfrm>
                <a:off x="5368537" y="4948967"/>
                <a:ext cx="1122209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𝟕𝟕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𝟕𝟕</m:t>
                        </m:r>
                      </m:den>
                    </m:f>
                    <m:r>
                      <a:rPr lang="en-US" sz="3600" b="1" i="0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360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𝟒𝟕</m:t>
                        </m:r>
                      </m:num>
                      <m:den>
                        <m:r>
                          <a:rPr lang="en-US" sz="3600" b="1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𝟓𝟓</m:t>
                        </m:r>
                      </m:den>
                    </m:f>
                    <m:r>
                      <a:rPr lang="en-US" sz="3600" b="1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537" y="4948967"/>
                <a:ext cx="1122209" cy="800219"/>
              </a:xfrm>
              <a:prstGeom prst="rect">
                <a:avLst/>
              </a:prstGeom>
              <a:blipFill>
                <a:blip r:embed="rId7"/>
                <a:stretch>
                  <a:fillRect l="-5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Заголовок 1"/>
          <p:cNvSpPr txBox="1">
            <a:spLocks/>
          </p:cNvSpPr>
          <p:nvPr/>
        </p:nvSpPr>
        <p:spPr>
          <a:xfrm>
            <a:off x="6490746" y="4654585"/>
            <a:ext cx="4031795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endParaRPr lang="en-US" sz="2800" kern="0" dirty="0" smtClean="0">
              <a:solidFill>
                <a:schemeClr val="tx1"/>
              </a:solidFill>
            </a:endParaRPr>
          </a:p>
          <a:p>
            <a:pPr defTabSz="914400"/>
            <a:r>
              <a:rPr lang="en-US" sz="2800" kern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kern="0" dirty="0" err="1" smtClean="0">
                <a:solidFill>
                  <a:schemeClr val="accent6">
                    <a:lumMod val="50000"/>
                  </a:schemeClr>
                </a:solidFill>
              </a:rPr>
              <a:t>noto‘g‘ri</a:t>
            </a:r>
            <a:r>
              <a:rPr lang="en-US" sz="2800" kern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kern="0" dirty="0" err="1" smtClean="0">
                <a:solidFill>
                  <a:schemeClr val="accent6">
                    <a:lumMod val="50000"/>
                  </a:schemeClr>
                </a:solidFill>
              </a:rPr>
              <a:t>kasrlar</a:t>
            </a:r>
            <a:r>
              <a:rPr lang="en-US" sz="2800" kern="0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  <a:r>
              <a:rPr lang="en-US" sz="3600" kern="0" dirty="0" smtClean="0">
                <a:solidFill>
                  <a:schemeClr val="tx1"/>
                </a:solidFill>
              </a:rPr>
              <a:t> </a:t>
            </a:r>
            <a:endParaRPr lang="ru-RU" sz="3600" kern="0" dirty="0">
              <a:solidFill>
                <a:schemeClr val="tx1"/>
              </a:solidFill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7049456" y="3463407"/>
            <a:ext cx="2469661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endParaRPr lang="en-US" sz="2800" kern="0" dirty="0" smtClean="0">
              <a:solidFill>
                <a:schemeClr val="tx1"/>
              </a:solidFill>
            </a:endParaRPr>
          </a:p>
          <a:p>
            <a:pPr defTabSz="914400"/>
            <a:r>
              <a:rPr lang="en-US" sz="2800" kern="0" dirty="0" err="1" smtClean="0">
                <a:solidFill>
                  <a:schemeClr val="accent6">
                    <a:lumMod val="50000"/>
                  </a:schemeClr>
                </a:solidFill>
              </a:rPr>
              <a:t>to‘g‘ri</a:t>
            </a:r>
            <a:r>
              <a:rPr lang="en-US" sz="2800" kern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kern="0" dirty="0" err="1" smtClean="0">
                <a:solidFill>
                  <a:schemeClr val="accent6">
                    <a:lumMod val="50000"/>
                  </a:schemeClr>
                </a:solidFill>
              </a:rPr>
              <a:t>kasrlar</a:t>
            </a:r>
            <a:r>
              <a:rPr lang="en-US" sz="2800" kern="0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  <a:r>
              <a:rPr lang="en-US" sz="3600" kern="0" dirty="0" smtClean="0">
                <a:solidFill>
                  <a:schemeClr val="tx1"/>
                </a:solidFill>
              </a:rPr>
              <a:t> </a:t>
            </a:r>
            <a:endParaRPr lang="ru-RU" sz="3600" kern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Заголовок 1"/>
              <p:cNvSpPr txBox="1">
                <a:spLocks/>
              </p:cNvSpPr>
              <p:nvPr/>
            </p:nvSpPr>
            <p:spPr>
              <a:xfrm>
                <a:off x="937184" y="3764371"/>
                <a:ext cx="4682293" cy="808683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>
                    <a:solidFill>
                      <a:schemeClr val="tx1"/>
                    </a:solidFill>
                  </a:rPr>
                  <a:t>B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sz="3600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600" b="1" i="0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en-US" sz="360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360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𝟖𝟓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kern="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noto‘g‘ri </a:t>
                </a:r>
                <a:r>
                  <a:rPr lang="en-US" sz="2800" kern="0" dirty="0" err="1" smtClean="0">
                    <a:solidFill>
                      <a:schemeClr val="accent6">
                        <a:lumMod val="50000"/>
                      </a:schemeClr>
                    </a:solidFill>
                  </a:rPr>
                  <a:t>kasrlar</a:t>
                </a:r>
                <a:r>
                  <a:rPr lang="en-US" sz="2800" kern="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;</a:t>
                </a:r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184" y="3764371"/>
                <a:ext cx="4682293" cy="808683"/>
              </a:xfrm>
              <a:prstGeom prst="rect">
                <a:avLst/>
              </a:prstGeom>
              <a:blipFill>
                <a:blip r:embed="rId8"/>
                <a:stretch>
                  <a:fillRect l="-4688" r="-4036" b="-6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Заголовок 1"/>
              <p:cNvSpPr txBox="1">
                <a:spLocks/>
              </p:cNvSpPr>
              <p:nvPr/>
            </p:nvSpPr>
            <p:spPr>
              <a:xfrm>
                <a:off x="5368536" y="6106375"/>
                <a:ext cx="1122209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𝟒𝟕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𝟏𝟗</m:t>
                        </m:r>
                      </m:den>
                    </m:f>
                    <m:r>
                      <a:rPr lang="en-US" sz="3600" b="1" i="0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360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𝟗𝟕</m:t>
                        </m:r>
                      </m:num>
                      <m:den>
                        <m:r>
                          <a:rPr lang="en-US" sz="3600" b="1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𝟕𝟓</m:t>
                        </m:r>
                      </m:den>
                    </m:f>
                    <m:r>
                      <a:rPr lang="en-US" sz="3600" b="1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536" y="6106375"/>
                <a:ext cx="1122209" cy="800219"/>
              </a:xfrm>
              <a:prstGeom prst="rect">
                <a:avLst/>
              </a:prstGeom>
              <a:blipFill>
                <a:blip r:embed="rId9"/>
                <a:stretch>
                  <a:fillRect l="-5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Фигура, имеющая форму буквы L 15"/>
          <p:cNvSpPr/>
          <p:nvPr/>
        </p:nvSpPr>
        <p:spPr>
          <a:xfrm rot="18363906">
            <a:off x="509156" y="2659971"/>
            <a:ext cx="466418" cy="278430"/>
          </a:xfrm>
          <a:prstGeom prst="corner">
            <a:avLst>
              <a:gd name="adj1" fmla="val 10345"/>
              <a:gd name="adj2" fmla="val 5172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03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  <p:bldP spid="10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152" y="1367623"/>
            <a:ext cx="11305256" cy="430887"/>
          </a:xfrm>
        </p:spPr>
        <p:txBody>
          <a:bodyPr/>
          <a:lstStyle/>
          <a:p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Kasrlarni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qo‘shing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va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ayiring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variantdan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to‘g‘ri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javobni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aniqlang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88890" y="288614"/>
            <a:ext cx="12032589" cy="1354217"/>
          </a:xfrm>
        </p:spPr>
        <p:txBody>
          <a:bodyPr/>
          <a:lstStyle/>
          <a:p>
            <a:r>
              <a:rPr lang="en-US" sz="4400" b="1" dirty="0" err="1" smtClean="0"/>
              <a:t>Bir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xil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maxrajli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kasrlarni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qo‘shish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va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ayirish</a:t>
            </a:r>
            <a:endParaRPr lang="ru-RU" sz="4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Заголовок 1"/>
              <p:cNvSpPr txBox="1">
                <a:spLocks/>
              </p:cNvSpPr>
              <p:nvPr/>
            </p:nvSpPr>
            <p:spPr>
              <a:xfrm>
                <a:off x="962730" y="2174304"/>
                <a:ext cx="2439888" cy="80586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200" i="0" kern="0" dirty="0" smtClean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+</a:t>
                </a:r>
                <a:r>
                  <a:rPr lang="en-US" sz="3600" i="0" kern="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60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200" kern="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+</a:t>
                </a:r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730" y="2174304"/>
                <a:ext cx="2439888" cy="805862"/>
              </a:xfrm>
              <a:prstGeom prst="rect">
                <a:avLst/>
              </a:prstGeom>
              <a:blipFill>
                <a:blip r:embed="rId2"/>
                <a:stretch>
                  <a:fillRect l="-250" b="-121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Заголовок 1"/>
              <p:cNvSpPr txBox="1">
                <a:spLocks/>
              </p:cNvSpPr>
              <p:nvPr/>
            </p:nvSpPr>
            <p:spPr>
              <a:xfrm>
                <a:off x="2832132" y="2149986"/>
                <a:ext cx="1252262" cy="80586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200" i="0" kern="0" dirty="0" smtClean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+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3600" b="1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132" y="2149986"/>
                <a:ext cx="1252262" cy="805862"/>
              </a:xfrm>
              <a:prstGeom prst="rect">
                <a:avLst/>
              </a:prstGeom>
              <a:blipFill>
                <a:blip r:embed="rId3"/>
                <a:stretch>
                  <a:fillRect l="-488" b="-113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Заголовок 1"/>
          <p:cNvSpPr txBox="1">
            <a:spLocks/>
          </p:cNvSpPr>
          <p:nvPr/>
        </p:nvSpPr>
        <p:spPr>
          <a:xfrm>
            <a:off x="4185948" y="2258590"/>
            <a:ext cx="22919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=</a:t>
            </a:r>
            <a:r>
              <a:rPr lang="en-US" sz="3600" kern="0" dirty="0" smtClean="0">
                <a:solidFill>
                  <a:schemeClr val="tx1"/>
                </a:solidFill>
              </a:rPr>
              <a:t> </a:t>
            </a:r>
            <a:endParaRPr lang="ru-RU" sz="3600" kern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Заголовок 1"/>
              <p:cNvSpPr txBox="1">
                <a:spLocks/>
              </p:cNvSpPr>
              <p:nvPr/>
            </p:nvSpPr>
            <p:spPr>
              <a:xfrm>
                <a:off x="4505941" y="2132658"/>
                <a:ext cx="479019" cy="80586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𝟕𝟓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941" y="2132658"/>
                <a:ext cx="479019" cy="8058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Заголовок 1"/>
              <p:cNvSpPr txBox="1">
                <a:spLocks/>
              </p:cNvSpPr>
              <p:nvPr/>
            </p:nvSpPr>
            <p:spPr>
              <a:xfrm>
                <a:off x="5247667" y="2052560"/>
                <a:ext cx="758965" cy="88915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2"/>
                    </a:solidFill>
                  </a:rPr>
                  <a:t>3</a:t>
                </a:r>
                <a14:m>
                  <m:oMath xmlns:m="http://schemas.openxmlformats.org/officeDocument/2006/math">
                    <m:r>
                      <a:rPr lang="en-US" sz="4000" b="1" i="0" kern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i="1" kern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kern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000" b="1" i="1" kern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den>
                    </m:f>
                  </m:oMath>
                </a14:m>
                <a:endParaRPr lang="ru-RU" sz="40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7667" y="2052560"/>
                <a:ext cx="758965" cy="889154"/>
              </a:xfrm>
              <a:prstGeom prst="rect">
                <a:avLst/>
              </a:prstGeom>
              <a:blipFill>
                <a:blip r:embed="rId5"/>
                <a:stretch>
                  <a:fillRect l="-29032" b="-27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Заголовок 1"/>
              <p:cNvSpPr txBox="1">
                <a:spLocks/>
              </p:cNvSpPr>
              <p:nvPr/>
            </p:nvSpPr>
            <p:spPr>
              <a:xfrm>
                <a:off x="928192" y="3672458"/>
                <a:ext cx="1557964" cy="88915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A. </a:t>
                </a:r>
                <a:r>
                  <a:rPr lang="en-US" sz="2800" kern="0" dirty="0" smtClean="0">
                    <a:solidFill>
                      <a:schemeClr val="tx2"/>
                    </a:solidFill>
                  </a:rPr>
                  <a:t>3</a:t>
                </a:r>
                <a14:m>
                  <m:oMath xmlns:m="http://schemas.openxmlformats.org/officeDocument/2006/math">
                    <m:r>
                      <a:rPr lang="en-US" sz="4000" b="1" i="0" kern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i="1" kern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kern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num>
                      <m:den>
                        <m:r>
                          <a:rPr lang="en-US" sz="4000" b="1" i="1" kern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𝟕𝟓</m:t>
                        </m:r>
                      </m:den>
                    </m:f>
                    <m:r>
                      <a:rPr lang="en-US" sz="4000" b="1" i="0" kern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ru-RU" sz="40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92" y="3672458"/>
                <a:ext cx="1557964" cy="889154"/>
              </a:xfrm>
              <a:prstGeom prst="rect">
                <a:avLst/>
              </a:prstGeom>
              <a:blipFill>
                <a:blip r:embed="rId6"/>
                <a:stretch>
                  <a:fillRect l="-13672" b="-34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Заголовок 1"/>
              <p:cNvSpPr txBox="1">
                <a:spLocks/>
              </p:cNvSpPr>
              <p:nvPr/>
            </p:nvSpPr>
            <p:spPr>
              <a:xfrm>
                <a:off x="976081" y="5319171"/>
                <a:ext cx="1296144" cy="898323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kern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𝟕𝟓</m:t>
                        </m:r>
                      </m:num>
                      <m:den>
                        <m:r>
                          <a:rPr lang="en-US" sz="4000" b="1" i="1" kern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den>
                    </m:f>
                    <m:r>
                      <a:rPr lang="en-US" sz="4000" b="1" i="0" kern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ru-RU" sz="3200" kern="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081" y="5319171"/>
                <a:ext cx="1296144" cy="898323"/>
              </a:xfrm>
              <a:prstGeom prst="rect">
                <a:avLst/>
              </a:prstGeom>
              <a:blipFill>
                <a:blip r:embed="rId7"/>
                <a:stretch>
                  <a:fillRect l="-16432" b="-34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Заголовок 1"/>
          <p:cNvSpPr txBox="1">
            <a:spLocks/>
          </p:cNvSpPr>
          <p:nvPr/>
        </p:nvSpPr>
        <p:spPr>
          <a:xfrm>
            <a:off x="4971354" y="2243033"/>
            <a:ext cx="36004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=</a:t>
            </a:r>
            <a:r>
              <a:rPr lang="en-US" sz="3600" kern="0" dirty="0" smtClean="0">
                <a:solidFill>
                  <a:schemeClr val="tx1"/>
                </a:solidFill>
              </a:rPr>
              <a:t> </a:t>
            </a:r>
            <a:endParaRPr lang="ru-RU" sz="3600" kern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Заголовок 1"/>
              <p:cNvSpPr txBox="1">
                <a:spLocks/>
              </p:cNvSpPr>
              <p:nvPr/>
            </p:nvSpPr>
            <p:spPr>
              <a:xfrm>
                <a:off x="6887858" y="2073159"/>
                <a:ext cx="2782219" cy="80849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𝟏𝟎𝟔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𝟏𝟏𝟗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sz="3200" i="0" kern="0" dirty="0" smtClean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-</a:t>
                </a:r>
                <a:r>
                  <a:rPr lang="en-US" sz="3600" i="0" kern="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𝟑𝟐</m:t>
                        </m:r>
                      </m:num>
                      <m:den>
                        <m:r>
                          <a:rPr lang="en-US" sz="3600" b="1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𝟏𝟏𝟗</m:t>
                        </m:r>
                      </m:den>
                    </m:f>
                  </m:oMath>
                </a14:m>
                <a:r>
                  <a:rPr lang="en-US" sz="3200" kern="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-</a:t>
                </a:r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7858" y="2073159"/>
                <a:ext cx="2782219" cy="808491"/>
              </a:xfrm>
              <a:prstGeom prst="rect">
                <a:avLst/>
              </a:prstGeom>
              <a:blipFill>
                <a:blip r:embed="rId8"/>
                <a:stretch>
                  <a:fillRect l="-219" b="-112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Заголовок 1"/>
              <p:cNvSpPr txBox="1">
                <a:spLocks/>
              </p:cNvSpPr>
              <p:nvPr/>
            </p:nvSpPr>
            <p:spPr>
              <a:xfrm>
                <a:off x="9112390" y="2112980"/>
                <a:ext cx="1967020" cy="80586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𝟏𝟏𝟗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sz="3200" i="0" kern="0" dirty="0" smtClean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3600" b="1" i="0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en-US" sz="360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3600" b="1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𝟏𝟏𝟗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2390" y="2112980"/>
                <a:ext cx="1967020" cy="805862"/>
              </a:xfrm>
              <a:prstGeom prst="rect">
                <a:avLst/>
              </a:prstGeom>
              <a:blipFill>
                <a:blip r:embed="rId9"/>
                <a:stretch>
                  <a:fillRect l="-311" b="-113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Заголовок 1"/>
          <p:cNvSpPr txBox="1">
            <a:spLocks/>
          </p:cNvSpPr>
          <p:nvPr/>
        </p:nvSpPr>
        <p:spPr>
          <a:xfrm>
            <a:off x="11038042" y="2238912"/>
            <a:ext cx="36004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=</a:t>
            </a:r>
            <a:r>
              <a:rPr lang="en-US" sz="3600" kern="0" dirty="0" smtClean="0">
                <a:solidFill>
                  <a:schemeClr val="tx1"/>
                </a:solidFill>
              </a:rPr>
              <a:t> </a:t>
            </a:r>
            <a:endParaRPr lang="ru-RU" sz="3600" kern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Заголовок 1"/>
              <p:cNvSpPr txBox="1">
                <a:spLocks/>
              </p:cNvSpPr>
              <p:nvPr/>
            </p:nvSpPr>
            <p:spPr>
              <a:xfrm>
                <a:off x="11398082" y="2149986"/>
                <a:ext cx="619342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𝟒𝟒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𝟏𝟏𝟗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rgbClr val="002060"/>
                    </a:solidFill>
                  </a:rPr>
                  <a:t> </a:t>
                </a:r>
                <a:endParaRPr lang="ru-RU" sz="3600" kern="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0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8082" y="2149986"/>
                <a:ext cx="619342" cy="800219"/>
              </a:xfrm>
              <a:prstGeom prst="rect">
                <a:avLst/>
              </a:prstGeom>
              <a:blipFill>
                <a:blip r:embed="rId10"/>
                <a:stretch>
                  <a:fillRect l="-9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Заголовок 1"/>
              <p:cNvSpPr txBox="1">
                <a:spLocks/>
              </p:cNvSpPr>
              <p:nvPr/>
            </p:nvSpPr>
            <p:spPr>
              <a:xfrm>
                <a:off x="2486156" y="3708795"/>
                <a:ext cx="674284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𝟔𝟒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𝟏𝟏𝟗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156" y="3708795"/>
                <a:ext cx="674284" cy="800219"/>
              </a:xfrm>
              <a:prstGeom prst="rect">
                <a:avLst/>
              </a:prstGeom>
              <a:blipFill>
                <a:blip r:embed="rId11"/>
                <a:stretch>
                  <a:fillRect l="-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Заголовок 1"/>
              <p:cNvSpPr txBox="1">
                <a:spLocks/>
              </p:cNvSpPr>
              <p:nvPr/>
            </p:nvSpPr>
            <p:spPr>
              <a:xfrm>
                <a:off x="2182674" y="5386201"/>
                <a:ext cx="674284" cy="80849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𝟓𝟒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𝟏𝟏𝟗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674" y="5386201"/>
                <a:ext cx="674284" cy="80849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Заголовок 1"/>
              <p:cNvSpPr txBox="1">
                <a:spLocks/>
              </p:cNvSpPr>
              <p:nvPr/>
            </p:nvSpPr>
            <p:spPr>
              <a:xfrm>
                <a:off x="4913349" y="3708795"/>
                <a:ext cx="1557964" cy="88915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C. </a:t>
                </a:r>
                <a:r>
                  <a:rPr lang="en-US" sz="2800" kern="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3</a:t>
                </a:r>
                <a14:m>
                  <m:oMath xmlns:m="http://schemas.openxmlformats.org/officeDocument/2006/math">
                    <m:r>
                      <a:rPr lang="en-US" sz="4000" b="1" i="0" kern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i="1" kern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kern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000" b="1" i="1" kern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den>
                    </m:f>
                    <m:r>
                      <a:rPr lang="en-US" sz="4000" b="1" i="0" kern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ru-RU" sz="40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349" y="3708795"/>
                <a:ext cx="1557964" cy="889154"/>
              </a:xfrm>
              <a:prstGeom prst="rect">
                <a:avLst/>
              </a:prstGeom>
              <a:blipFill>
                <a:blip r:embed="rId13"/>
                <a:stretch>
                  <a:fillRect l="-14063" b="-34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Заголовок 1"/>
              <p:cNvSpPr txBox="1">
                <a:spLocks/>
              </p:cNvSpPr>
              <p:nvPr/>
            </p:nvSpPr>
            <p:spPr>
              <a:xfrm>
                <a:off x="4970749" y="5290241"/>
                <a:ext cx="1500563" cy="89825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kern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𝟕𝟓</m:t>
                        </m:r>
                      </m:num>
                      <m:den>
                        <m:r>
                          <a:rPr lang="en-US" sz="4000" b="1" i="1" kern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𝟏𝟏𝟓</m:t>
                        </m:r>
                      </m:den>
                    </m:f>
                    <m:r>
                      <a:rPr lang="en-US" sz="4000" b="1" i="0" kern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ru-RU" sz="3200" kern="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749" y="5290241"/>
                <a:ext cx="1500563" cy="898259"/>
              </a:xfrm>
              <a:prstGeom prst="rect">
                <a:avLst/>
              </a:prstGeom>
              <a:blipFill>
                <a:blip r:embed="rId14"/>
                <a:stretch>
                  <a:fillRect l="-14170" b="-34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Заголовок 1"/>
              <p:cNvSpPr txBox="1">
                <a:spLocks/>
              </p:cNvSpPr>
              <p:nvPr/>
            </p:nvSpPr>
            <p:spPr>
              <a:xfrm>
                <a:off x="6471313" y="3745132"/>
                <a:ext cx="674284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𝟒𝟒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𝟏𝟏𝟗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313" y="3745132"/>
                <a:ext cx="674284" cy="800219"/>
              </a:xfrm>
              <a:prstGeom prst="rect">
                <a:avLst/>
              </a:prstGeom>
              <a:blipFill>
                <a:blip r:embed="rId15"/>
                <a:stretch>
                  <a:fillRect l="-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Заголовок 1"/>
              <p:cNvSpPr txBox="1">
                <a:spLocks/>
              </p:cNvSpPr>
              <p:nvPr/>
            </p:nvSpPr>
            <p:spPr>
              <a:xfrm>
                <a:off x="6459364" y="5368224"/>
                <a:ext cx="674284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𝟏𝟏𝟗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𝟒𝟒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364" y="5368224"/>
                <a:ext cx="674284" cy="800219"/>
              </a:xfrm>
              <a:prstGeom prst="rect">
                <a:avLst/>
              </a:prstGeom>
              <a:blipFill>
                <a:blip r:embed="rId16"/>
                <a:stretch>
                  <a:fillRect l="-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Фигура, имеющая форму буквы L 21"/>
          <p:cNvSpPr/>
          <p:nvPr/>
        </p:nvSpPr>
        <p:spPr>
          <a:xfrm rot="18363906">
            <a:off x="4317164" y="3876388"/>
            <a:ext cx="466418" cy="278430"/>
          </a:xfrm>
          <a:prstGeom prst="corner">
            <a:avLst>
              <a:gd name="adj1" fmla="val 10345"/>
              <a:gd name="adj2" fmla="val 5172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6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  <p:bldP spid="9" grpId="0"/>
      <p:bldP spid="14" grpId="0"/>
      <p:bldP spid="16" grpId="0"/>
      <p:bldP spid="17" grpId="0"/>
      <p:bldP spid="26" grpId="0"/>
      <p:bldP spid="27" grpId="0"/>
      <p:bldP spid="28" grpId="0"/>
      <p:bldP spid="29" grpId="0"/>
      <p:bldP spid="30" grpId="0"/>
      <p:bldP spid="31" grpId="0"/>
      <p:bldP spid="36" grpId="0"/>
      <p:bldP spid="37" grpId="0"/>
      <p:bldP spid="38" grpId="0"/>
      <p:bldP spid="39" grpId="0"/>
      <p:bldP spid="40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004051" y="360090"/>
            <a:ext cx="5273474" cy="814043"/>
          </a:xfrm>
        </p:spPr>
        <p:txBody>
          <a:bodyPr/>
          <a:lstStyle/>
          <a:p>
            <a:r>
              <a:rPr lang="en-US" sz="4400" b="1" dirty="0" err="1" smtClean="0"/>
              <a:t>Bo‘lish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va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kasrlar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1432248" y="1604459"/>
            <a:ext cx="11089232" cy="430887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kasrni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bo‘linma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ko‘rinishida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ifodalang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uning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qiymatini</a:t>
            </a:r>
            <a:r>
              <a:rPr lang="en-US" sz="2800" b="1" dirty="0" smtClean="0">
                <a:solidFill>
                  <a:schemeClr val="tx1"/>
                </a:solidFill>
              </a:rPr>
              <a:t> toping:</a:t>
            </a:r>
            <a:endParaRPr lang="ru-RU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Заголовок 1"/>
              <p:cNvSpPr txBox="1">
                <a:spLocks/>
              </p:cNvSpPr>
              <p:nvPr/>
            </p:nvSpPr>
            <p:spPr>
              <a:xfrm>
                <a:off x="352128" y="1415177"/>
                <a:ext cx="936104" cy="80945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kern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kern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𝟑𝟏𝟑𝟏</m:t>
                          </m:r>
                        </m:num>
                        <m:den>
                          <m:r>
                            <a:rPr lang="en-US" sz="2800" b="1" i="1" kern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𝟏𝟎𝟏</m:t>
                          </m:r>
                        </m:den>
                      </m:f>
                    </m:oMath>
                  </m:oMathPara>
                </a14:m>
                <a:endParaRPr lang="ru-RU" sz="28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28" y="1415177"/>
                <a:ext cx="936104" cy="8094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Заголовок 1"/>
          <p:cNvSpPr txBox="1">
            <a:spLocks/>
          </p:cNvSpPr>
          <p:nvPr/>
        </p:nvSpPr>
        <p:spPr>
          <a:xfrm>
            <a:off x="1000200" y="3456434"/>
            <a:ext cx="18002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A. </a:t>
            </a:r>
            <a:r>
              <a:rPr lang="en-US" sz="2800" kern="0" dirty="0" smtClean="0">
                <a:solidFill>
                  <a:srgbClr val="C00000"/>
                </a:solidFill>
              </a:rPr>
              <a:t>31</a:t>
            </a:r>
            <a:endParaRPr lang="ru-RU" sz="4000" kern="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Заголовок 1"/>
              <p:cNvSpPr txBox="1">
                <a:spLocks/>
              </p:cNvSpPr>
              <p:nvPr/>
            </p:nvSpPr>
            <p:spPr>
              <a:xfrm>
                <a:off x="1034009" y="5034670"/>
                <a:ext cx="1394867" cy="43088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B. </a:t>
                </a:r>
                <a14:m>
                  <m:oMath xmlns:m="http://schemas.openxmlformats.org/officeDocument/2006/math">
                    <m:r>
                      <a:rPr lang="en-US" sz="2800" b="1" i="1" kern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𝟏𝟎𝟔</m:t>
                    </m:r>
                  </m:oMath>
                </a14:m>
                <a:endParaRPr lang="ru-RU" sz="2800" kern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009" y="5034670"/>
                <a:ext cx="1394867" cy="430887"/>
              </a:xfrm>
              <a:prstGeom prst="rect">
                <a:avLst/>
              </a:prstGeom>
              <a:blipFill>
                <a:blip r:embed="rId3"/>
                <a:stretch>
                  <a:fillRect l="-15789" t="-25352" b="-478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Заголовок 1"/>
          <p:cNvSpPr txBox="1">
            <a:spLocks/>
          </p:cNvSpPr>
          <p:nvPr/>
        </p:nvSpPr>
        <p:spPr>
          <a:xfrm>
            <a:off x="5025395" y="3417279"/>
            <a:ext cx="115938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C. </a:t>
            </a:r>
            <a:r>
              <a:rPr lang="en-US" sz="2800" kern="0" dirty="0" smtClean="0">
                <a:solidFill>
                  <a:srgbClr val="C00000"/>
                </a:solidFill>
              </a:rPr>
              <a:t>49</a:t>
            </a:r>
            <a:endParaRPr lang="ru-RU" sz="4000" kern="0" dirty="0">
              <a:solidFill>
                <a:srgbClr val="C00000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056306" y="5043839"/>
            <a:ext cx="112847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D. </a:t>
            </a:r>
            <a:r>
              <a:rPr lang="en-US" sz="2800" kern="0" dirty="0" smtClean="0">
                <a:solidFill>
                  <a:srgbClr val="C00000"/>
                </a:solidFill>
              </a:rPr>
              <a:t>54</a:t>
            </a:r>
            <a:endParaRPr lang="ru-RU" sz="4000" kern="0" dirty="0">
              <a:solidFill>
                <a:srgbClr val="C00000"/>
              </a:solidFill>
            </a:endParaRPr>
          </a:p>
        </p:txBody>
      </p:sp>
      <p:sp>
        <p:nvSpPr>
          <p:cNvPr id="11" name="Фигура, имеющая форму буквы L 10"/>
          <p:cNvSpPr/>
          <p:nvPr/>
        </p:nvSpPr>
        <p:spPr>
          <a:xfrm rot="18363906">
            <a:off x="517165" y="3317219"/>
            <a:ext cx="466418" cy="278430"/>
          </a:xfrm>
          <a:prstGeom prst="corner">
            <a:avLst>
              <a:gd name="adj1" fmla="val 10345"/>
              <a:gd name="adj2" fmla="val 5172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Рукописный ввод 1"/>
              <p14:cNvContentPartPr/>
              <p14:nvPr/>
            </p14:nvContentPartPr>
            <p14:xfrm>
              <a:off x="193680" y="3825360"/>
              <a:ext cx="1728360" cy="2874600"/>
            </p14:xfrm>
          </p:contentPart>
        </mc:Choice>
        <mc:Fallback>
          <p:pic>
            <p:nvPicPr>
              <p:cNvPr id="2" name="Рукописный ввод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4320" y="3816000"/>
                <a:ext cx="1747080" cy="289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972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/>
      <p:bldP spid="8" grpId="0"/>
      <p:bldP spid="9" grpId="0"/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744616" y="333833"/>
            <a:ext cx="2719537" cy="677108"/>
          </a:xfrm>
        </p:spPr>
        <p:txBody>
          <a:bodyPr/>
          <a:lstStyle/>
          <a:p>
            <a:r>
              <a:rPr lang="en-US" sz="4400" b="1" dirty="0" err="1" smtClean="0"/>
              <a:t>Yaxlitlash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568152" y="1398882"/>
            <a:ext cx="9433048" cy="430887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14,209653 </a:t>
            </a:r>
            <a:r>
              <a:rPr lang="en-US" sz="2800" b="1" dirty="0" err="1" smtClean="0">
                <a:solidFill>
                  <a:schemeClr val="tx1"/>
                </a:solidFill>
              </a:rPr>
              <a:t>sonini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yuzdan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birlar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xonasigacha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yaxlitlang</a:t>
            </a:r>
            <a:r>
              <a:rPr lang="en-US" sz="2800" b="1" dirty="0" smtClean="0">
                <a:solidFill>
                  <a:schemeClr val="tx1"/>
                </a:solidFill>
              </a:rPr>
              <a:t>.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00200" y="3456434"/>
            <a:ext cx="18002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A. </a:t>
            </a:r>
            <a:r>
              <a:rPr lang="en-US" sz="2800" kern="0" dirty="0" smtClean="0">
                <a:solidFill>
                  <a:srgbClr val="C00000"/>
                </a:solidFill>
              </a:rPr>
              <a:t>14,2096</a:t>
            </a:r>
            <a:endParaRPr lang="ru-RU" sz="4000" kern="0" dirty="0">
              <a:solidFill>
                <a:srgbClr val="C000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25395" y="3417279"/>
            <a:ext cx="173544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C. </a:t>
            </a:r>
            <a:r>
              <a:rPr lang="en-US" sz="2800" kern="0" dirty="0" smtClean="0">
                <a:solidFill>
                  <a:srgbClr val="C00000"/>
                </a:solidFill>
              </a:rPr>
              <a:t>14,209</a:t>
            </a:r>
            <a:endParaRPr lang="ru-RU" sz="4000" kern="0" dirty="0">
              <a:solidFill>
                <a:srgbClr val="C0000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056306" y="5043839"/>
            <a:ext cx="156051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D. </a:t>
            </a:r>
            <a:r>
              <a:rPr lang="en-US" sz="2800" kern="0" dirty="0" smtClean="0">
                <a:solidFill>
                  <a:srgbClr val="C00000"/>
                </a:solidFill>
              </a:rPr>
              <a:t>14,21</a:t>
            </a:r>
            <a:endParaRPr lang="ru-RU" sz="4000" kern="0" dirty="0">
              <a:solidFill>
                <a:srgbClr val="C0000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04165" y="5033986"/>
            <a:ext cx="18002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B. </a:t>
            </a:r>
            <a:r>
              <a:rPr lang="en-US" sz="2800" kern="0" dirty="0" smtClean="0">
                <a:solidFill>
                  <a:srgbClr val="C00000"/>
                </a:solidFill>
              </a:rPr>
              <a:t>14,2097</a:t>
            </a:r>
            <a:endParaRPr lang="ru-RU" sz="4000" kern="0" dirty="0">
              <a:solidFill>
                <a:srgbClr val="C00000"/>
              </a:solidFill>
            </a:endParaRPr>
          </a:p>
        </p:txBody>
      </p:sp>
      <p:sp>
        <p:nvSpPr>
          <p:cNvPr id="10" name="Фигура, имеющая форму буквы L 9"/>
          <p:cNvSpPr/>
          <p:nvPr/>
        </p:nvSpPr>
        <p:spPr>
          <a:xfrm rot="18363906">
            <a:off x="4542361" y="4904624"/>
            <a:ext cx="466418" cy="278430"/>
          </a:xfrm>
          <a:prstGeom prst="corner">
            <a:avLst>
              <a:gd name="adj1" fmla="val 10345"/>
              <a:gd name="adj2" fmla="val 5172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Рукописный ввод 1"/>
              <p14:cNvContentPartPr/>
              <p14:nvPr/>
            </p14:nvContentPartPr>
            <p14:xfrm>
              <a:off x="962280" y="1306080"/>
              <a:ext cx="513000" cy="4831560"/>
            </p14:xfrm>
          </p:contentPart>
        </mc:Choice>
        <mc:Fallback>
          <p:pic>
            <p:nvPicPr>
              <p:cNvPr id="2" name="Рукописный ввод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2920" y="1296720"/>
                <a:ext cx="531720" cy="485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534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  <p:bldP spid="7" grpId="0"/>
      <p:bldP spid="8" grpId="0"/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592488" y="341947"/>
            <a:ext cx="396044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25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algn="l" defTabSz="914400"/>
            <a:r>
              <a:rPr lang="en-US" sz="4400" b="1" kern="0" dirty="0" smtClean="0"/>
              <a:t>      </a:t>
            </a:r>
            <a:r>
              <a:rPr lang="en-US" sz="4400" b="1" kern="0" dirty="0" err="1" smtClean="0"/>
              <a:t>Takrorlash</a:t>
            </a:r>
            <a:endParaRPr lang="ru-RU" sz="4400" b="1" kern="0" dirty="0"/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568152" y="1440210"/>
            <a:ext cx="11593369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373435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err="1" smtClean="0">
                <a:solidFill>
                  <a:schemeClr val="tx1"/>
                </a:solidFill>
              </a:rPr>
              <a:t>Quyidagi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jumlalarni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o‘qing</a:t>
            </a:r>
            <a:r>
              <a:rPr lang="en-US" sz="2800" b="1" kern="0" dirty="0" smtClean="0">
                <a:solidFill>
                  <a:schemeClr val="tx1"/>
                </a:solidFill>
              </a:rPr>
              <a:t>.</a:t>
            </a:r>
            <a:r>
              <a:rPr lang="ru-RU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Jumla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to‘g‘ri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bo‘lsa</a:t>
            </a:r>
            <a:r>
              <a:rPr lang="en-US" sz="2800" b="1" kern="0" dirty="0" smtClean="0">
                <a:solidFill>
                  <a:schemeClr val="tx1"/>
                </a:solidFill>
              </a:rPr>
              <a:t> , “ </a:t>
            </a:r>
            <a:r>
              <a:rPr lang="en-US" sz="3200" b="1" kern="0" dirty="0" smtClean="0">
                <a:solidFill>
                  <a:srgbClr val="FF0000"/>
                </a:solidFill>
              </a:rPr>
              <a:t>+</a:t>
            </a:r>
            <a:r>
              <a:rPr lang="en-US" sz="32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smtClean="0">
                <a:solidFill>
                  <a:schemeClr val="tx1"/>
                </a:solidFill>
              </a:rPr>
              <a:t>“ ,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noto‘g‘ri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bo‘lsa</a:t>
            </a:r>
            <a:r>
              <a:rPr lang="en-US" sz="2800" b="1" kern="0" dirty="0" smtClean="0">
                <a:solidFill>
                  <a:schemeClr val="tx1"/>
                </a:solidFill>
              </a:rPr>
              <a:t>,   </a:t>
            </a:r>
            <a:r>
              <a:rPr lang="en-US" sz="2800" b="1" kern="0" dirty="0" smtClean="0">
                <a:solidFill>
                  <a:srgbClr val="FF0000"/>
                </a:solidFill>
              </a:rPr>
              <a:t> </a:t>
            </a:r>
            <a:r>
              <a:rPr lang="en-US" sz="3200" b="1" kern="0" dirty="0" smtClean="0">
                <a:solidFill>
                  <a:srgbClr val="FF0000"/>
                </a:solidFill>
              </a:rPr>
              <a:t>“–”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belgisini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yonidagi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katakka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qo‘ying</a:t>
            </a:r>
            <a:r>
              <a:rPr lang="en-US" sz="2800" b="1" kern="0" dirty="0" smtClean="0">
                <a:solidFill>
                  <a:schemeClr val="tx1"/>
                </a:solidFill>
              </a:rPr>
              <a:t>.</a:t>
            </a:r>
            <a:endParaRPr lang="ru-RU" sz="2800" b="1" kern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6670166"/>
                  </p:ext>
                </p:extLst>
              </p:nvPr>
            </p:nvGraphicFramePr>
            <p:xfrm>
              <a:off x="647065" y="3024385"/>
              <a:ext cx="10657184" cy="2895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657184">
                      <a:extLst>
                        <a:ext uri="{9D8B030D-6E8A-4147-A177-3AD203B41FA5}">
                          <a16:colId xmlns:a16="http://schemas.microsoft.com/office/drawing/2014/main" val="749804651"/>
                        </a:ext>
                      </a:extLst>
                    </a:gridCol>
                  </a:tblGrid>
                  <a:tr h="31388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oMath>
                          </a14:m>
                          <a:r>
                            <a:rPr lang="en-US" sz="32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6,12 </a:t>
                          </a:r>
                          <a:r>
                            <a:rPr lang="en-US" sz="2800" b="1" baseline="0" dirty="0" err="1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soniga</a:t>
                          </a:r>
                          <a:r>
                            <a:rPr lang="en-US" sz="2800" b="1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2,89 </a:t>
                          </a:r>
                          <a:r>
                            <a:rPr lang="en-US" sz="2800" b="1" baseline="0" dirty="0" err="1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qo‘shilsa</a:t>
                          </a:r>
                          <a:r>
                            <a:rPr lang="en-US" sz="2800" b="1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8,93 </a:t>
                          </a:r>
                          <a:r>
                            <a:rPr lang="en-US" sz="2800" b="1" baseline="0" dirty="0" err="1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hosil</a:t>
                          </a:r>
                          <a:r>
                            <a:rPr lang="en-US" sz="2800" b="1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baseline="0" dirty="0" err="1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bo‘ladi</a:t>
                          </a:r>
                          <a:r>
                            <a:rPr lang="en-US" sz="2800" b="1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2800" b="1" baseline="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6115758"/>
                      </a:ext>
                    </a:extLst>
                  </a:tr>
                  <a:tr h="1082027">
                    <a:tc>
                      <a:txBody>
                        <a:bodyPr/>
                        <a:lstStyle/>
                        <a:p>
                          <a:r>
                            <a:rPr lang="en-US" sz="2800" b="1" baseline="0" dirty="0" smtClean="0">
                              <a:solidFill>
                                <a:srgbClr val="FF000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2. </a:t>
                          </a:r>
                          <a:r>
                            <a:rPr lang="en-US" sz="2800" b="1" baseline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0,34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 ≈</m:t>
                              </m:r>
                            </m:oMath>
                          </a14:m>
                          <a:r>
                            <a:rPr lang="en-US" sz="2800" b="1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0,3 </a:t>
                          </a:r>
                          <a:r>
                            <a:rPr lang="en-US" sz="2800" b="1" dirty="0" err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chunki</a:t>
                          </a:r>
                          <a:r>
                            <a:rPr lang="en-US" sz="2800" b="1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0,34 </a:t>
                          </a:r>
                          <a:r>
                            <a:rPr lang="en-US" sz="2800" b="1" dirty="0" err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soni</a:t>
                          </a:r>
                          <a:r>
                            <a:rPr lang="en-US" sz="2800" b="1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0,4 </a:t>
                          </a:r>
                          <a:r>
                            <a:rPr lang="en-US" sz="2800" b="1" dirty="0" err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ga</a:t>
                          </a:r>
                          <a:r>
                            <a:rPr lang="en-US" sz="2800" b="1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qaraganda</a:t>
                          </a:r>
                          <a:r>
                            <a:rPr lang="en-US" sz="2800" b="1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0,3 </a:t>
                          </a:r>
                          <a:r>
                            <a:rPr lang="en-US" sz="2800" b="1" dirty="0" err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ga</a:t>
                          </a:r>
                          <a:r>
                            <a:rPr lang="en-US" sz="2800" b="1" baseline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800" b="1" baseline="0" dirty="0" err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yaqinroq</a:t>
                          </a:r>
                          <a:r>
                            <a:rPr lang="en-US" sz="2800" b="1" baseline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.</a:t>
                          </a:r>
                          <a:endParaRPr lang="en-US" sz="2800" b="1" dirty="0" smtClean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  <a:p>
                          <a:endParaRPr lang="ru-RU" sz="2800" b="1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1857315"/>
                      </a:ext>
                    </a:extLst>
                  </a:tr>
                  <a:tr h="852557">
                    <a:tc>
                      <a:txBody>
                        <a:bodyPr/>
                        <a:lstStyle/>
                        <a:p>
                          <a:r>
                            <a:rPr lang="en-US" sz="2800" b="1" dirty="0" smtClean="0">
                              <a:solidFill>
                                <a:srgbClr val="C0000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3.</a:t>
                          </a:r>
                          <a:r>
                            <a:rPr lang="en-US" sz="2800" b="1" dirty="0" smtClean="0">
                              <a:latin typeface="Arial" pitchFamily="34" charset="0"/>
                              <a:cs typeface="Arial" pitchFamily="34" charset="0"/>
                            </a:rPr>
                            <a:t>1123,0956 </a:t>
                          </a:r>
                          <a:r>
                            <a:rPr lang="en-US" sz="2800" b="1" dirty="0" err="1" smtClean="0">
                              <a:latin typeface="Arial" pitchFamily="34" charset="0"/>
                              <a:cs typeface="Arial" pitchFamily="34" charset="0"/>
                            </a:rPr>
                            <a:t>sonining</a:t>
                          </a:r>
                          <a:r>
                            <a:rPr lang="en-US" sz="2800" b="1" dirty="0" smtClean="0"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latin typeface="Arial" pitchFamily="34" charset="0"/>
                              <a:cs typeface="Arial" pitchFamily="34" charset="0"/>
                            </a:rPr>
                            <a:t>mingdan</a:t>
                          </a:r>
                          <a:r>
                            <a:rPr lang="en-US" sz="2800" b="1" dirty="0" smtClean="0"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latin typeface="Arial" pitchFamily="34" charset="0"/>
                              <a:cs typeface="Arial" pitchFamily="34" charset="0"/>
                            </a:rPr>
                            <a:t>birlar</a:t>
                          </a:r>
                          <a:r>
                            <a:rPr lang="en-US" sz="2800" b="1" dirty="0" smtClean="0"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latin typeface="Arial" pitchFamily="34" charset="0"/>
                              <a:cs typeface="Arial" pitchFamily="34" charset="0"/>
                            </a:rPr>
                            <a:t>xonasida</a:t>
                          </a:r>
                          <a:r>
                            <a:rPr lang="en-US" sz="2800" b="1" dirty="0" smtClean="0">
                              <a:latin typeface="Arial" pitchFamily="34" charset="0"/>
                              <a:cs typeface="Arial" pitchFamily="34" charset="0"/>
                            </a:rPr>
                            <a:t> 6 </a:t>
                          </a:r>
                          <a:r>
                            <a:rPr lang="en-US" sz="2800" b="1" dirty="0" err="1" smtClean="0">
                              <a:latin typeface="Arial" pitchFamily="34" charset="0"/>
                              <a:cs typeface="Arial" pitchFamily="34" charset="0"/>
                            </a:rPr>
                            <a:t>raqam</a:t>
                          </a:r>
                          <a:r>
                            <a:rPr lang="en-US" sz="2800" b="1" dirty="0" smtClean="0"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</a:p>
                        <a:p>
                          <a:r>
                            <a:rPr lang="en-US" sz="2800" b="1" dirty="0" err="1" smtClean="0">
                              <a:latin typeface="Arial" pitchFamily="34" charset="0"/>
                              <a:cs typeface="Arial" pitchFamily="34" charset="0"/>
                            </a:rPr>
                            <a:t>turibdi</a:t>
                          </a:r>
                          <a:r>
                            <a:rPr lang="en-US" sz="2800" b="1" dirty="0" smtClean="0">
                              <a:latin typeface="Arial" pitchFamily="34" charset="0"/>
                              <a:cs typeface="Arial" pitchFamily="34" charset="0"/>
                            </a:rPr>
                            <a:t>. </a:t>
                          </a:r>
                          <a:endParaRPr lang="ru-RU" sz="28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618764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6670166"/>
                  </p:ext>
                </p:extLst>
              </p:nvPr>
            </p:nvGraphicFramePr>
            <p:xfrm>
              <a:off x="647065" y="3024385"/>
              <a:ext cx="10657184" cy="2895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657184">
                      <a:extLst>
                        <a:ext uri="{9D8B030D-6E8A-4147-A177-3AD203B41FA5}">
                          <a16:colId xmlns:a16="http://schemas.microsoft.com/office/drawing/2014/main" val="749804651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57" t="-2105" r="-114" b="-4294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6115758"/>
                      </a:ext>
                    </a:extLst>
                  </a:tr>
                  <a:tr h="13716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57" t="-42920" r="-114" b="-805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1857315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r>
                            <a:rPr lang="en-US" sz="2800" b="1" dirty="0" smtClean="0">
                              <a:solidFill>
                                <a:srgbClr val="C0000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3.</a:t>
                          </a:r>
                          <a:r>
                            <a:rPr lang="en-US" sz="2800" b="1" dirty="0" smtClean="0">
                              <a:latin typeface="Arial" pitchFamily="34" charset="0"/>
                              <a:cs typeface="Arial" pitchFamily="34" charset="0"/>
                            </a:rPr>
                            <a:t>1123,0956 </a:t>
                          </a:r>
                          <a:r>
                            <a:rPr lang="en-US" sz="2800" b="1" dirty="0" err="1" smtClean="0">
                              <a:latin typeface="Arial" pitchFamily="34" charset="0"/>
                              <a:cs typeface="Arial" pitchFamily="34" charset="0"/>
                            </a:rPr>
                            <a:t>sonining</a:t>
                          </a:r>
                          <a:r>
                            <a:rPr lang="en-US" sz="2800" b="1" dirty="0" smtClean="0"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latin typeface="Arial" pitchFamily="34" charset="0"/>
                              <a:cs typeface="Arial" pitchFamily="34" charset="0"/>
                            </a:rPr>
                            <a:t>mingdan</a:t>
                          </a:r>
                          <a:r>
                            <a:rPr lang="en-US" sz="2800" b="1" dirty="0" smtClean="0"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latin typeface="Arial" pitchFamily="34" charset="0"/>
                              <a:cs typeface="Arial" pitchFamily="34" charset="0"/>
                            </a:rPr>
                            <a:t>birlar</a:t>
                          </a:r>
                          <a:r>
                            <a:rPr lang="en-US" sz="2800" b="1" dirty="0" smtClean="0"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800" b="1" dirty="0" err="1" smtClean="0">
                              <a:latin typeface="Arial" pitchFamily="34" charset="0"/>
                              <a:cs typeface="Arial" pitchFamily="34" charset="0"/>
                            </a:rPr>
                            <a:t>xonasida</a:t>
                          </a:r>
                          <a:r>
                            <a:rPr lang="en-US" sz="2800" b="1" dirty="0" smtClean="0">
                              <a:latin typeface="Arial" pitchFamily="34" charset="0"/>
                              <a:cs typeface="Arial" pitchFamily="34" charset="0"/>
                            </a:rPr>
                            <a:t> 6 </a:t>
                          </a:r>
                          <a:r>
                            <a:rPr lang="en-US" sz="2800" b="1" dirty="0" err="1" smtClean="0">
                              <a:latin typeface="Arial" pitchFamily="34" charset="0"/>
                              <a:cs typeface="Arial" pitchFamily="34" charset="0"/>
                            </a:rPr>
                            <a:t>raqam</a:t>
                          </a:r>
                          <a:r>
                            <a:rPr lang="en-US" sz="2800" b="1" dirty="0" smtClean="0"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</a:p>
                        <a:p>
                          <a:r>
                            <a:rPr lang="en-US" sz="2800" b="1" dirty="0" err="1" smtClean="0">
                              <a:latin typeface="Arial" pitchFamily="34" charset="0"/>
                              <a:cs typeface="Arial" pitchFamily="34" charset="0"/>
                            </a:rPr>
                            <a:t>turibdi</a:t>
                          </a:r>
                          <a:r>
                            <a:rPr lang="en-US" sz="2800" b="1" dirty="0" smtClean="0">
                              <a:latin typeface="Arial" pitchFamily="34" charset="0"/>
                              <a:cs typeface="Arial" pitchFamily="34" charset="0"/>
                            </a:rPr>
                            <a:t>. </a:t>
                          </a:r>
                          <a:endParaRPr lang="ru-RU" sz="28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6187640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Прямая соединительная линия 7"/>
          <p:cNvCxnSpPr/>
          <p:nvPr/>
        </p:nvCxnSpPr>
        <p:spPr>
          <a:xfrm>
            <a:off x="10217224" y="3024385"/>
            <a:ext cx="0" cy="2895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0458323" y="4044088"/>
            <a:ext cx="6719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58323" y="2841437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517375" y="4813529"/>
            <a:ext cx="6559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0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00008" y="242864"/>
            <a:ext cx="120015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topshiriqlar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://900igr.net/up/datai/151493/0008-006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20" y="1368202"/>
            <a:ext cx="1224136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36304" y="2448322"/>
            <a:ext cx="842493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Darslikdagi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3 -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chorakda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o‘tilgan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mavzularga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misol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masalalarni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16023</TotalTime>
  <Words>257</Words>
  <Application>Microsoft Office PowerPoint</Application>
  <PresentationFormat>Произвольный</PresentationFormat>
  <Paragraphs>82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Cambria Math</vt:lpstr>
      <vt:lpstr>Office Theme</vt:lpstr>
      <vt:lpstr>MATEMATIKA</vt:lpstr>
      <vt:lpstr>B. Yarim , chorak, nimchorak  C. Noto‘g‘ri kasr, to‘g‘ri kasr, nimchorak  D. Ulushlar, chorak, nimchorak  </vt:lpstr>
      <vt:lpstr>D.   5/35 &lt; 4/35 </vt:lpstr>
      <vt:lpstr>Презентация PowerPoint</vt:lpstr>
      <vt:lpstr>Kasrlarni qo‘shing va ayiring variantdan to‘g‘ri javobni aniqlang.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Пользователь</cp:lastModifiedBy>
  <cp:revision>1307</cp:revision>
  <dcterms:created xsi:type="dcterms:W3CDTF">2020-04-09T07:32:19Z</dcterms:created>
  <dcterms:modified xsi:type="dcterms:W3CDTF">2021-01-25T06:10:05Z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