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2"/>
  </p:notesMasterIdLst>
  <p:sldIdLst>
    <p:sldId id="284" r:id="rId2"/>
    <p:sldId id="456" r:id="rId3"/>
    <p:sldId id="460" r:id="rId4"/>
    <p:sldId id="457" r:id="rId5"/>
    <p:sldId id="461" r:id="rId6"/>
    <p:sldId id="458" r:id="rId7"/>
    <p:sldId id="459" r:id="rId8"/>
    <p:sldId id="463" r:id="rId9"/>
    <p:sldId id="462" r:id="rId10"/>
    <p:sldId id="420" r:id="rId11"/>
  </p:sldIdLst>
  <p:sldSz cx="12801600" cy="7200900"/>
  <p:notesSz cx="5765800" cy="3244850"/>
  <p:defaultTextStyle>
    <a:defPPr>
      <a:defRPr lang="ru-RU"/>
    </a:defPPr>
    <a:lvl1pPr marL="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1pPr>
    <a:lvl2pPr marL="968152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2pPr>
    <a:lvl3pPr marL="193630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3pPr>
    <a:lvl4pPr marL="290445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4pPr>
    <a:lvl5pPr marL="3872609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5pPr>
    <a:lvl6pPr marL="4840763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6pPr>
    <a:lvl7pPr marL="580891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7pPr>
    <a:lvl8pPr marL="677706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8pPr>
    <a:lvl9pPr marL="774522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 userDrawn="1">
          <p15:clr>
            <a:srgbClr val="A4A3A4"/>
          </p15:clr>
        </p15:guide>
        <p15:guide id="2" pos="2327" userDrawn="1">
          <p15:clr>
            <a:srgbClr val="A4A3A4"/>
          </p15:clr>
        </p15:guide>
        <p15:guide id="3" orient="horz" pos="6391" userDrawn="1">
          <p15:clr>
            <a:srgbClr val="A4A3A4"/>
          </p15:clr>
        </p15:guide>
        <p15:guide id="4" pos="4796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ser" initials="U" lastIdx="5" clrIdx="0">
    <p:extLst>
      <p:ext uri="{19B8F6BF-5375-455C-9EA6-DF929625EA0E}">
        <p15:presenceInfo xmlns:p15="http://schemas.microsoft.com/office/powerpoint/2012/main" xmlns="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EB9631B5-78F2-41C9-869B-9F39066F8104}" styleName="Средний стиль 3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B344D84-9AFB-497E-A393-DC336BA19D2E}" styleName="Средний стиль 3 — акцент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8A107856-5554-42FB-B03E-39F5DBC370BA}" styleName="Средний стиль 4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46F890A9-2807-4EBB-B81D-B2AA78EC7F39}" styleName="Темный стиль 2 —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1EBBBCC-DAD2-459C-BE2E-F6DE35CF9A28}" styleName="Темный стиль 2 — акцент 3/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5202B0CA-FC54-4496-8BCA-5EF66A818D29}" styleName="Темный стиль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AF606853-7671-496A-8E4F-DF71F8EC918B}" styleName="Темный стиль 1 — акцент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660B408-B3CF-4A94-85FC-2B1E0A45F4A2}" styleName="Темный стиль 2 — акцент 1/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8EC20E35-A176-4012-BC5E-935CFFF8708E}" styleName="Средний стиль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8D230F3-CF80-4859-8CE7-A43EE81993B5}" styleName="Светлый стиль 1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29" autoAdjust="0"/>
    <p:restoredTop sz="89636" autoAdjust="0"/>
  </p:normalViewPr>
  <p:slideViewPr>
    <p:cSldViewPr>
      <p:cViewPr>
        <p:scale>
          <a:sx n="65" d="100"/>
          <a:sy n="65" d="100"/>
        </p:scale>
        <p:origin x="-732" y="-72"/>
      </p:cViewPr>
      <p:guideLst>
        <p:guide orient="horz" pos="2880"/>
        <p:guide orient="horz" pos="6391"/>
        <p:guide pos="2327"/>
        <p:guide pos="479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40D9A4-C2EF-4B1B-8DB5-85EC06DD3650}" type="datetimeFigureOut">
              <a:rPr lang="ru-RU" smtClean="0"/>
              <a:pPr/>
              <a:t>13.12.2020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4AC081-F56F-466E-9CDC-774CD659513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52959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4AC081-F56F-466E-9CDC-774CD6595131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70457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60121" y="2232277"/>
            <a:ext cx="1088136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920241" y="4032504"/>
            <a:ext cx="896112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12/13/2020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6"/>
            <a:ext cx="8834039" cy="779316"/>
          </a:xfrm>
        </p:spPr>
        <p:txBody>
          <a:bodyPr lIns="0" tIns="0" rIns="0" bIns="0"/>
          <a:lstStyle>
            <a:lvl1pPr>
              <a:defRPr sz="5064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12/13/2020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4" y="1189854"/>
            <a:ext cx="12546414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17" name="bg object 17"/>
          <p:cNvSpPr/>
          <p:nvPr/>
        </p:nvSpPr>
        <p:spPr>
          <a:xfrm>
            <a:off x="148421" y="157913"/>
            <a:ext cx="12546414" cy="95260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50873" y="1599501"/>
            <a:ext cx="4050550" cy="4809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125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592825" y="1656207"/>
            <a:ext cx="5568696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12/13/2020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511390" y="2344141"/>
            <a:ext cx="5821344" cy="2295551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12/13/2020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12/13/2020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6707" y="238364"/>
            <a:ext cx="10467975" cy="40780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368938" y="1678545"/>
            <a:ext cx="5062855" cy="172354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645151" y="1678545"/>
            <a:ext cx="5065078" cy="172354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59"/>
          <p:cNvSpPr>
            <a:spLocks noGrp="1" noChangeArrowheads="1"/>
          </p:cNvSpPr>
          <p:nvPr>
            <p:ph type="dt" sz="half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0"/>
          <p:cNvSpPr>
            <a:spLocks noGrp="1" noChangeArrowheads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1"/>
          <p:cNvSpPr>
            <a:spLocks noGrp="1" noChangeArrowheads="1"/>
          </p:cNvSpPr>
          <p:nvPr>
            <p:ph type="sldNum" sz="quarter" idx="12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659A22-F514-4D5A-8495-8ED58DC7B76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4" y="1189854"/>
            <a:ext cx="12546414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0"/>
            <a:ext cx="3577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5"/>
            <a:ext cx="8834039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52544" y="6696836"/>
            <a:ext cx="4096512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40079" y="6696836"/>
            <a:ext cx="2944369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12/13/2020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17152" y="6696836"/>
            <a:ext cx="2944369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1043184">
        <a:defRPr>
          <a:latin typeface="+mn-lt"/>
          <a:ea typeface="+mn-ea"/>
          <a:cs typeface="+mn-cs"/>
        </a:defRPr>
      </a:lvl2pPr>
      <a:lvl3pPr marL="2086369">
        <a:defRPr>
          <a:latin typeface="+mn-lt"/>
          <a:ea typeface="+mn-ea"/>
          <a:cs typeface="+mn-cs"/>
        </a:defRPr>
      </a:lvl3pPr>
      <a:lvl4pPr marL="3129552">
        <a:defRPr>
          <a:latin typeface="+mn-lt"/>
          <a:ea typeface="+mn-ea"/>
          <a:cs typeface="+mn-cs"/>
        </a:defRPr>
      </a:lvl4pPr>
      <a:lvl5pPr marL="4172736">
        <a:defRPr>
          <a:latin typeface="+mn-lt"/>
          <a:ea typeface="+mn-ea"/>
          <a:cs typeface="+mn-cs"/>
        </a:defRPr>
      </a:lvl5pPr>
      <a:lvl6pPr marL="5215922">
        <a:defRPr>
          <a:latin typeface="+mn-lt"/>
          <a:ea typeface="+mn-ea"/>
          <a:cs typeface="+mn-cs"/>
        </a:defRPr>
      </a:lvl6pPr>
      <a:lvl7pPr marL="6259106">
        <a:defRPr>
          <a:latin typeface="+mn-lt"/>
          <a:ea typeface="+mn-ea"/>
          <a:cs typeface="+mn-cs"/>
        </a:defRPr>
      </a:lvl7pPr>
      <a:lvl8pPr marL="7302290">
        <a:defRPr>
          <a:latin typeface="+mn-lt"/>
          <a:ea typeface="+mn-ea"/>
          <a:cs typeface="+mn-cs"/>
        </a:defRPr>
      </a:lvl8pPr>
      <a:lvl9pPr marL="8345475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043184">
        <a:defRPr>
          <a:latin typeface="+mn-lt"/>
          <a:ea typeface="+mn-ea"/>
          <a:cs typeface="+mn-cs"/>
        </a:defRPr>
      </a:lvl2pPr>
      <a:lvl3pPr marL="2086369">
        <a:defRPr>
          <a:latin typeface="+mn-lt"/>
          <a:ea typeface="+mn-ea"/>
          <a:cs typeface="+mn-cs"/>
        </a:defRPr>
      </a:lvl3pPr>
      <a:lvl4pPr marL="3129552">
        <a:defRPr>
          <a:latin typeface="+mn-lt"/>
          <a:ea typeface="+mn-ea"/>
          <a:cs typeface="+mn-cs"/>
        </a:defRPr>
      </a:lvl4pPr>
      <a:lvl5pPr marL="4172736">
        <a:defRPr>
          <a:latin typeface="+mn-lt"/>
          <a:ea typeface="+mn-ea"/>
          <a:cs typeface="+mn-cs"/>
        </a:defRPr>
      </a:lvl5pPr>
      <a:lvl6pPr marL="5215922">
        <a:defRPr>
          <a:latin typeface="+mn-lt"/>
          <a:ea typeface="+mn-ea"/>
          <a:cs typeface="+mn-cs"/>
        </a:defRPr>
      </a:lvl6pPr>
      <a:lvl7pPr marL="6259106">
        <a:defRPr>
          <a:latin typeface="+mn-lt"/>
          <a:ea typeface="+mn-ea"/>
          <a:cs typeface="+mn-cs"/>
        </a:defRPr>
      </a:lvl7pPr>
      <a:lvl8pPr marL="7302290">
        <a:defRPr>
          <a:latin typeface="+mn-lt"/>
          <a:ea typeface="+mn-ea"/>
          <a:cs typeface="+mn-cs"/>
        </a:defRPr>
      </a:lvl8pPr>
      <a:lvl9pPr marL="8345475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7.png"/><Relationship Id="rId18" Type="http://schemas.openxmlformats.org/officeDocument/2006/relationships/image" Target="../media/image22.png"/><Relationship Id="rId26" Type="http://schemas.openxmlformats.org/officeDocument/2006/relationships/image" Target="../media/image30.png"/><Relationship Id="rId3" Type="http://schemas.openxmlformats.org/officeDocument/2006/relationships/image" Target="../media/image7.png"/><Relationship Id="rId21" Type="http://schemas.openxmlformats.org/officeDocument/2006/relationships/image" Target="../media/image25.png"/><Relationship Id="rId34" Type="http://schemas.openxmlformats.org/officeDocument/2006/relationships/image" Target="../media/image38.png"/><Relationship Id="rId7" Type="http://schemas.openxmlformats.org/officeDocument/2006/relationships/image" Target="../media/image11.png"/><Relationship Id="rId12" Type="http://schemas.openxmlformats.org/officeDocument/2006/relationships/image" Target="../media/image16.png"/><Relationship Id="rId17" Type="http://schemas.openxmlformats.org/officeDocument/2006/relationships/image" Target="../media/image21.png"/><Relationship Id="rId25" Type="http://schemas.openxmlformats.org/officeDocument/2006/relationships/image" Target="../media/image29.png"/><Relationship Id="rId33" Type="http://schemas.openxmlformats.org/officeDocument/2006/relationships/image" Target="../media/image37.png"/><Relationship Id="rId2" Type="http://schemas.openxmlformats.org/officeDocument/2006/relationships/image" Target="../media/image5.png"/><Relationship Id="rId16" Type="http://schemas.openxmlformats.org/officeDocument/2006/relationships/image" Target="../media/image54.png"/><Relationship Id="rId20" Type="http://schemas.openxmlformats.org/officeDocument/2006/relationships/image" Target="../media/image24.png"/><Relationship Id="rId29" Type="http://schemas.openxmlformats.org/officeDocument/2006/relationships/image" Target="../media/image3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24" Type="http://schemas.openxmlformats.org/officeDocument/2006/relationships/image" Target="../media/image28.png"/><Relationship Id="rId32" Type="http://schemas.openxmlformats.org/officeDocument/2006/relationships/image" Target="../media/image36.png"/><Relationship Id="rId5" Type="http://schemas.openxmlformats.org/officeDocument/2006/relationships/image" Target="../media/image9.png"/><Relationship Id="rId15" Type="http://schemas.openxmlformats.org/officeDocument/2006/relationships/image" Target="../media/image19.png"/><Relationship Id="rId23" Type="http://schemas.openxmlformats.org/officeDocument/2006/relationships/image" Target="../media/image27.png"/><Relationship Id="rId28" Type="http://schemas.openxmlformats.org/officeDocument/2006/relationships/image" Target="../media/image32.png"/><Relationship Id="rId10" Type="http://schemas.openxmlformats.org/officeDocument/2006/relationships/image" Target="../media/image14.png"/><Relationship Id="rId19" Type="http://schemas.openxmlformats.org/officeDocument/2006/relationships/image" Target="../media/image23.png"/><Relationship Id="rId31" Type="http://schemas.openxmlformats.org/officeDocument/2006/relationships/image" Target="../media/image35.png"/><Relationship Id="rId4" Type="http://schemas.openxmlformats.org/officeDocument/2006/relationships/image" Target="../media/image8.png"/><Relationship Id="rId9" Type="http://schemas.openxmlformats.org/officeDocument/2006/relationships/image" Target="../media/image13.png"/><Relationship Id="rId14" Type="http://schemas.openxmlformats.org/officeDocument/2006/relationships/image" Target="../media/image18.png"/><Relationship Id="rId22" Type="http://schemas.openxmlformats.org/officeDocument/2006/relationships/image" Target="../media/image26.png"/><Relationship Id="rId27" Type="http://schemas.openxmlformats.org/officeDocument/2006/relationships/image" Target="../media/image31.png"/><Relationship Id="rId30" Type="http://schemas.openxmlformats.org/officeDocument/2006/relationships/image" Target="../media/image3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13" Type="http://schemas.openxmlformats.org/officeDocument/2006/relationships/image" Target="../media/image50.png"/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12" Type="http://schemas.openxmlformats.org/officeDocument/2006/relationships/image" Target="../media/image49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3.png"/><Relationship Id="rId11" Type="http://schemas.openxmlformats.org/officeDocument/2006/relationships/image" Target="../media/image48.png"/><Relationship Id="rId5" Type="http://schemas.openxmlformats.org/officeDocument/2006/relationships/image" Target="../media/image42.png"/><Relationship Id="rId10" Type="http://schemas.openxmlformats.org/officeDocument/2006/relationships/image" Target="../media/image47.png"/><Relationship Id="rId4" Type="http://schemas.openxmlformats.org/officeDocument/2006/relationships/image" Target="../media/image41.png"/><Relationship Id="rId9" Type="http://schemas.openxmlformats.org/officeDocument/2006/relationships/image" Target="../media/image46.png"/><Relationship Id="rId1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13" Type="http://schemas.openxmlformats.org/officeDocument/2006/relationships/image" Target="../media/image66.png"/><Relationship Id="rId3" Type="http://schemas.openxmlformats.org/officeDocument/2006/relationships/image" Target="../media/image56.png"/><Relationship Id="rId7" Type="http://schemas.openxmlformats.org/officeDocument/2006/relationships/image" Target="../media/image60.png"/><Relationship Id="rId12" Type="http://schemas.openxmlformats.org/officeDocument/2006/relationships/image" Target="../media/image65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9.png"/><Relationship Id="rId11" Type="http://schemas.openxmlformats.org/officeDocument/2006/relationships/image" Target="../media/image64.png"/><Relationship Id="rId5" Type="http://schemas.openxmlformats.org/officeDocument/2006/relationships/image" Target="../media/image58.png"/><Relationship Id="rId15" Type="http://schemas.openxmlformats.org/officeDocument/2006/relationships/image" Target="../media/image68.png"/><Relationship Id="rId10" Type="http://schemas.openxmlformats.org/officeDocument/2006/relationships/image" Target="../media/image63.png"/><Relationship Id="rId4" Type="http://schemas.openxmlformats.org/officeDocument/2006/relationships/image" Target="../media/image57.png"/><Relationship Id="rId9" Type="http://schemas.openxmlformats.org/officeDocument/2006/relationships/image" Target="../media/image62.png"/><Relationship Id="rId14" Type="http://schemas.openxmlformats.org/officeDocument/2006/relationships/image" Target="../media/image6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png"/><Relationship Id="rId13" Type="http://schemas.openxmlformats.org/officeDocument/2006/relationships/image" Target="../media/image80.png"/><Relationship Id="rId3" Type="http://schemas.openxmlformats.org/officeDocument/2006/relationships/image" Target="../media/image70.png"/><Relationship Id="rId7" Type="http://schemas.openxmlformats.org/officeDocument/2006/relationships/image" Target="../media/image74.png"/><Relationship Id="rId12" Type="http://schemas.openxmlformats.org/officeDocument/2006/relationships/image" Target="../media/image79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3.png"/><Relationship Id="rId11" Type="http://schemas.openxmlformats.org/officeDocument/2006/relationships/image" Target="../media/image78.png"/><Relationship Id="rId5" Type="http://schemas.openxmlformats.org/officeDocument/2006/relationships/image" Target="../media/image72.png"/><Relationship Id="rId15" Type="http://schemas.openxmlformats.org/officeDocument/2006/relationships/image" Target="../media/image82.png"/><Relationship Id="rId10" Type="http://schemas.openxmlformats.org/officeDocument/2006/relationships/image" Target="../media/image77.png"/><Relationship Id="rId4" Type="http://schemas.openxmlformats.org/officeDocument/2006/relationships/image" Target="../media/image71.png"/><Relationship Id="rId9" Type="http://schemas.openxmlformats.org/officeDocument/2006/relationships/image" Target="../media/image76.png"/><Relationship Id="rId14" Type="http://schemas.openxmlformats.org/officeDocument/2006/relationships/image" Target="../media/image8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9.png"/><Relationship Id="rId13" Type="http://schemas.openxmlformats.org/officeDocument/2006/relationships/image" Target="../media/image94.png"/><Relationship Id="rId3" Type="http://schemas.openxmlformats.org/officeDocument/2006/relationships/image" Target="../media/image84.png"/><Relationship Id="rId7" Type="http://schemas.openxmlformats.org/officeDocument/2006/relationships/image" Target="../media/image88.png"/><Relationship Id="rId12" Type="http://schemas.openxmlformats.org/officeDocument/2006/relationships/image" Target="../media/image93.pn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7.png"/><Relationship Id="rId11" Type="http://schemas.openxmlformats.org/officeDocument/2006/relationships/image" Target="../media/image92.png"/><Relationship Id="rId5" Type="http://schemas.openxmlformats.org/officeDocument/2006/relationships/image" Target="../media/image86.png"/><Relationship Id="rId15" Type="http://schemas.openxmlformats.org/officeDocument/2006/relationships/image" Target="../media/image96.png"/><Relationship Id="rId10" Type="http://schemas.openxmlformats.org/officeDocument/2006/relationships/image" Target="../media/image91.png"/><Relationship Id="rId4" Type="http://schemas.openxmlformats.org/officeDocument/2006/relationships/image" Target="../media/image85.png"/><Relationship Id="rId9" Type="http://schemas.openxmlformats.org/officeDocument/2006/relationships/image" Target="../media/image90.png"/><Relationship Id="rId14" Type="http://schemas.openxmlformats.org/officeDocument/2006/relationships/image" Target="../media/image9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7912" y="0"/>
            <a:ext cx="12788910" cy="202861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8659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598066" y="270311"/>
            <a:ext cx="7136016" cy="1194470"/>
          </a:xfrm>
          <a:prstGeom prst="rect">
            <a:avLst/>
          </a:prstGeom>
        </p:spPr>
        <p:txBody>
          <a:bodyPr vert="horz" wrap="square" lIns="0" tIns="32425" rIns="0" bIns="0" rtlCol="0">
            <a:spAutoFit/>
          </a:bodyPr>
          <a:lstStyle/>
          <a:p>
            <a:pPr marL="28199">
              <a:spcBef>
                <a:spcPts val="253"/>
              </a:spcBef>
            </a:pPr>
            <a:r>
              <a:rPr lang="en-US" sz="7549" spc="11" dirty="0"/>
              <a:t>MATEMATIKA</a:t>
            </a:r>
            <a:endParaRPr lang="en-US" sz="7549" dirty="0"/>
          </a:p>
        </p:txBody>
      </p:sp>
      <p:sp>
        <p:nvSpPr>
          <p:cNvPr id="4" name="object 4"/>
          <p:cNvSpPr txBox="1"/>
          <p:nvPr/>
        </p:nvSpPr>
        <p:spPr>
          <a:xfrm>
            <a:off x="1725145" y="2133463"/>
            <a:ext cx="10374317" cy="2272959"/>
          </a:xfrm>
          <a:prstGeom prst="rect">
            <a:avLst/>
          </a:prstGeom>
        </p:spPr>
        <p:txBody>
          <a:bodyPr vert="horz" wrap="square" lIns="0" tIns="31017" rIns="0" bIns="0" rtlCol="0">
            <a:spAutoFit/>
          </a:bodyPr>
          <a:lstStyle/>
          <a:p>
            <a:pPr marL="40888" algn="ctr">
              <a:spcBef>
                <a:spcPts val="245"/>
              </a:spcBef>
            </a:pPr>
            <a:r>
              <a:rPr sz="4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sz="4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AVZU</a:t>
            </a:r>
            <a:r>
              <a:rPr sz="4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4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SONLAR </a:t>
            </a:r>
            <a:r>
              <a:rPr lang="en-US" sz="4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NURIDA ODDIY KASRLARNI TASVIRLASH</a:t>
            </a:r>
            <a:endParaRPr lang="ru-RU" sz="48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0888" algn="ctr">
              <a:spcBef>
                <a:spcPts val="245"/>
              </a:spcBef>
            </a:pPr>
            <a:endParaRPr lang="en-US" sz="48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995035" y="454530"/>
            <a:ext cx="11069728" cy="985680"/>
            <a:chOff x="439458" y="322808"/>
            <a:chExt cx="4985770" cy="443947"/>
          </a:xfrm>
        </p:grpSpPr>
        <p:sp>
          <p:nvSpPr>
            <p:cNvPr id="8" name="object 8"/>
            <p:cNvSpPr/>
            <p:nvPr/>
          </p:nvSpPr>
          <p:spPr>
            <a:xfrm>
              <a:off x="439458" y="322808"/>
              <a:ext cx="396240" cy="394970"/>
            </a:xfrm>
            <a:custGeom>
              <a:avLst/>
              <a:gdLst/>
              <a:ahLst/>
              <a:cxnLst/>
              <a:rect l="l" t="t" r="r" b="b"/>
              <a:pathLst>
                <a:path w="396240" h="394970">
                  <a:moveTo>
                    <a:pt x="65938" y="0"/>
                  </a:moveTo>
                  <a:lnTo>
                    <a:pt x="0" y="0"/>
                  </a:lnTo>
                  <a:lnTo>
                    <a:pt x="0" y="33020"/>
                  </a:lnTo>
                  <a:lnTo>
                    <a:pt x="0" y="361950"/>
                  </a:lnTo>
                  <a:lnTo>
                    <a:pt x="0" y="394970"/>
                  </a:lnTo>
                  <a:lnTo>
                    <a:pt x="65938" y="394970"/>
                  </a:lnTo>
                  <a:lnTo>
                    <a:pt x="65938" y="361950"/>
                  </a:lnTo>
                  <a:lnTo>
                    <a:pt x="32969" y="361950"/>
                  </a:lnTo>
                  <a:lnTo>
                    <a:pt x="32969" y="33020"/>
                  </a:lnTo>
                  <a:lnTo>
                    <a:pt x="65938" y="33020"/>
                  </a:lnTo>
                  <a:lnTo>
                    <a:pt x="65938" y="0"/>
                  </a:lnTo>
                  <a:close/>
                </a:path>
                <a:path w="396240" h="394970">
                  <a:moveTo>
                    <a:pt x="296710" y="65366"/>
                  </a:moveTo>
                  <a:lnTo>
                    <a:pt x="98907" y="65366"/>
                  </a:lnTo>
                  <a:lnTo>
                    <a:pt x="98907" y="96126"/>
                  </a:lnTo>
                  <a:lnTo>
                    <a:pt x="184454" y="197243"/>
                  </a:lnTo>
                  <a:lnTo>
                    <a:pt x="98907" y="298361"/>
                  </a:lnTo>
                  <a:lnTo>
                    <a:pt x="98907" y="329120"/>
                  </a:lnTo>
                  <a:lnTo>
                    <a:pt x="296710" y="329120"/>
                  </a:lnTo>
                  <a:lnTo>
                    <a:pt x="296710" y="263182"/>
                  </a:lnTo>
                  <a:lnTo>
                    <a:pt x="263740" y="263182"/>
                  </a:lnTo>
                  <a:lnTo>
                    <a:pt x="263740" y="296151"/>
                  </a:lnTo>
                  <a:lnTo>
                    <a:pt x="143954" y="296151"/>
                  </a:lnTo>
                  <a:lnTo>
                    <a:pt x="227647" y="197243"/>
                  </a:lnTo>
                  <a:lnTo>
                    <a:pt x="143954" y="98336"/>
                  </a:lnTo>
                  <a:lnTo>
                    <a:pt x="263740" y="98336"/>
                  </a:lnTo>
                  <a:lnTo>
                    <a:pt x="263740" y="131305"/>
                  </a:lnTo>
                  <a:lnTo>
                    <a:pt x="296710" y="131305"/>
                  </a:lnTo>
                  <a:lnTo>
                    <a:pt x="296710" y="65366"/>
                  </a:lnTo>
                  <a:close/>
                </a:path>
                <a:path w="396240" h="394970">
                  <a:moveTo>
                    <a:pt x="395617" y="0"/>
                  </a:moveTo>
                  <a:lnTo>
                    <a:pt x="329679" y="0"/>
                  </a:lnTo>
                  <a:lnTo>
                    <a:pt x="329679" y="33020"/>
                  </a:lnTo>
                  <a:lnTo>
                    <a:pt x="362648" y="33020"/>
                  </a:lnTo>
                  <a:lnTo>
                    <a:pt x="362648" y="361950"/>
                  </a:lnTo>
                  <a:lnTo>
                    <a:pt x="329679" y="361950"/>
                  </a:lnTo>
                  <a:lnTo>
                    <a:pt x="329679" y="394970"/>
                  </a:lnTo>
                  <a:lnTo>
                    <a:pt x="395617" y="394970"/>
                  </a:lnTo>
                  <a:lnTo>
                    <a:pt x="395617" y="361950"/>
                  </a:lnTo>
                  <a:lnTo>
                    <a:pt x="395617" y="33020"/>
                  </a:lnTo>
                  <a:lnTo>
                    <a:pt x="395617" y="0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 wrap="square" lIns="0" tIns="0" rIns="0" bIns="0" rtlCol="0"/>
            <a:lstStyle/>
            <a:p>
              <a:endParaRPr sz="8659"/>
            </a:p>
          </p:txBody>
        </p:sp>
        <p:sp>
          <p:nvSpPr>
            <p:cNvPr id="10" name="object 10"/>
            <p:cNvSpPr/>
            <p:nvPr/>
          </p:nvSpPr>
          <p:spPr>
            <a:xfrm>
              <a:off x="4586445" y="339819"/>
              <a:ext cx="838783" cy="426936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B050"/>
            </a:solidFill>
            <a:ln w="9525"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wrap="square" lIns="0" tIns="0" rIns="0" bIns="0" rtlCol="0"/>
            <a:lstStyle/>
            <a:p>
              <a:pPr algn="ctr"/>
              <a:endParaRPr sz="8659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1" name="Прямоугольник 10"/>
          <p:cNvSpPr/>
          <p:nvPr/>
        </p:nvSpPr>
        <p:spPr>
          <a:xfrm>
            <a:off x="995035" y="2276960"/>
            <a:ext cx="648072" cy="1683529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995035" y="4536555"/>
            <a:ext cx="648072" cy="1618194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80520" y="3934590"/>
            <a:ext cx="4176464" cy="2648132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0285454" y="539056"/>
            <a:ext cx="169629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5-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sinf</a:t>
            </a:r>
            <a:endParaRPr lang="en-US" sz="7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8840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400008" y="242864"/>
            <a:ext cx="1200158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ru-RU" sz="4400" b="1" dirty="0" err="1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en-US" altLang="ru-RU" sz="4400" b="1" dirty="0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4400" b="1" dirty="0" err="1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bajarish</a:t>
            </a:r>
            <a:r>
              <a:rPr lang="en-US" altLang="ru-RU" sz="4400" b="1" dirty="0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altLang="ru-RU" sz="4400" b="1" dirty="0" err="1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altLang="ru-RU" sz="4400" b="1" dirty="0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4400" b="1" dirty="0" err="1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topshiriqlar</a:t>
            </a:r>
            <a:r>
              <a:rPr lang="en-US" altLang="ru-RU" sz="4400" b="1" dirty="0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4997" r="7504"/>
          <a:stretch/>
        </p:blipFill>
        <p:spPr>
          <a:xfrm>
            <a:off x="400008" y="1296194"/>
            <a:ext cx="12001584" cy="5544616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3520480" y="2533434"/>
            <a:ext cx="54006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Darslikning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23-betdagi 34-,35-,36-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masalalarni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04256" y="2920132"/>
            <a:ext cx="3577002" cy="430887"/>
          </a:xfrm>
        </p:spPr>
        <p:txBody>
          <a:bodyPr/>
          <a:lstStyle/>
          <a:p>
            <a:r>
              <a:rPr lang="en-US" sz="2800" dirty="0" err="1" smtClean="0">
                <a:solidFill>
                  <a:schemeClr val="tx1"/>
                </a:solidFill>
              </a:rPr>
              <a:t>kasrning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surati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1535787" y="4063435"/>
            <a:ext cx="3136821" cy="861774"/>
          </a:xfrm>
        </p:spPr>
        <p:txBody>
          <a:bodyPr/>
          <a:lstStyle/>
          <a:p>
            <a:r>
              <a:rPr lang="en-US" sz="2800" b="1" dirty="0" err="1" smtClean="0">
                <a:solidFill>
                  <a:schemeClr val="tx1"/>
                </a:solidFill>
              </a:rPr>
              <a:t>kasrning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maxraji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endParaRPr lang="ru-RU" sz="2800" b="1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Объект 3"/>
              <p:cNvSpPr>
                <a:spLocks noGrp="1"/>
              </p:cNvSpPr>
              <p:nvPr>
                <p:ph sz="half" idx="3"/>
              </p:nvPr>
            </p:nvSpPr>
            <p:spPr>
              <a:xfrm>
                <a:off x="424136" y="1661443"/>
                <a:ext cx="11305256" cy="903004"/>
              </a:xfrm>
            </p:spPr>
            <p:txBody>
              <a:bodyPr/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ru-RU" sz="44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𝒂</m:t>
                        </m:r>
                      </m:num>
                      <m:den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𝒃</m:t>
                        </m:r>
                      </m:den>
                    </m:f>
                  </m:oMath>
                </a14:m>
                <a:r>
                  <a:rPr lang="en-US" sz="2800" b="1" dirty="0" smtClean="0">
                    <a:solidFill>
                      <a:schemeClr val="tx1"/>
                    </a:solidFill>
                  </a:rPr>
                  <a:t>  </a:t>
                </a:r>
                <a:r>
                  <a:rPr lang="en-US" sz="2800" b="1" dirty="0" err="1" smtClean="0">
                    <a:solidFill>
                      <a:schemeClr val="tx1"/>
                    </a:solidFill>
                  </a:rPr>
                  <a:t>ko‘rinishdagi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  </a:t>
                </a:r>
                <a:r>
                  <a:rPr lang="en-US" sz="2800" b="1" dirty="0" err="1" smtClean="0">
                    <a:solidFill>
                      <a:schemeClr val="tx1"/>
                    </a:solidFill>
                  </a:rPr>
                  <a:t>yozuvga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b="1" dirty="0" err="1" smtClean="0">
                    <a:solidFill>
                      <a:srgbClr val="FF0000"/>
                    </a:solidFill>
                  </a:rPr>
                  <a:t>oddiy</a:t>
                </a:r>
                <a:r>
                  <a:rPr lang="en-US" sz="2800" b="1" dirty="0" smtClean="0">
                    <a:solidFill>
                      <a:srgbClr val="FF0000"/>
                    </a:solidFill>
                  </a:rPr>
                  <a:t> </a:t>
                </a:r>
                <a:r>
                  <a:rPr lang="en-US" sz="2800" b="1" dirty="0" err="1" smtClean="0">
                    <a:solidFill>
                      <a:srgbClr val="FF0000"/>
                    </a:solidFill>
                  </a:rPr>
                  <a:t>kasrlar</a:t>
                </a:r>
                <a:r>
                  <a:rPr lang="en-US" sz="2800" b="1" dirty="0" smtClean="0">
                    <a:solidFill>
                      <a:srgbClr val="FF0000"/>
                    </a:solidFill>
                  </a:rPr>
                  <a:t> 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deb </a:t>
                </a:r>
                <a:r>
                  <a:rPr lang="en-US" sz="2800" b="1" dirty="0" err="1" smtClean="0">
                    <a:solidFill>
                      <a:schemeClr val="tx1"/>
                    </a:solidFill>
                  </a:rPr>
                  <a:t>ataladi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.</a:t>
                </a:r>
              </a:p>
            </p:txBody>
          </p:sp>
        </mc:Choice>
        <mc:Fallback xmlns="">
          <p:sp>
            <p:nvSpPr>
              <p:cNvPr id="4" name="Объект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3"/>
              </p:nvPr>
            </p:nvSpPr>
            <p:spPr>
              <a:xfrm>
                <a:off x="424136" y="1661443"/>
                <a:ext cx="11305256" cy="903004"/>
              </a:xfrm>
              <a:blipFill>
                <a:blip r:embed="rId2"/>
                <a:stretch>
                  <a:fillRect l="-5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Прямая со стрелкой 5"/>
          <p:cNvCxnSpPr/>
          <p:nvPr/>
        </p:nvCxnSpPr>
        <p:spPr>
          <a:xfrm flipH="1">
            <a:off x="856184" y="3240410"/>
            <a:ext cx="648072" cy="288032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 flipH="1" flipV="1">
            <a:off x="847391" y="4255611"/>
            <a:ext cx="656865" cy="146378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Объект 2"/>
          <p:cNvSpPr txBox="1">
            <a:spLocks/>
          </p:cNvSpPr>
          <p:nvPr/>
        </p:nvSpPr>
        <p:spPr>
          <a:xfrm>
            <a:off x="4384576" y="344683"/>
            <a:ext cx="4752528" cy="6771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3125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1043184">
              <a:defRPr>
                <a:latin typeface="+mn-lt"/>
                <a:ea typeface="+mn-ea"/>
                <a:cs typeface="+mn-cs"/>
              </a:defRPr>
            </a:lvl2pPr>
            <a:lvl3pPr marL="2086369">
              <a:defRPr>
                <a:latin typeface="+mn-lt"/>
                <a:ea typeface="+mn-ea"/>
                <a:cs typeface="+mn-cs"/>
              </a:defRPr>
            </a:lvl3pPr>
            <a:lvl4pPr marL="3129552">
              <a:defRPr>
                <a:latin typeface="+mn-lt"/>
                <a:ea typeface="+mn-ea"/>
                <a:cs typeface="+mn-cs"/>
              </a:defRPr>
            </a:lvl4pPr>
            <a:lvl5pPr marL="4172736">
              <a:defRPr>
                <a:latin typeface="+mn-lt"/>
                <a:ea typeface="+mn-ea"/>
                <a:cs typeface="+mn-cs"/>
              </a:defRPr>
            </a:lvl5pPr>
            <a:lvl6pPr marL="5215922">
              <a:defRPr>
                <a:latin typeface="+mn-lt"/>
                <a:ea typeface="+mn-ea"/>
                <a:cs typeface="+mn-cs"/>
              </a:defRPr>
            </a:lvl6pPr>
            <a:lvl7pPr marL="6259106">
              <a:defRPr>
                <a:latin typeface="+mn-lt"/>
                <a:ea typeface="+mn-ea"/>
                <a:cs typeface="+mn-cs"/>
              </a:defRPr>
            </a:lvl7pPr>
            <a:lvl8pPr marL="7302290">
              <a:defRPr>
                <a:latin typeface="+mn-lt"/>
                <a:ea typeface="+mn-ea"/>
                <a:cs typeface="+mn-cs"/>
              </a:defRPr>
            </a:lvl8pPr>
            <a:lvl9pPr marL="8345475">
              <a:defRPr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en-US" sz="4400" b="1" kern="0" smtClean="0">
                <a:solidFill>
                  <a:schemeClr val="bg1"/>
                </a:solidFill>
              </a:rPr>
              <a:t>Mustahkamlash</a:t>
            </a:r>
            <a:endParaRPr lang="ru-RU" sz="4400" b="1" kern="0" dirty="0">
              <a:solidFill>
                <a:schemeClr val="bg1"/>
              </a:solidFill>
            </a:endParaRPr>
          </a:p>
        </p:txBody>
      </p:sp>
      <p:sp>
        <p:nvSpPr>
          <p:cNvPr id="18" name="Объект 2"/>
          <p:cNvSpPr txBox="1">
            <a:spLocks/>
          </p:cNvSpPr>
          <p:nvPr/>
        </p:nvSpPr>
        <p:spPr>
          <a:xfrm>
            <a:off x="568152" y="5188072"/>
            <a:ext cx="9023874" cy="17235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3125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1043184">
              <a:defRPr>
                <a:latin typeface="+mn-lt"/>
                <a:ea typeface="+mn-ea"/>
                <a:cs typeface="+mn-cs"/>
              </a:defRPr>
            </a:lvl2pPr>
            <a:lvl3pPr marL="2086369">
              <a:defRPr>
                <a:latin typeface="+mn-lt"/>
                <a:ea typeface="+mn-ea"/>
                <a:cs typeface="+mn-cs"/>
              </a:defRPr>
            </a:lvl3pPr>
            <a:lvl4pPr marL="3129552">
              <a:defRPr>
                <a:latin typeface="+mn-lt"/>
                <a:ea typeface="+mn-ea"/>
                <a:cs typeface="+mn-cs"/>
              </a:defRPr>
            </a:lvl4pPr>
            <a:lvl5pPr marL="4172736">
              <a:defRPr>
                <a:latin typeface="+mn-lt"/>
                <a:ea typeface="+mn-ea"/>
                <a:cs typeface="+mn-cs"/>
              </a:defRPr>
            </a:lvl5pPr>
            <a:lvl6pPr marL="5215922">
              <a:defRPr>
                <a:latin typeface="+mn-lt"/>
                <a:ea typeface="+mn-ea"/>
                <a:cs typeface="+mn-cs"/>
              </a:defRPr>
            </a:lvl6pPr>
            <a:lvl7pPr marL="6259106">
              <a:defRPr>
                <a:latin typeface="+mn-lt"/>
                <a:ea typeface="+mn-ea"/>
                <a:cs typeface="+mn-cs"/>
              </a:defRPr>
            </a:lvl7pPr>
            <a:lvl8pPr marL="7302290">
              <a:defRPr>
                <a:latin typeface="+mn-lt"/>
                <a:ea typeface="+mn-ea"/>
                <a:cs typeface="+mn-cs"/>
              </a:defRPr>
            </a:lvl8pPr>
            <a:lvl9pPr marL="8345475">
              <a:defRPr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en-US" sz="2800" b="1" kern="0" dirty="0" err="1" smtClean="0">
                <a:solidFill>
                  <a:schemeClr val="tx1"/>
                </a:solidFill>
              </a:rPr>
              <a:t>Kasrning</a:t>
            </a:r>
            <a:r>
              <a:rPr lang="en-US" sz="2800" b="1" kern="0" dirty="0" smtClean="0">
                <a:solidFill>
                  <a:schemeClr val="tx1"/>
                </a:solidFill>
              </a:rPr>
              <a:t>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maxraji</a:t>
            </a:r>
            <a:r>
              <a:rPr lang="en-US" sz="2800" b="1" kern="0" dirty="0" smtClean="0">
                <a:solidFill>
                  <a:schemeClr val="tx1"/>
                </a:solidFill>
              </a:rPr>
              <a:t> –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butun</a:t>
            </a:r>
            <a:r>
              <a:rPr lang="en-US" sz="2800" b="1" kern="0" dirty="0" smtClean="0">
                <a:solidFill>
                  <a:schemeClr val="tx1"/>
                </a:solidFill>
              </a:rPr>
              <a:t>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nechta</a:t>
            </a:r>
            <a:r>
              <a:rPr lang="en-US" sz="2800" b="1" kern="0" dirty="0" smtClean="0">
                <a:solidFill>
                  <a:schemeClr val="tx1"/>
                </a:solidFill>
              </a:rPr>
              <a:t>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ulushga</a:t>
            </a:r>
            <a:r>
              <a:rPr lang="en-US" sz="2800" b="1" kern="0" dirty="0" smtClean="0">
                <a:solidFill>
                  <a:schemeClr val="tx1"/>
                </a:solidFill>
              </a:rPr>
              <a:t>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bo‘linganini</a:t>
            </a:r>
            <a:r>
              <a:rPr lang="en-US" sz="2800" b="1" kern="0" dirty="0" smtClean="0">
                <a:solidFill>
                  <a:schemeClr val="tx1"/>
                </a:solidFill>
              </a:rPr>
              <a:t>;</a:t>
            </a:r>
            <a:endParaRPr lang="en-US" sz="2800" b="1" kern="0" dirty="0" smtClean="0">
              <a:solidFill>
                <a:schemeClr val="tx1"/>
              </a:solidFill>
            </a:endParaRPr>
          </a:p>
          <a:p>
            <a:pPr defTabSz="914400"/>
            <a:r>
              <a:rPr lang="en-US" sz="2800" b="1" kern="0" dirty="0" err="1" smtClean="0">
                <a:solidFill>
                  <a:schemeClr val="tx1"/>
                </a:solidFill>
              </a:rPr>
              <a:t>Kasrning</a:t>
            </a:r>
            <a:r>
              <a:rPr lang="en-US" sz="2800" b="1" kern="0" dirty="0" smtClean="0">
                <a:solidFill>
                  <a:schemeClr val="tx1"/>
                </a:solidFill>
              </a:rPr>
              <a:t>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surati</a:t>
            </a:r>
            <a:r>
              <a:rPr lang="en-US" sz="2800" b="1" kern="0" dirty="0" smtClean="0">
                <a:solidFill>
                  <a:schemeClr val="tx1"/>
                </a:solidFill>
              </a:rPr>
              <a:t> -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bu</a:t>
            </a:r>
            <a:r>
              <a:rPr lang="en-US" sz="2800" b="1" kern="0" dirty="0" smtClean="0">
                <a:solidFill>
                  <a:schemeClr val="tx1"/>
                </a:solidFill>
              </a:rPr>
              <a:t>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ulushlardan</a:t>
            </a:r>
            <a:r>
              <a:rPr lang="en-US" sz="2800" b="1" kern="0" dirty="0" smtClean="0">
                <a:solidFill>
                  <a:schemeClr val="tx1"/>
                </a:solidFill>
              </a:rPr>
              <a:t>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nechtasi</a:t>
            </a:r>
            <a:r>
              <a:rPr lang="en-US" sz="2800" b="1" kern="0" dirty="0" smtClean="0">
                <a:solidFill>
                  <a:schemeClr val="tx1"/>
                </a:solidFill>
              </a:rPr>
              <a:t>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olinganini</a:t>
            </a:r>
            <a:r>
              <a:rPr lang="en-US" sz="2800" b="1" kern="0" dirty="0" smtClean="0">
                <a:solidFill>
                  <a:schemeClr val="tx1"/>
                </a:solidFill>
              </a:rPr>
              <a:t>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bildiradi</a:t>
            </a:r>
            <a:r>
              <a:rPr lang="en-US" sz="2800" b="1" kern="0" dirty="0" smtClean="0">
                <a:solidFill>
                  <a:schemeClr val="tx1"/>
                </a:solidFill>
              </a:rPr>
              <a:t>.</a:t>
            </a:r>
            <a:endParaRPr lang="ru-RU" sz="2800" b="1" kern="0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258612" y="3271029"/>
                <a:ext cx="619080" cy="115538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000" b="1" i="1">
                              <a:solidFill>
                                <a:srgbClr val="00B05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4000" b="1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𝒂</m:t>
                          </m:r>
                        </m:num>
                        <m:den>
                          <m:r>
                            <a:rPr lang="en-US" sz="4000" b="1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𝒃</m:t>
                          </m:r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8612" y="3271029"/>
                <a:ext cx="619080" cy="115538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310550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build="p"/>
      <p:bldP spid="18" grpId="0"/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032648" y="431936"/>
            <a:ext cx="2754406" cy="677108"/>
          </a:xfrm>
        </p:spPr>
        <p:txBody>
          <a:bodyPr/>
          <a:lstStyle/>
          <a:p>
            <a:r>
              <a:rPr lang="en-US" sz="4400" b="1" dirty="0" smtClean="0"/>
              <a:t>Masala</a:t>
            </a:r>
            <a:endParaRPr lang="ru-RU" sz="4400" b="1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541158" y="1280906"/>
            <a:ext cx="11737385" cy="1723549"/>
          </a:xfrm>
        </p:spPr>
        <p:txBody>
          <a:bodyPr/>
          <a:lstStyle/>
          <a:p>
            <a:r>
              <a:rPr lang="en-US" sz="2800" b="1" dirty="0" err="1" smtClean="0">
                <a:solidFill>
                  <a:schemeClr val="tx1"/>
                </a:solidFill>
              </a:rPr>
              <a:t>Daftaringizga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tomoni</a:t>
            </a:r>
            <a:r>
              <a:rPr lang="en-US" sz="2800" b="1" dirty="0" smtClean="0">
                <a:solidFill>
                  <a:schemeClr val="tx1"/>
                </a:solidFill>
              </a:rPr>
              <a:t> 8 ta </a:t>
            </a:r>
            <a:r>
              <a:rPr lang="en-US" sz="2800" b="1" dirty="0" err="1" smtClean="0">
                <a:solidFill>
                  <a:schemeClr val="tx1"/>
                </a:solidFill>
              </a:rPr>
              <a:t>katak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uzunligiga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teng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bo‘lgan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kvadrat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chizing</a:t>
            </a:r>
            <a:r>
              <a:rPr lang="en-US" sz="2800" b="1" dirty="0" smtClean="0">
                <a:solidFill>
                  <a:schemeClr val="tx1"/>
                </a:solidFill>
              </a:rPr>
              <a:t>. </a:t>
            </a:r>
            <a:r>
              <a:rPr lang="en-US" sz="2800" b="1" dirty="0" err="1" smtClean="0">
                <a:solidFill>
                  <a:schemeClr val="tx1"/>
                </a:solidFill>
              </a:rPr>
              <a:t>Uni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smtClean="0">
                <a:solidFill>
                  <a:schemeClr val="tx1"/>
                </a:solidFill>
              </a:rPr>
              <a:t>4 ta </a:t>
            </a:r>
            <a:r>
              <a:rPr lang="en-US" sz="2800" b="1" dirty="0" err="1" smtClean="0">
                <a:solidFill>
                  <a:schemeClr val="tx1"/>
                </a:solidFill>
              </a:rPr>
              <a:t>teng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bo‘lakka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bo‘ling</a:t>
            </a:r>
            <a:r>
              <a:rPr lang="en-US" sz="2800" b="1" dirty="0" smtClean="0">
                <a:solidFill>
                  <a:schemeClr val="tx1"/>
                </a:solidFill>
              </a:rPr>
              <a:t>. </a:t>
            </a:r>
            <a:r>
              <a:rPr lang="en-US" sz="2800" b="1" dirty="0" err="1" smtClean="0">
                <a:solidFill>
                  <a:schemeClr val="tx1"/>
                </a:solidFill>
              </a:rPr>
              <a:t>Kvadratning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to‘rtdan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bir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qismini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qizil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rangga</a:t>
            </a:r>
            <a:r>
              <a:rPr lang="en-US" sz="2800" b="1" dirty="0" smtClean="0">
                <a:solidFill>
                  <a:schemeClr val="tx1"/>
                </a:solidFill>
              </a:rPr>
              <a:t>, </a:t>
            </a:r>
            <a:r>
              <a:rPr lang="en-US" sz="2800" b="1" dirty="0" err="1" smtClean="0">
                <a:solidFill>
                  <a:schemeClr val="tx1"/>
                </a:solidFill>
              </a:rPr>
              <a:t>yarmini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esa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yashil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rangga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bo‘yang</a:t>
            </a:r>
            <a:r>
              <a:rPr lang="en-US" sz="2800" b="1" dirty="0" smtClean="0">
                <a:solidFill>
                  <a:schemeClr val="tx1"/>
                </a:solidFill>
              </a:rPr>
              <a:t>. </a:t>
            </a:r>
            <a:r>
              <a:rPr lang="en-US" sz="2800" b="1" dirty="0" err="1" smtClean="0">
                <a:solidFill>
                  <a:schemeClr val="tx1"/>
                </a:solidFill>
              </a:rPr>
              <a:t>Kvadratning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qanday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qismi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bo‘yalmay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qoldi</a:t>
            </a:r>
            <a:r>
              <a:rPr lang="en-US" sz="2800" b="1" dirty="0">
                <a:solidFill>
                  <a:schemeClr val="tx1"/>
                </a:solidFill>
              </a:rPr>
              <a:t>?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endParaRPr lang="ru-RU" sz="2800" b="1" dirty="0">
              <a:solidFill>
                <a:schemeClr val="tx1"/>
              </a:solidFill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01303614"/>
              </p:ext>
            </p:extLst>
          </p:nvPr>
        </p:nvGraphicFramePr>
        <p:xfrm>
          <a:off x="1072208" y="3137829"/>
          <a:ext cx="3763144" cy="371384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70393">
                  <a:extLst>
                    <a:ext uri="{9D8B030D-6E8A-4147-A177-3AD203B41FA5}">
                      <a16:colId xmlns:a16="http://schemas.microsoft.com/office/drawing/2014/main" xmlns="" val="3876031563"/>
                    </a:ext>
                  </a:extLst>
                </a:gridCol>
                <a:gridCol w="470393">
                  <a:extLst>
                    <a:ext uri="{9D8B030D-6E8A-4147-A177-3AD203B41FA5}">
                      <a16:colId xmlns:a16="http://schemas.microsoft.com/office/drawing/2014/main" xmlns="" val="112449685"/>
                    </a:ext>
                  </a:extLst>
                </a:gridCol>
                <a:gridCol w="470393">
                  <a:extLst>
                    <a:ext uri="{9D8B030D-6E8A-4147-A177-3AD203B41FA5}">
                      <a16:colId xmlns:a16="http://schemas.microsoft.com/office/drawing/2014/main" xmlns="" val="2229320658"/>
                    </a:ext>
                  </a:extLst>
                </a:gridCol>
                <a:gridCol w="470393">
                  <a:extLst>
                    <a:ext uri="{9D8B030D-6E8A-4147-A177-3AD203B41FA5}">
                      <a16:colId xmlns:a16="http://schemas.microsoft.com/office/drawing/2014/main" xmlns="" val="4037113566"/>
                    </a:ext>
                  </a:extLst>
                </a:gridCol>
                <a:gridCol w="470393">
                  <a:extLst>
                    <a:ext uri="{9D8B030D-6E8A-4147-A177-3AD203B41FA5}">
                      <a16:colId xmlns:a16="http://schemas.microsoft.com/office/drawing/2014/main" xmlns="" val="1203109311"/>
                    </a:ext>
                  </a:extLst>
                </a:gridCol>
                <a:gridCol w="470393">
                  <a:extLst>
                    <a:ext uri="{9D8B030D-6E8A-4147-A177-3AD203B41FA5}">
                      <a16:colId xmlns:a16="http://schemas.microsoft.com/office/drawing/2014/main" xmlns="" val="2202278066"/>
                    </a:ext>
                  </a:extLst>
                </a:gridCol>
                <a:gridCol w="470393">
                  <a:extLst>
                    <a:ext uri="{9D8B030D-6E8A-4147-A177-3AD203B41FA5}">
                      <a16:colId xmlns:a16="http://schemas.microsoft.com/office/drawing/2014/main" xmlns="" val="810232193"/>
                    </a:ext>
                  </a:extLst>
                </a:gridCol>
                <a:gridCol w="470393">
                  <a:extLst>
                    <a:ext uri="{9D8B030D-6E8A-4147-A177-3AD203B41FA5}">
                      <a16:colId xmlns:a16="http://schemas.microsoft.com/office/drawing/2014/main" xmlns="" val="3075001114"/>
                    </a:ext>
                  </a:extLst>
                </a:gridCol>
              </a:tblGrid>
              <a:tr h="464231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740604909"/>
                  </a:ext>
                </a:extLst>
              </a:tr>
              <a:tr h="464231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697972326"/>
                  </a:ext>
                </a:extLst>
              </a:tr>
              <a:tr h="464231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41609845"/>
                  </a:ext>
                </a:extLst>
              </a:tr>
              <a:tr h="464231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71991267"/>
                  </a:ext>
                </a:extLst>
              </a:tr>
              <a:tr h="464231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095484816"/>
                  </a:ext>
                </a:extLst>
              </a:tr>
              <a:tr h="464231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357924300"/>
                  </a:ext>
                </a:extLst>
              </a:tr>
              <a:tr h="464231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16271834"/>
                  </a:ext>
                </a:extLst>
              </a:tr>
              <a:tr h="464231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290155395"/>
                  </a:ext>
                </a:extLst>
              </a:tr>
            </a:tbl>
          </a:graphicData>
        </a:graphic>
      </p:graphicFrame>
      <p:cxnSp>
        <p:nvCxnSpPr>
          <p:cNvPr id="8" name="Прямая соединительная линия 7"/>
          <p:cNvCxnSpPr/>
          <p:nvPr/>
        </p:nvCxnSpPr>
        <p:spPr>
          <a:xfrm flipV="1">
            <a:off x="2953780" y="3137829"/>
            <a:ext cx="0" cy="371384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H="1">
            <a:off x="1072208" y="4990016"/>
            <a:ext cx="3763144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Овальная выноска 12"/>
          <p:cNvSpPr/>
          <p:nvPr/>
        </p:nvSpPr>
        <p:spPr>
          <a:xfrm flipH="1">
            <a:off x="6229532" y="3330141"/>
            <a:ext cx="3195604" cy="1224136"/>
          </a:xfrm>
          <a:prstGeom prst="wedgeEllipseCallou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</a:t>
            </a:r>
            <a:r>
              <a:rPr lang="en-US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bo‘yalmay</a:t>
            </a:r>
            <a:r>
              <a:rPr lang="en-US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qoldi</a:t>
            </a:r>
            <a:r>
              <a:rPr lang="en-US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6680122" y="3492438"/>
                <a:ext cx="481222" cy="89954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800" b="1" i="1" smtClean="0">
                              <a:solidFill>
                                <a:srgbClr val="7030A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28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</m:oMath>
                  </m:oMathPara>
                </a14:m>
                <a:endParaRPr lang="ru-RU" sz="2800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80122" y="3492438"/>
                <a:ext cx="481222" cy="89954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Стрелка влево 14"/>
          <p:cNvSpPr/>
          <p:nvPr/>
        </p:nvSpPr>
        <p:spPr>
          <a:xfrm>
            <a:off x="5043238" y="3830191"/>
            <a:ext cx="978408" cy="224035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16" name="Таблица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8074660"/>
              </p:ext>
            </p:extLst>
          </p:nvPr>
        </p:nvGraphicFramePr>
        <p:xfrm>
          <a:off x="1072208" y="3133092"/>
          <a:ext cx="1881572" cy="185692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70393">
                  <a:extLst>
                    <a:ext uri="{9D8B030D-6E8A-4147-A177-3AD203B41FA5}">
                      <a16:colId xmlns:a16="http://schemas.microsoft.com/office/drawing/2014/main" xmlns="" val="232753898"/>
                    </a:ext>
                  </a:extLst>
                </a:gridCol>
                <a:gridCol w="470393">
                  <a:extLst>
                    <a:ext uri="{9D8B030D-6E8A-4147-A177-3AD203B41FA5}">
                      <a16:colId xmlns:a16="http://schemas.microsoft.com/office/drawing/2014/main" xmlns="" val="1328905165"/>
                    </a:ext>
                  </a:extLst>
                </a:gridCol>
                <a:gridCol w="470393">
                  <a:extLst>
                    <a:ext uri="{9D8B030D-6E8A-4147-A177-3AD203B41FA5}">
                      <a16:colId xmlns:a16="http://schemas.microsoft.com/office/drawing/2014/main" xmlns="" val="680998491"/>
                    </a:ext>
                  </a:extLst>
                </a:gridCol>
                <a:gridCol w="470393">
                  <a:extLst>
                    <a:ext uri="{9D8B030D-6E8A-4147-A177-3AD203B41FA5}">
                      <a16:colId xmlns:a16="http://schemas.microsoft.com/office/drawing/2014/main" xmlns="" val="3358921368"/>
                    </a:ext>
                  </a:extLst>
                </a:gridCol>
              </a:tblGrid>
              <a:tr h="464231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105503983"/>
                  </a:ext>
                </a:extLst>
              </a:tr>
              <a:tr h="464231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955155819"/>
                  </a:ext>
                </a:extLst>
              </a:tr>
              <a:tr h="464231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624040950"/>
                  </a:ext>
                </a:extLst>
              </a:tr>
              <a:tr h="464231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441883781"/>
                  </a:ext>
                </a:extLst>
              </a:tr>
            </a:tbl>
          </a:graphicData>
        </a:graphic>
      </p:graphicFrame>
      <p:graphicFrame>
        <p:nvGraphicFramePr>
          <p:cNvPr id="17" name="Таблица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01572322"/>
              </p:ext>
            </p:extLst>
          </p:nvPr>
        </p:nvGraphicFramePr>
        <p:xfrm>
          <a:off x="1072208" y="4990016"/>
          <a:ext cx="3763144" cy="185692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70393">
                  <a:extLst>
                    <a:ext uri="{9D8B030D-6E8A-4147-A177-3AD203B41FA5}">
                      <a16:colId xmlns:a16="http://schemas.microsoft.com/office/drawing/2014/main" xmlns="" val="1986735598"/>
                    </a:ext>
                  </a:extLst>
                </a:gridCol>
                <a:gridCol w="470393">
                  <a:extLst>
                    <a:ext uri="{9D8B030D-6E8A-4147-A177-3AD203B41FA5}">
                      <a16:colId xmlns:a16="http://schemas.microsoft.com/office/drawing/2014/main" xmlns="" val="1738085924"/>
                    </a:ext>
                  </a:extLst>
                </a:gridCol>
                <a:gridCol w="470393">
                  <a:extLst>
                    <a:ext uri="{9D8B030D-6E8A-4147-A177-3AD203B41FA5}">
                      <a16:colId xmlns:a16="http://schemas.microsoft.com/office/drawing/2014/main" xmlns="" val="2266445120"/>
                    </a:ext>
                  </a:extLst>
                </a:gridCol>
                <a:gridCol w="470393">
                  <a:extLst>
                    <a:ext uri="{9D8B030D-6E8A-4147-A177-3AD203B41FA5}">
                      <a16:colId xmlns:a16="http://schemas.microsoft.com/office/drawing/2014/main" xmlns="" val="1920238734"/>
                    </a:ext>
                  </a:extLst>
                </a:gridCol>
                <a:gridCol w="470393">
                  <a:extLst>
                    <a:ext uri="{9D8B030D-6E8A-4147-A177-3AD203B41FA5}">
                      <a16:colId xmlns:a16="http://schemas.microsoft.com/office/drawing/2014/main" xmlns="" val="270629442"/>
                    </a:ext>
                  </a:extLst>
                </a:gridCol>
                <a:gridCol w="470393">
                  <a:extLst>
                    <a:ext uri="{9D8B030D-6E8A-4147-A177-3AD203B41FA5}">
                      <a16:colId xmlns:a16="http://schemas.microsoft.com/office/drawing/2014/main" xmlns="" val="2536824484"/>
                    </a:ext>
                  </a:extLst>
                </a:gridCol>
                <a:gridCol w="470393">
                  <a:extLst>
                    <a:ext uri="{9D8B030D-6E8A-4147-A177-3AD203B41FA5}">
                      <a16:colId xmlns:a16="http://schemas.microsoft.com/office/drawing/2014/main" xmlns="" val="3964093160"/>
                    </a:ext>
                  </a:extLst>
                </a:gridCol>
                <a:gridCol w="470393">
                  <a:extLst>
                    <a:ext uri="{9D8B030D-6E8A-4147-A177-3AD203B41FA5}">
                      <a16:colId xmlns:a16="http://schemas.microsoft.com/office/drawing/2014/main" xmlns="" val="4032717833"/>
                    </a:ext>
                  </a:extLst>
                </a:gridCol>
              </a:tblGrid>
              <a:tr h="464231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859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859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859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859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859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859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859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85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844545520"/>
                  </a:ext>
                </a:extLst>
              </a:tr>
              <a:tr h="464231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859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859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859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859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859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859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859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85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624199670"/>
                  </a:ext>
                </a:extLst>
              </a:tr>
              <a:tr h="464231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859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859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859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859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859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859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859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85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454816217"/>
                  </a:ext>
                </a:extLst>
              </a:tr>
              <a:tr h="464231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859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859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859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859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859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859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859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85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145680899"/>
                  </a:ext>
                </a:extLst>
              </a:tr>
            </a:tbl>
          </a:graphicData>
        </a:graphic>
      </p:graphicFrame>
      <p:cxnSp>
        <p:nvCxnSpPr>
          <p:cNvPr id="18" name="Прямая соединительная линия 17"/>
          <p:cNvCxnSpPr/>
          <p:nvPr/>
        </p:nvCxnSpPr>
        <p:spPr>
          <a:xfrm flipH="1">
            <a:off x="1072208" y="4990016"/>
            <a:ext cx="3763144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flipV="1">
            <a:off x="2953780" y="3133092"/>
            <a:ext cx="0" cy="3713848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Рисунок 20" descr="&lt;strong&gt;Урок&lt;/strong&gt; 20. Сила тяжіння. Вага і невагомість - Дистанційні уроки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633048" y="4713600"/>
            <a:ext cx="1919428" cy="2138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6227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13" grpId="0" animBg="1"/>
      <p:bldP spid="14" grpId="0"/>
      <p:bldP spid="1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368352" y="324185"/>
            <a:ext cx="9217024" cy="677108"/>
          </a:xfrm>
        </p:spPr>
        <p:txBody>
          <a:bodyPr/>
          <a:lstStyle/>
          <a:p>
            <a:r>
              <a:rPr lang="en-US" sz="4400" b="1" dirty="0" err="1" smtClean="0">
                <a:solidFill>
                  <a:schemeClr val="bg1"/>
                </a:solidFill>
              </a:rPr>
              <a:t>Kasrlarni</a:t>
            </a:r>
            <a:r>
              <a:rPr lang="en-US" sz="4400" b="1" dirty="0" smtClean="0">
                <a:solidFill>
                  <a:schemeClr val="bg1"/>
                </a:solidFill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</a:rPr>
              <a:t>sonlar</a:t>
            </a:r>
            <a:r>
              <a:rPr lang="en-US" sz="4400" b="1" dirty="0" smtClean="0">
                <a:solidFill>
                  <a:schemeClr val="bg1"/>
                </a:solidFill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</a:rPr>
              <a:t>nurida</a:t>
            </a:r>
            <a:r>
              <a:rPr lang="en-US" sz="4400" b="1" dirty="0" smtClean="0">
                <a:solidFill>
                  <a:schemeClr val="bg1"/>
                </a:solidFill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</a:rPr>
              <a:t>tasvirlash</a:t>
            </a:r>
            <a:endParaRPr lang="ru-RU" sz="4400" b="1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Объект 3"/>
              <p:cNvSpPr>
                <a:spLocks noGrp="1"/>
              </p:cNvSpPr>
              <p:nvPr>
                <p:ph sz="half" idx="3"/>
              </p:nvPr>
            </p:nvSpPr>
            <p:spPr>
              <a:xfrm>
                <a:off x="424136" y="1440210"/>
                <a:ext cx="11737385" cy="1406282"/>
              </a:xfrm>
            </p:spPr>
            <p:txBody>
              <a:bodyPr/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ru-RU" sz="4400" b="1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44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4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</m:oMath>
                </a14:m>
                <a:r>
                  <a:rPr lang="en-US" sz="3600" b="1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kasrni sonlar </a:t>
                </a:r>
                <a:r>
                  <a:rPr lang="en-US" sz="2800" b="1" dirty="0" err="1" smtClean="0">
                    <a:solidFill>
                      <a:schemeClr val="tx1"/>
                    </a:solidFill>
                  </a:rPr>
                  <a:t>nurida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</a:rPr>
                  <a:t>tasvirlaylik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.  </a:t>
                </a:r>
                <a:r>
                  <a:rPr lang="en-US" sz="2800" b="1" dirty="0" err="1" smtClean="0">
                    <a:solidFill>
                      <a:schemeClr val="tx1"/>
                    </a:solidFill>
                  </a:rPr>
                  <a:t>Sonlar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</a:rPr>
                  <a:t>nurida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</a:rPr>
                  <a:t>birlik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</a:rPr>
                  <a:t>kesma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</a:rPr>
                  <a:t>olamiz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</a:rPr>
                  <a:t>va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</a:rPr>
                  <a:t>uni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 7 ta </a:t>
                </a:r>
                <a:r>
                  <a:rPr lang="en-US" sz="2800" b="1" dirty="0" err="1" smtClean="0">
                    <a:solidFill>
                      <a:schemeClr val="tx1"/>
                    </a:solidFill>
                  </a:rPr>
                  <a:t>teng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</a:rPr>
                  <a:t>kesmalarga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</a:rPr>
                  <a:t>bo‘lamiz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.</a:t>
                </a:r>
                <a:endParaRPr lang="ru-RU" sz="3600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4" name="Объект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3"/>
              </p:nvPr>
            </p:nvSpPr>
            <p:spPr>
              <a:xfrm>
                <a:off x="424136" y="1440210"/>
                <a:ext cx="11737385" cy="1406282"/>
              </a:xfrm>
              <a:blipFill rotWithShape="1">
                <a:blip r:embed="rId2"/>
                <a:stretch>
                  <a:fillRect l="-1870" r="-1091" b="-1428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7" name="Прямая со стрелкой 16"/>
          <p:cNvCxnSpPr/>
          <p:nvPr/>
        </p:nvCxnSpPr>
        <p:spPr>
          <a:xfrm flipV="1">
            <a:off x="1360240" y="4460354"/>
            <a:ext cx="6480720" cy="4192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1360240" y="4320530"/>
            <a:ext cx="0" cy="28803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>
            <a:off x="2053195" y="4320530"/>
            <a:ext cx="0" cy="28803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/>
          <p:cNvCxnSpPr/>
          <p:nvPr/>
        </p:nvCxnSpPr>
        <p:spPr>
          <a:xfrm>
            <a:off x="2773275" y="4320530"/>
            <a:ext cx="0" cy="28803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48"/>
          <p:cNvCxnSpPr/>
          <p:nvPr/>
        </p:nvCxnSpPr>
        <p:spPr>
          <a:xfrm>
            <a:off x="3484971" y="4316338"/>
            <a:ext cx="8384" cy="29641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/>
          <p:cNvCxnSpPr/>
          <p:nvPr/>
        </p:nvCxnSpPr>
        <p:spPr>
          <a:xfrm>
            <a:off x="4213435" y="4320530"/>
            <a:ext cx="0" cy="28803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4945908" y="4316338"/>
            <a:ext cx="8384" cy="29641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5653595" y="4316338"/>
            <a:ext cx="0" cy="28803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Левая фигурная скобка 6"/>
          <p:cNvSpPr/>
          <p:nvPr/>
        </p:nvSpPr>
        <p:spPr>
          <a:xfrm rot="16200000">
            <a:off x="1565124" y="4451525"/>
            <a:ext cx="269792" cy="679560"/>
          </a:xfrm>
          <a:prstGeom prst="leftBrace">
            <a:avLst>
              <a:gd name="adj1" fmla="val 28313"/>
              <a:gd name="adj2" fmla="val 51758"/>
            </a:avLst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Левая фигурная скобка 15"/>
          <p:cNvSpPr/>
          <p:nvPr/>
        </p:nvSpPr>
        <p:spPr>
          <a:xfrm rot="16200000">
            <a:off x="2995763" y="4456718"/>
            <a:ext cx="269792" cy="679560"/>
          </a:xfrm>
          <a:prstGeom prst="leftBrace">
            <a:avLst>
              <a:gd name="adj1" fmla="val 28313"/>
              <a:gd name="adj2" fmla="val 51758"/>
            </a:avLst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Левая фигурная скобка 17"/>
          <p:cNvSpPr/>
          <p:nvPr/>
        </p:nvSpPr>
        <p:spPr>
          <a:xfrm rot="16200000">
            <a:off x="2270473" y="4451525"/>
            <a:ext cx="269792" cy="679560"/>
          </a:xfrm>
          <a:prstGeom prst="leftBrace">
            <a:avLst>
              <a:gd name="adj1" fmla="val 28313"/>
              <a:gd name="adj2" fmla="val 51758"/>
            </a:avLst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Левая фигурная скобка 18"/>
          <p:cNvSpPr/>
          <p:nvPr/>
        </p:nvSpPr>
        <p:spPr>
          <a:xfrm rot="16200000">
            <a:off x="3717430" y="4456718"/>
            <a:ext cx="269792" cy="679560"/>
          </a:xfrm>
          <a:prstGeom prst="leftBrace">
            <a:avLst>
              <a:gd name="adj1" fmla="val 28313"/>
              <a:gd name="adj2" fmla="val 51758"/>
            </a:avLst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Левая фигурная скобка 19"/>
          <p:cNvSpPr/>
          <p:nvPr/>
        </p:nvSpPr>
        <p:spPr>
          <a:xfrm rot="16200000">
            <a:off x="5178919" y="4451525"/>
            <a:ext cx="269792" cy="679560"/>
          </a:xfrm>
          <a:prstGeom prst="leftBrace">
            <a:avLst>
              <a:gd name="adj1" fmla="val 28313"/>
              <a:gd name="adj2" fmla="val 51758"/>
            </a:avLst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Левая фигурная скобка 20"/>
          <p:cNvSpPr/>
          <p:nvPr/>
        </p:nvSpPr>
        <p:spPr>
          <a:xfrm rot="16200000">
            <a:off x="4439097" y="4456718"/>
            <a:ext cx="269792" cy="679560"/>
          </a:xfrm>
          <a:prstGeom prst="leftBrace">
            <a:avLst>
              <a:gd name="adj1" fmla="val 28313"/>
              <a:gd name="adj2" fmla="val 51758"/>
            </a:avLst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Левая фигурная скобка 21"/>
          <p:cNvSpPr/>
          <p:nvPr/>
        </p:nvSpPr>
        <p:spPr>
          <a:xfrm rot="16200000">
            <a:off x="5918741" y="4451525"/>
            <a:ext cx="269792" cy="679560"/>
          </a:xfrm>
          <a:prstGeom prst="leftBrace">
            <a:avLst>
              <a:gd name="adj1" fmla="val 28313"/>
              <a:gd name="adj2" fmla="val 51758"/>
            </a:avLst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3" name="Прямая соединительная линия 22"/>
          <p:cNvCxnSpPr/>
          <p:nvPr/>
        </p:nvCxnSpPr>
        <p:spPr>
          <a:xfrm>
            <a:off x="6374709" y="4298222"/>
            <a:ext cx="0" cy="28803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3986760" y="3248405"/>
                <a:ext cx="481222" cy="89954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800" b="1" i="1" smtClean="0">
                              <a:solidFill>
                                <a:srgbClr val="7030A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num>
                        <m:den>
                          <m:r>
                            <a:rPr lang="en-US" sz="2800" b="1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𝟕</m:t>
                          </m:r>
                        </m:den>
                      </m:f>
                    </m:oMath>
                  </m:oMathPara>
                </a14:m>
                <a:endParaRPr lang="ru-RU" sz="2800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86760" y="3248405"/>
                <a:ext cx="481222" cy="89954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5435454" y="3248405"/>
                <a:ext cx="481222" cy="89954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800" b="1" i="1" smtClean="0">
                              <a:solidFill>
                                <a:srgbClr val="7030A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𝟔</m:t>
                          </m:r>
                        </m:num>
                        <m:den>
                          <m:r>
                            <a:rPr lang="en-US" sz="2800" b="1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𝟕</m:t>
                          </m:r>
                        </m:den>
                      </m:f>
                    </m:oMath>
                  </m:oMathPara>
                </a14:m>
                <a:endParaRPr lang="ru-RU" sz="2800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35454" y="3248405"/>
                <a:ext cx="481222" cy="89954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Прямоугольник 27"/>
              <p:cNvSpPr/>
              <p:nvPr/>
            </p:nvSpPr>
            <p:spPr>
              <a:xfrm>
                <a:off x="3244360" y="3235405"/>
                <a:ext cx="481222" cy="89954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800" b="1" i="1" smtClean="0">
                              <a:solidFill>
                                <a:srgbClr val="7030A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US" sz="2800" b="1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𝟕</m:t>
                          </m:r>
                        </m:den>
                      </m:f>
                    </m:oMath>
                  </m:oMathPara>
                </a14:m>
                <a:endParaRPr lang="ru-RU" sz="2800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28" name="Прямоугольник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44360" y="3235405"/>
                <a:ext cx="481222" cy="89954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Прямоугольник 29"/>
              <p:cNvSpPr/>
              <p:nvPr/>
            </p:nvSpPr>
            <p:spPr>
              <a:xfrm>
                <a:off x="4748019" y="3236271"/>
                <a:ext cx="481222" cy="89954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800" b="1" i="1" smtClean="0">
                              <a:solidFill>
                                <a:srgbClr val="7030A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num>
                        <m:den>
                          <m:r>
                            <a:rPr lang="en-US" sz="2800" b="1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𝟕</m:t>
                          </m:r>
                        </m:den>
                      </m:f>
                    </m:oMath>
                  </m:oMathPara>
                </a14:m>
                <a:endParaRPr lang="ru-RU" sz="2800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30" name="Прямоугольник 2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48019" y="3236271"/>
                <a:ext cx="481222" cy="89954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Прямоугольник 31"/>
              <p:cNvSpPr/>
              <p:nvPr/>
            </p:nvSpPr>
            <p:spPr>
              <a:xfrm>
                <a:off x="2540910" y="3233628"/>
                <a:ext cx="499938" cy="89954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800" b="1" i="1" smtClean="0">
                              <a:solidFill>
                                <a:srgbClr val="7030A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en-US" sz="2800" b="1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𝟕</m:t>
                          </m:r>
                        </m:den>
                      </m:f>
                    </m:oMath>
                  </m:oMathPara>
                </a14:m>
                <a:endParaRPr lang="ru-RU" sz="2800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32" name="Прямоугольник 3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40910" y="3233628"/>
                <a:ext cx="499938" cy="89954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Прямоугольник 32"/>
              <p:cNvSpPr/>
              <p:nvPr/>
            </p:nvSpPr>
            <p:spPr>
              <a:xfrm>
                <a:off x="1778350" y="3233629"/>
                <a:ext cx="481222" cy="89954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800" b="1" i="1" smtClean="0">
                              <a:solidFill>
                                <a:srgbClr val="7030A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2800" b="1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𝟕</m:t>
                          </m:r>
                        </m:den>
                      </m:f>
                    </m:oMath>
                  </m:oMathPara>
                </a14:m>
                <a:endParaRPr lang="ru-RU" sz="2800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33" name="Прямоугольник 3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78350" y="3233629"/>
                <a:ext cx="481222" cy="89954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Прямоугольник 33"/>
              <p:cNvSpPr/>
              <p:nvPr/>
            </p:nvSpPr>
            <p:spPr>
              <a:xfrm>
                <a:off x="3712051" y="4912755"/>
                <a:ext cx="481222" cy="89954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8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28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𝟕</m:t>
                          </m:r>
                        </m:den>
                      </m:f>
                    </m:oMath>
                  </m:oMathPara>
                </a14:m>
                <a:endParaRPr lang="ru-RU" sz="2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4" name="Прямоугольник 3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12051" y="4912755"/>
                <a:ext cx="481222" cy="89954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Прямоугольник 35"/>
              <p:cNvSpPr/>
              <p:nvPr/>
            </p:nvSpPr>
            <p:spPr>
              <a:xfrm>
                <a:off x="5160745" y="4912755"/>
                <a:ext cx="481222" cy="89954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8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28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𝟕</m:t>
                          </m:r>
                        </m:den>
                      </m:f>
                    </m:oMath>
                  </m:oMathPara>
                </a14:m>
                <a:endParaRPr lang="ru-RU" sz="2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6" name="Прямоугольник 3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60745" y="4912755"/>
                <a:ext cx="481222" cy="899542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Прямоугольник 36"/>
              <p:cNvSpPr/>
              <p:nvPr/>
            </p:nvSpPr>
            <p:spPr>
              <a:xfrm>
                <a:off x="2969651" y="4899755"/>
                <a:ext cx="481222" cy="89954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8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28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𝟕</m:t>
                          </m:r>
                        </m:den>
                      </m:f>
                    </m:oMath>
                  </m:oMathPara>
                </a14:m>
                <a:endParaRPr lang="ru-RU" sz="2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7" name="Прямоугольник 3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69651" y="4899755"/>
                <a:ext cx="481222" cy="899542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Прямоугольник 37"/>
              <p:cNvSpPr/>
              <p:nvPr/>
            </p:nvSpPr>
            <p:spPr>
              <a:xfrm>
                <a:off x="5859389" y="4906827"/>
                <a:ext cx="481222" cy="89954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8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28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𝟕</m:t>
                          </m:r>
                        </m:den>
                      </m:f>
                    </m:oMath>
                  </m:oMathPara>
                </a14:m>
                <a:endParaRPr lang="ru-RU" sz="2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8" name="Прямоугольник 3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59389" y="4906827"/>
                <a:ext cx="481222" cy="899542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Прямоугольник 38"/>
              <p:cNvSpPr/>
              <p:nvPr/>
            </p:nvSpPr>
            <p:spPr>
              <a:xfrm>
                <a:off x="4473310" y="4900621"/>
                <a:ext cx="481222" cy="89954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8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28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𝟕</m:t>
                          </m:r>
                        </m:den>
                      </m:f>
                    </m:oMath>
                  </m:oMathPara>
                </a14:m>
                <a:endParaRPr lang="ru-RU" sz="2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9" name="Прямоугольник 3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73310" y="4900621"/>
                <a:ext cx="481222" cy="899542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Прямоугольник 39"/>
              <p:cNvSpPr/>
              <p:nvPr/>
            </p:nvSpPr>
            <p:spPr>
              <a:xfrm>
                <a:off x="2266201" y="4897978"/>
                <a:ext cx="499938" cy="89954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8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28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𝟕</m:t>
                          </m:r>
                        </m:den>
                      </m:f>
                    </m:oMath>
                  </m:oMathPara>
                </a14:m>
                <a:endParaRPr lang="ru-RU" sz="2800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40" name="Прямоугольник 3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66201" y="4897978"/>
                <a:ext cx="499938" cy="899542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Прямоугольник 40"/>
              <p:cNvSpPr/>
              <p:nvPr/>
            </p:nvSpPr>
            <p:spPr>
              <a:xfrm>
                <a:off x="1503641" y="4897979"/>
                <a:ext cx="481222" cy="89954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8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28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𝟕</m:t>
                          </m:r>
                        </m:den>
                      </m:f>
                    </m:oMath>
                  </m:oMathPara>
                </a14:m>
                <a:endParaRPr lang="ru-RU" sz="2800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41" name="Прямоугольник 4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03641" y="4897979"/>
                <a:ext cx="481222" cy="899542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6021881" y="3241458"/>
                <a:ext cx="522899" cy="10116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b="1" i="1" dirty="0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3200" b="1" i="1" dirty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𝟕</m:t>
                          </m:r>
                        </m:num>
                        <m:den>
                          <m:r>
                            <a:rPr lang="en-US" sz="3200" b="1" i="1" dirty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𝟕</m:t>
                          </m:r>
                        </m:den>
                      </m:f>
                    </m:oMath>
                  </m:oMathPara>
                </a14:m>
                <a:endParaRPr lang="ru-RU" sz="3200" dirty="0"/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21881" y="3241458"/>
                <a:ext cx="522899" cy="1011687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Прямоугольник 41"/>
              <p:cNvSpPr/>
              <p:nvPr/>
            </p:nvSpPr>
            <p:spPr>
              <a:xfrm>
                <a:off x="1066063" y="3628481"/>
                <a:ext cx="522900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ru-RU" sz="3200" dirty="0"/>
              </a:p>
            </p:txBody>
          </p:sp>
        </mc:Choice>
        <mc:Fallback xmlns="">
          <p:sp>
            <p:nvSpPr>
              <p:cNvPr id="42" name="Прямоугольник 4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6063" y="3628481"/>
                <a:ext cx="522900" cy="584775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Прямоугольник 42"/>
              <p:cNvSpPr/>
              <p:nvPr/>
            </p:nvSpPr>
            <p:spPr>
              <a:xfrm>
                <a:off x="1068368" y="4723550"/>
                <a:ext cx="606256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𝒐</m:t>
                      </m:r>
                    </m:oMath>
                  </m:oMathPara>
                </a14:m>
                <a:endParaRPr lang="ru-RU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43" name="Прямоугольник 4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8368" y="4723550"/>
                <a:ext cx="606256" cy="707886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Прямоугольник 43"/>
              <p:cNvSpPr/>
              <p:nvPr/>
            </p:nvSpPr>
            <p:spPr>
              <a:xfrm>
                <a:off x="1745651" y="4813827"/>
                <a:ext cx="569387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𝑨</m:t>
                      </m:r>
                    </m:oMath>
                  </m:oMathPara>
                </a14:m>
                <a:endParaRPr lang="ru-RU" sz="320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4" name="Прямоугольник 4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45651" y="4813827"/>
                <a:ext cx="569387" cy="584775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Прямоугольник 44"/>
              <p:cNvSpPr/>
              <p:nvPr/>
            </p:nvSpPr>
            <p:spPr>
              <a:xfrm>
                <a:off x="6162051" y="4825675"/>
                <a:ext cx="546945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𝑬</m:t>
                      </m:r>
                    </m:oMath>
                  </m:oMathPara>
                </a14:m>
                <a:endParaRPr lang="ru-RU" sz="32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45" name="Прямоугольник 4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62051" y="4825675"/>
                <a:ext cx="546945" cy="584775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6" name="Прямоугольник 45"/>
          <p:cNvSpPr/>
          <p:nvPr/>
        </p:nvSpPr>
        <p:spPr>
          <a:xfrm>
            <a:off x="7537832" y="4612754"/>
            <a:ext cx="41069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</a:rPr>
              <a:t>X</a:t>
            </a:r>
            <a:endParaRPr lang="ru-RU" sz="3200" b="1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7" name="Прямоугольник 46"/>
              <p:cNvSpPr/>
              <p:nvPr/>
            </p:nvSpPr>
            <p:spPr>
              <a:xfrm>
                <a:off x="8678763" y="2592338"/>
                <a:ext cx="1201302" cy="97911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4000" b="1" dirty="0" smtClean="0">
                    <a:solidFill>
                      <a:srgbClr val="7030A0"/>
                    </a:solidFill>
                  </a:rPr>
                  <a:t>(</a:t>
                </a:r>
                <a:r>
                  <a:rPr lang="en-US" sz="2800" b="1" dirty="0" smtClean="0">
                    <a:solidFill>
                      <a:srgbClr val="7030A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000" b="1" i="1" smtClean="0">
                            <a:solidFill>
                              <a:srgbClr val="7030A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en-US" sz="4000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num>
                      <m:den>
                        <m:r>
                          <a:rPr lang="en-US" sz="4000" b="1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  <m:r>
                      <a:rPr lang="en-US" sz="4000" b="1" i="0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ru-RU" sz="4000" b="1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47" name="Прямоугольник 4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78763" y="2592338"/>
                <a:ext cx="1201302" cy="979114"/>
              </a:xfrm>
              <a:prstGeom prst="rect">
                <a:avLst/>
              </a:prstGeom>
              <a:blipFill>
                <a:blip r:embed="rId21"/>
                <a:stretch>
                  <a:fillRect l="-18274" b="-1304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Прямоугольник 49"/>
              <p:cNvSpPr/>
              <p:nvPr/>
            </p:nvSpPr>
            <p:spPr>
              <a:xfrm>
                <a:off x="8227079" y="2835607"/>
                <a:ext cx="569387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𝑨</m:t>
                      </m:r>
                    </m:oMath>
                  </m:oMathPara>
                </a14:m>
                <a:endParaRPr lang="ru-RU" sz="320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0" name="Прямоугольник 4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27079" y="2835607"/>
                <a:ext cx="569387" cy="584775"/>
              </a:xfrm>
              <a:prstGeom prst="rect">
                <a:avLst/>
              </a:prstGeom>
              <a:blipFill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Прямоугольник 51"/>
              <p:cNvSpPr/>
              <p:nvPr/>
            </p:nvSpPr>
            <p:spPr>
              <a:xfrm>
                <a:off x="8704571" y="3595405"/>
                <a:ext cx="1201302" cy="97911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4000" b="1" dirty="0" smtClean="0">
                    <a:solidFill>
                      <a:srgbClr val="7030A0"/>
                    </a:solidFill>
                  </a:rPr>
                  <a:t>(</a:t>
                </a:r>
                <a:r>
                  <a:rPr lang="en-US" sz="2800" b="1" dirty="0" smtClean="0">
                    <a:solidFill>
                      <a:srgbClr val="7030A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000" b="1" i="1" smtClean="0">
                            <a:solidFill>
                              <a:srgbClr val="7030A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en-US" sz="4000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num>
                      <m:den>
                        <m:r>
                          <a:rPr lang="en-US" sz="4000" b="1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  <m:r>
                      <a:rPr lang="en-US" sz="4000" b="1" i="0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ru-RU" sz="4000" b="1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52" name="Прямоугольник 5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04571" y="3595405"/>
                <a:ext cx="1201302" cy="979114"/>
              </a:xfrm>
              <a:prstGeom prst="rect">
                <a:avLst/>
              </a:prstGeom>
              <a:blipFill>
                <a:blip r:embed="rId23"/>
                <a:stretch>
                  <a:fillRect l="-18274" b="-1375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Прямоугольник 52"/>
              <p:cNvSpPr/>
              <p:nvPr/>
            </p:nvSpPr>
            <p:spPr>
              <a:xfrm>
                <a:off x="8252887" y="3838674"/>
                <a:ext cx="595035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𝑩</m:t>
                      </m:r>
                    </m:oMath>
                  </m:oMathPara>
                </a14:m>
                <a:endParaRPr lang="ru-RU" sz="320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3" name="Прямоугольник 5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52887" y="3838674"/>
                <a:ext cx="595035" cy="584775"/>
              </a:xfrm>
              <a:prstGeom prst="rect">
                <a:avLst/>
              </a:prstGeom>
              <a:blipFill>
                <a:blip r:embed="rId2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Прямоугольник 53"/>
              <p:cNvSpPr/>
              <p:nvPr/>
            </p:nvSpPr>
            <p:spPr>
              <a:xfrm>
                <a:off x="8764887" y="4574519"/>
                <a:ext cx="1201302" cy="97911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4000" b="1" dirty="0" smtClean="0">
                    <a:solidFill>
                      <a:srgbClr val="7030A0"/>
                    </a:solidFill>
                  </a:rPr>
                  <a:t>(</a:t>
                </a:r>
                <a:r>
                  <a:rPr lang="en-US" sz="2800" b="1" dirty="0" smtClean="0">
                    <a:solidFill>
                      <a:srgbClr val="7030A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000" b="1" i="1" smtClean="0">
                            <a:solidFill>
                              <a:srgbClr val="7030A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  <m:r>
                          <a:rPr lang="en-US" sz="4000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num>
                      <m:den>
                        <m:r>
                          <a:rPr lang="en-US" sz="4000" b="1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  <m:r>
                      <a:rPr lang="en-US" sz="4000" b="1" i="0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ru-RU" sz="4000" b="1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54" name="Прямоугольник 5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64887" y="4574519"/>
                <a:ext cx="1201302" cy="979114"/>
              </a:xfrm>
              <a:prstGeom prst="rect">
                <a:avLst/>
              </a:prstGeom>
              <a:blipFill>
                <a:blip r:embed="rId25"/>
                <a:stretch>
                  <a:fillRect l="-18274" b="-1304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Прямоугольник 54"/>
              <p:cNvSpPr/>
              <p:nvPr/>
            </p:nvSpPr>
            <p:spPr>
              <a:xfrm>
                <a:off x="8313203" y="4817788"/>
                <a:ext cx="569387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320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5" name="Прямоугольник 5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13203" y="4817788"/>
                <a:ext cx="569387" cy="584775"/>
              </a:xfrm>
              <a:prstGeom prst="rect">
                <a:avLst/>
              </a:prstGeom>
              <a:blipFill>
                <a:blip r:embed="rId2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6" name="Прямоугольник 55"/>
              <p:cNvSpPr/>
              <p:nvPr/>
            </p:nvSpPr>
            <p:spPr>
              <a:xfrm>
                <a:off x="8790695" y="5577586"/>
                <a:ext cx="1201302" cy="97911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4000" b="1" dirty="0" smtClean="0">
                    <a:solidFill>
                      <a:srgbClr val="7030A0"/>
                    </a:solidFill>
                  </a:rPr>
                  <a:t>(</a:t>
                </a:r>
                <a:r>
                  <a:rPr lang="en-US" sz="2800" b="1" dirty="0" smtClean="0">
                    <a:solidFill>
                      <a:srgbClr val="7030A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000" b="1" i="1" smtClean="0">
                            <a:solidFill>
                              <a:srgbClr val="7030A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  <m:r>
                          <a:rPr lang="en-US" sz="4000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num>
                      <m:den>
                        <m:r>
                          <a:rPr lang="en-US" sz="4000" b="1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  <m:r>
                      <a:rPr lang="en-US" sz="4000" b="1" i="0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ru-RU" sz="4000" b="1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56" name="Прямоугольник 5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90695" y="5577586"/>
                <a:ext cx="1201302" cy="979114"/>
              </a:xfrm>
              <a:prstGeom prst="rect">
                <a:avLst/>
              </a:prstGeom>
              <a:blipFill>
                <a:blip r:embed="rId27"/>
                <a:stretch>
                  <a:fillRect l="-17766" b="-1304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7" name="Прямоугольник 56"/>
              <p:cNvSpPr/>
              <p:nvPr/>
            </p:nvSpPr>
            <p:spPr>
              <a:xfrm>
                <a:off x="8339011" y="5820855"/>
                <a:ext cx="606255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𝑫</m:t>
                      </m:r>
                    </m:oMath>
                  </m:oMathPara>
                </a14:m>
                <a:endParaRPr lang="ru-RU" sz="320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7" name="Прямоугольник 5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39011" y="5820855"/>
                <a:ext cx="606255" cy="584775"/>
              </a:xfrm>
              <a:prstGeom prst="rect">
                <a:avLst/>
              </a:prstGeom>
              <a:blipFill>
                <a:blip r:embed="rId2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Прямоугольник 57"/>
              <p:cNvSpPr/>
              <p:nvPr/>
            </p:nvSpPr>
            <p:spPr>
              <a:xfrm>
                <a:off x="10275556" y="2604315"/>
                <a:ext cx="1201302" cy="97911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4000" b="1" dirty="0" smtClean="0">
                    <a:solidFill>
                      <a:srgbClr val="7030A0"/>
                    </a:solidFill>
                  </a:rPr>
                  <a:t>(</a:t>
                </a:r>
                <a:r>
                  <a:rPr lang="en-US" sz="2800" b="1" dirty="0" smtClean="0">
                    <a:solidFill>
                      <a:srgbClr val="7030A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000" b="1" i="1" smtClean="0">
                            <a:solidFill>
                              <a:srgbClr val="7030A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  <m:r>
                          <a:rPr lang="en-US" sz="4000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num>
                      <m:den>
                        <m:r>
                          <a:rPr lang="en-US" sz="4000" b="1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  <m:r>
                      <a:rPr lang="en-US" sz="4000" b="1" i="0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ru-RU" sz="4000" b="1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58" name="Прямоугольник 5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75556" y="2604315"/>
                <a:ext cx="1201302" cy="979114"/>
              </a:xfrm>
              <a:prstGeom prst="rect">
                <a:avLst/>
              </a:prstGeom>
              <a:blipFill>
                <a:blip r:embed="rId29"/>
                <a:stretch>
                  <a:fillRect l="-18274" b="-1428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9" name="Прямоугольник 58"/>
              <p:cNvSpPr/>
              <p:nvPr/>
            </p:nvSpPr>
            <p:spPr>
              <a:xfrm>
                <a:off x="9823872" y="2847584"/>
                <a:ext cx="612667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𝑲</m:t>
                      </m:r>
                    </m:oMath>
                  </m:oMathPara>
                </a14:m>
                <a:endParaRPr lang="ru-RU" sz="320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9" name="Прямоугольник 5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23872" y="2847584"/>
                <a:ext cx="612667" cy="584775"/>
              </a:xfrm>
              <a:prstGeom prst="rect">
                <a:avLst/>
              </a:prstGeom>
              <a:blipFill>
                <a:blip r:embed="rId3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0" name="Прямоугольник 59"/>
              <p:cNvSpPr/>
              <p:nvPr/>
            </p:nvSpPr>
            <p:spPr>
              <a:xfrm>
                <a:off x="10301364" y="3607382"/>
                <a:ext cx="1201302" cy="97911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4000" b="1" dirty="0" smtClean="0">
                    <a:solidFill>
                      <a:srgbClr val="7030A0"/>
                    </a:solidFill>
                  </a:rPr>
                  <a:t>(</a:t>
                </a:r>
                <a:r>
                  <a:rPr lang="en-US" sz="2800" b="1" dirty="0" smtClean="0">
                    <a:solidFill>
                      <a:srgbClr val="7030A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000" b="1" i="1" smtClean="0">
                            <a:solidFill>
                              <a:srgbClr val="7030A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  <m:r>
                          <a:rPr lang="en-US" sz="4000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num>
                      <m:den>
                        <m:r>
                          <a:rPr lang="en-US" sz="4000" b="1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  <m:r>
                      <a:rPr lang="en-US" sz="4000" b="1" i="0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ru-RU" sz="4000" b="1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60" name="Прямоугольник 5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01364" y="3607382"/>
                <a:ext cx="1201302" cy="979114"/>
              </a:xfrm>
              <a:prstGeom prst="rect">
                <a:avLst/>
              </a:prstGeom>
              <a:blipFill>
                <a:blip r:embed="rId31"/>
                <a:stretch>
                  <a:fillRect l="-18274" b="-1375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1" name="Прямоугольник 60"/>
              <p:cNvSpPr/>
              <p:nvPr/>
            </p:nvSpPr>
            <p:spPr>
              <a:xfrm>
                <a:off x="9849680" y="3850651"/>
                <a:ext cx="569387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𝑭</m:t>
                      </m:r>
                    </m:oMath>
                  </m:oMathPara>
                </a14:m>
                <a:endParaRPr lang="ru-RU" sz="320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1" name="Прямоугольник 6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49680" y="3850651"/>
                <a:ext cx="569387" cy="584775"/>
              </a:xfrm>
              <a:prstGeom prst="rect">
                <a:avLst/>
              </a:prstGeom>
              <a:blipFill>
                <a:blip r:embed="rId3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2" name="Прямоугольник 61"/>
              <p:cNvSpPr/>
              <p:nvPr/>
            </p:nvSpPr>
            <p:spPr>
              <a:xfrm>
                <a:off x="11640727" y="2603983"/>
                <a:ext cx="1201302" cy="97911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4000" b="1" dirty="0" smtClean="0">
                    <a:solidFill>
                      <a:srgbClr val="7030A0"/>
                    </a:solidFill>
                  </a:rPr>
                  <a:t>(</a:t>
                </a:r>
                <a:r>
                  <a:rPr lang="en-US" sz="2800" b="1" dirty="0" smtClean="0">
                    <a:solidFill>
                      <a:srgbClr val="7030A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000" b="1" i="1" smtClean="0">
                            <a:solidFill>
                              <a:srgbClr val="7030A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  <m:r>
                          <a:rPr lang="en-US" sz="4000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num>
                      <m:den>
                        <m:r>
                          <a:rPr lang="en-US" sz="4000" b="1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  <m:r>
                      <a:rPr lang="en-US" sz="4000" b="1" i="0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ru-RU" sz="4000" b="1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62" name="Прямоугольник 6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640727" y="2603983"/>
                <a:ext cx="1201302" cy="979114"/>
              </a:xfrm>
              <a:prstGeom prst="rect">
                <a:avLst/>
              </a:prstGeom>
              <a:blipFill>
                <a:blip r:embed="rId33"/>
                <a:stretch>
                  <a:fillRect l="-18274" b="-1304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3" name="Прямоугольник 62"/>
              <p:cNvSpPr/>
              <p:nvPr/>
            </p:nvSpPr>
            <p:spPr>
              <a:xfrm>
                <a:off x="11189043" y="2847252"/>
                <a:ext cx="569387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𝑬</m:t>
                      </m:r>
                    </m:oMath>
                  </m:oMathPara>
                </a14:m>
                <a:endParaRPr lang="ru-RU" sz="320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3" name="Прямоугольник 6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89043" y="2847252"/>
                <a:ext cx="569387" cy="584775"/>
              </a:xfrm>
              <a:prstGeom prst="rect">
                <a:avLst/>
              </a:prstGeom>
              <a:blipFill>
                <a:blip r:embed="rId3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1155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8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4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0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3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6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9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5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8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1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7" grpId="0" animBg="1"/>
      <p:bldP spid="16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9" grpId="0"/>
      <p:bldP spid="10" grpId="0"/>
      <p:bldP spid="28" grpId="0"/>
      <p:bldP spid="30" grpId="0"/>
      <p:bldP spid="32" grpId="0"/>
      <p:bldP spid="33" grpId="0"/>
      <p:bldP spid="34" grpId="0"/>
      <p:bldP spid="36" grpId="0"/>
      <p:bldP spid="37" grpId="0"/>
      <p:bldP spid="38" grpId="0"/>
      <p:bldP spid="39" grpId="0"/>
      <p:bldP spid="40" grpId="0"/>
      <p:bldP spid="41" grpId="0"/>
      <p:bldP spid="13" grpId="0"/>
      <p:bldP spid="42" grpId="0"/>
      <p:bldP spid="43" grpId="0"/>
      <p:bldP spid="44" grpId="0"/>
      <p:bldP spid="45" grpId="0"/>
      <p:bldP spid="46" grpId="0"/>
      <p:bldP spid="47" grpId="0"/>
      <p:bldP spid="50" grpId="0"/>
      <p:bldP spid="52" grpId="0"/>
      <p:bldP spid="53" grpId="0"/>
      <p:bldP spid="54" grpId="0"/>
      <p:bldP spid="55" grpId="0"/>
      <p:bldP spid="56" grpId="0"/>
      <p:bldP spid="57" grpId="0"/>
      <p:bldP spid="58" grpId="0"/>
      <p:bldP spid="59" grpId="0"/>
      <p:bldP spid="60" grpId="0"/>
      <p:bldP spid="61" grpId="0"/>
      <p:bldP spid="62" grpId="0"/>
      <p:bldP spid="6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8672" y="431936"/>
            <a:ext cx="3024336" cy="677108"/>
          </a:xfrm>
        </p:spPr>
        <p:txBody>
          <a:bodyPr/>
          <a:lstStyle/>
          <a:p>
            <a:r>
              <a:rPr lang="en-US" sz="4400" b="1" dirty="0" smtClean="0"/>
              <a:t>14-masala</a:t>
            </a:r>
            <a:endParaRPr lang="ru-RU" sz="44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Объект 3"/>
              <p:cNvSpPr>
                <a:spLocks noGrp="1"/>
              </p:cNvSpPr>
              <p:nvPr>
                <p:ph sz="half" idx="3"/>
              </p:nvPr>
            </p:nvSpPr>
            <p:spPr>
              <a:xfrm>
                <a:off x="492693" y="1700547"/>
                <a:ext cx="4755979" cy="889090"/>
              </a:xfrm>
            </p:spPr>
            <p:txBody>
              <a:bodyPr/>
              <a:lstStyle/>
              <a:p>
                <a:r>
                  <a:rPr lang="en-US" sz="2800" b="1" dirty="0" smtClean="0">
                    <a:solidFill>
                      <a:schemeClr val="tx1"/>
                    </a:solidFill>
                  </a:rPr>
                  <a:t>Sonlar </a:t>
                </a:r>
                <a:r>
                  <a:rPr lang="en-US" sz="2800" b="1" dirty="0" err="1" smtClean="0">
                    <a:solidFill>
                      <a:schemeClr val="tx1"/>
                    </a:solidFill>
                  </a:rPr>
                  <a:t>o‘qida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 a)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smtClean="0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en-US" sz="40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; b)</a:t>
                </a:r>
                <a:r>
                  <a:rPr lang="en-US" sz="4000" b="1" dirty="0">
                    <a:solidFill>
                      <a:schemeClr val="tx2">
                        <a:lumMod val="75000"/>
                      </a:schemeClr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4000" b="1" i="1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4000" b="1" i="1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en-US" sz="40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; d)</a:t>
                </a:r>
                <a:endParaRPr lang="ru-RU" sz="28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Объект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3"/>
              </p:nvPr>
            </p:nvSpPr>
            <p:spPr>
              <a:xfrm>
                <a:off x="492693" y="1700547"/>
                <a:ext cx="4755979" cy="889090"/>
              </a:xfrm>
              <a:blipFill>
                <a:blip r:embed="rId2"/>
                <a:stretch>
                  <a:fillRect l="-4615" r="-3974" b="-274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5392688" y="1584226"/>
                <a:ext cx="1194558" cy="97975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smtClean="0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4000" b="1" i="1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en-US" sz="2800" dirty="0" smtClean="0"/>
                  <a:t> 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  <a:r>
                  <a:rPr lang="en-US" sz="2800" dirty="0" smtClean="0"/>
                  <a:t>  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e) </a:t>
                </a:r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2688" y="1584226"/>
                <a:ext cx="1194558" cy="979755"/>
              </a:xfrm>
              <a:prstGeom prst="rect">
                <a:avLst/>
              </a:prstGeom>
              <a:blipFill>
                <a:blip r:embed="rId3"/>
                <a:stretch>
                  <a:fillRect r="-918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Прямая со стрелкой 6"/>
          <p:cNvCxnSpPr/>
          <p:nvPr/>
        </p:nvCxnSpPr>
        <p:spPr>
          <a:xfrm>
            <a:off x="1360240" y="4464546"/>
            <a:ext cx="4929138" cy="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1360240" y="4320530"/>
            <a:ext cx="0" cy="28803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2053195" y="4320530"/>
            <a:ext cx="0" cy="28803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2773275" y="4320530"/>
            <a:ext cx="0" cy="28803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3484971" y="4316338"/>
            <a:ext cx="8384" cy="29641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4213435" y="4320530"/>
            <a:ext cx="0" cy="28803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945908" y="4316338"/>
            <a:ext cx="8384" cy="29641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Левая фигурная скобка 14"/>
          <p:cNvSpPr/>
          <p:nvPr/>
        </p:nvSpPr>
        <p:spPr>
          <a:xfrm rot="5400000">
            <a:off x="1605934" y="3786806"/>
            <a:ext cx="188171" cy="679560"/>
          </a:xfrm>
          <a:prstGeom prst="leftBrace">
            <a:avLst>
              <a:gd name="adj1" fmla="val 28313"/>
              <a:gd name="adj2" fmla="val 51758"/>
            </a:avLst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Левая фигурная скобка 15"/>
          <p:cNvSpPr/>
          <p:nvPr/>
        </p:nvSpPr>
        <p:spPr>
          <a:xfrm rot="5400000">
            <a:off x="3036574" y="3791999"/>
            <a:ext cx="188170" cy="679560"/>
          </a:xfrm>
          <a:prstGeom prst="leftBrace">
            <a:avLst>
              <a:gd name="adj1" fmla="val 28313"/>
              <a:gd name="adj2" fmla="val 51758"/>
            </a:avLst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Левая фигурная скобка 16"/>
          <p:cNvSpPr/>
          <p:nvPr/>
        </p:nvSpPr>
        <p:spPr>
          <a:xfrm rot="5400000">
            <a:off x="2311284" y="3786806"/>
            <a:ext cx="188170" cy="679560"/>
          </a:xfrm>
          <a:prstGeom prst="leftBrace">
            <a:avLst>
              <a:gd name="adj1" fmla="val 28313"/>
              <a:gd name="adj2" fmla="val 51758"/>
            </a:avLst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Левая фигурная скобка 17"/>
          <p:cNvSpPr/>
          <p:nvPr/>
        </p:nvSpPr>
        <p:spPr>
          <a:xfrm rot="5400000">
            <a:off x="3758240" y="3791998"/>
            <a:ext cx="188172" cy="679560"/>
          </a:xfrm>
          <a:prstGeom prst="leftBrace">
            <a:avLst>
              <a:gd name="adj1" fmla="val 28313"/>
              <a:gd name="adj2" fmla="val 51758"/>
            </a:avLst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Левая фигурная скобка 19"/>
          <p:cNvSpPr/>
          <p:nvPr/>
        </p:nvSpPr>
        <p:spPr>
          <a:xfrm rot="5400000">
            <a:off x="4479908" y="3791999"/>
            <a:ext cx="188170" cy="679560"/>
          </a:xfrm>
          <a:prstGeom prst="leftBrace">
            <a:avLst>
              <a:gd name="adj1" fmla="val 28313"/>
              <a:gd name="adj2" fmla="val 51758"/>
            </a:avLst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Прямоугольник 22"/>
              <p:cNvSpPr/>
              <p:nvPr/>
            </p:nvSpPr>
            <p:spPr>
              <a:xfrm>
                <a:off x="3617309" y="3086688"/>
                <a:ext cx="481222" cy="89954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800" b="1" i="1" smtClean="0">
                              <a:solidFill>
                                <a:srgbClr val="7030A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28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</m:oMath>
                  </m:oMathPara>
                </a14:m>
                <a:endParaRPr lang="ru-RU" sz="2800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23" name="Прямоугольник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17309" y="3086688"/>
                <a:ext cx="481222" cy="89954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Прямоугольник 24"/>
              <p:cNvSpPr/>
              <p:nvPr/>
            </p:nvSpPr>
            <p:spPr>
              <a:xfrm>
                <a:off x="2890048" y="3103277"/>
                <a:ext cx="481222" cy="89954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800" b="1" i="1" smtClean="0">
                              <a:solidFill>
                                <a:srgbClr val="7030A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28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</m:oMath>
                  </m:oMathPara>
                </a14:m>
                <a:endParaRPr lang="ru-RU" sz="2800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25" name="Прямоугольник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90048" y="3103277"/>
                <a:ext cx="481222" cy="89954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Прямоугольник 25"/>
              <p:cNvSpPr/>
              <p:nvPr/>
            </p:nvSpPr>
            <p:spPr>
              <a:xfrm>
                <a:off x="4344570" y="3086688"/>
                <a:ext cx="481222" cy="89954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800" b="1" i="1" smtClean="0">
                              <a:solidFill>
                                <a:srgbClr val="7030A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28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</m:oMath>
                  </m:oMathPara>
                </a14:m>
                <a:endParaRPr lang="ru-RU" sz="2800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26" name="Прямоугольник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44570" y="3086688"/>
                <a:ext cx="481222" cy="89954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Прямоугольник 26"/>
              <p:cNvSpPr/>
              <p:nvPr/>
            </p:nvSpPr>
            <p:spPr>
              <a:xfrm>
                <a:off x="2144071" y="3072861"/>
                <a:ext cx="499938" cy="90178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800" b="1" i="1" smtClean="0">
                              <a:solidFill>
                                <a:srgbClr val="7030A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28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</m:oMath>
                  </m:oMathPara>
                </a14:m>
                <a:endParaRPr lang="ru-RU" sz="2800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27" name="Прямоугольник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44071" y="3072861"/>
                <a:ext cx="499938" cy="90178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Прямоугольник 27"/>
              <p:cNvSpPr/>
              <p:nvPr/>
            </p:nvSpPr>
            <p:spPr>
              <a:xfrm>
                <a:off x="1458036" y="3072861"/>
                <a:ext cx="481222" cy="89954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800" b="1" i="1" smtClean="0">
                              <a:solidFill>
                                <a:srgbClr val="7030A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28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</m:oMath>
                  </m:oMathPara>
                </a14:m>
                <a:endParaRPr lang="ru-RU" sz="2800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28" name="Прямоугольник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58036" y="3072861"/>
                <a:ext cx="481222" cy="89954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Прямоугольник 29"/>
              <p:cNvSpPr/>
              <p:nvPr/>
            </p:nvSpPr>
            <p:spPr>
              <a:xfrm>
                <a:off x="4619175" y="4608562"/>
                <a:ext cx="670233" cy="90832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8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num>
                        <m:den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</m:oMath>
                  </m:oMathPara>
                </a14:m>
                <a:endParaRPr lang="ru-RU" sz="2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0" name="Прямоугольник 2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19175" y="4608562"/>
                <a:ext cx="670233" cy="908326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Прямоугольник 30"/>
              <p:cNvSpPr/>
              <p:nvPr/>
            </p:nvSpPr>
            <p:spPr>
              <a:xfrm>
                <a:off x="2555865" y="4567664"/>
                <a:ext cx="481221" cy="90178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8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</m:oMath>
                  </m:oMathPara>
                </a14:m>
                <a:endParaRPr lang="ru-RU" sz="2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1" name="Прямоугольник 3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55865" y="4567664"/>
                <a:ext cx="481221" cy="90178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Прямоугольник 32"/>
              <p:cNvSpPr/>
              <p:nvPr/>
            </p:nvSpPr>
            <p:spPr>
              <a:xfrm>
                <a:off x="3894498" y="4590280"/>
                <a:ext cx="690683" cy="89954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8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num>
                        <m:den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</m:oMath>
                  </m:oMathPara>
                </a14:m>
                <a:endParaRPr lang="ru-RU" sz="2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3" name="Прямоугольник 3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94498" y="4590280"/>
                <a:ext cx="690683" cy="899542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Прямоугольник 37"/>
              <p:cNvSpPr/>
              <p:nvPr/>
            </p:nvSpPr>
            <p:spPr>
              <a:xfrm>
                <a:off x="1057111" y="4471284"/>
                <a:ext cx="606256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𝒐</m:t>
                      </m:r>
                    </m:oMath>
                  </m:oMathPara>
                </a14:m>
                <a:endParaRPr lang="ru-RU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8" name="Прямоугольник 3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7111" y="4471284"/>
                <a:ext cx="606256" cy="707886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1" name="Прямоугольник 40"/>
          <p:cNvSpPr/>
          <p:nvPr/>
        </p:nvSpPr>
        <p:spPr>
          <a:xfrm>
            <a:off x="5996155" y="4594395"/>
            <a:ext cx="41069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</a:rPr>
              <a:t>X</a:t>
            </a:r>
            <a:endParaRPr lang="ru-RU" sz="3200" b="1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0" name="Прямоугольник 69"/>
              <p:cNvSpPr/>
              <p:nvPr/>
            </p:nvSpPr>
            <p:spPr>
              <a:xfrm>
                <a:off x="6289377" y="1643267"/>
                <a:ext cx="670233" cy="91057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800" b="1" i="1" smtClean="0">
                              <a:solidFill>
                                <a:schemeClr val="tx2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num>
                        <m:den>
                          <m:r>
                            <a:rPr lang="en-US" sz="28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</m:oMath>
                  </m:oMathPara>
                </a14:m>
                <a:endParaRPr lang="ru-RU" sz="2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0" name="Прямоугольник 6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89377" y="1643267"/>
                <a:ext cx="670233" cy="910570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1" name="Прямоугольник 70"/>
          <p:cNvSpPr/>
          <p:nvPr/>
        </p:nvSpPr>
        <p:spPr>
          <a:xfrm>
            <a:off x="6900099" y="1809879"/>
            <a:ext cx="358143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asrlarni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tasvirlang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2" name="Picture 1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7262679" y="3033934"/>
            <a:ext cx="1932826" cy="22878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262838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2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5" grpId="0"/>
      <p:bldP spid="15" grpId="0" animBg="1"/>
      <p:bldP spid="16" grpId="0" animBg="1"/>
      <p:bldP spid="17" grpId="0" animBg="1"/>
      <p:bldP spid="18" grpId="0" animBg="1"/>
      <p:bldP spid="20" grpId="0" animBg="1"/>
      <p:bldP spid="23" grpId="0"/>
      <p:bldP spid="25" grpId="0"/>
      <p:bldP spid="26" grpId="0"/>
      <p:bldP spid="27" grpId="0"/>
      <p:bldP spid="28" grpId="0"/>
      <p:bldP spid="30" grpId="0"/>
      <p:bldP spid="31" grpId="0"/>
      <p:bldP spid="33" grpId="0"/>
      <p:bldP spid="38" grpId="0"/>
      <p:bldP spid="41" grpId="0"/>
      <p:bldP spid="70" grpId="0"/>
      <p:bldP spid="7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Заголовок 1"/>
              <p:cNvSpPr>
                <a:spLocks noGrp="1"/>
              </p:cNvSpPr>
              <p:nvPr>
                <p:ph type="title"/>
              </p:nvPr>
            </p:nvSpPr>
            <p:spPr>
              <a:xfrm>
                <a:off x="250868" y="3189928"/>
                <a:ext cx="3961341" cy="889154"/>
              </a:xfrm>
            </p:spPr>
            <p:txBody>
              <a:bodyPr/>
              <a:lstStyle/>
              <a:p>
                <a:r>
                  <a:rPr lang="en-US" sz="2800" dirty="0" smtClean="0">
                    <a:solidFill>
                      <a:schemeClr val="tx2"/>
                    </a:solidFill>
                  </a:rPr>
                  <a:t>a) </a:t>
                </a:r>
                <a:r>
                  <a:rPr lang="en-US" sz="2800" dirty="0" smtClean="0">
                    <a:solidFill>
                      <a:schemeClr val="tx1"/>
                    </a:solidFill>
                  </a:rPr>
                  <a:t>15 </a:t>
                </a:r>
                <a:r>
                  <a:rPr lang="en-US" sz="2800" dirty="0" err="1" smtClean="0">
                    <a:solidFill>
                      <a:schemeClr val="tx1"/>
                    </a:solidFill>
                  </a:rPr>
                  <a:t>ning</a:t>
                </a:r>
                <a:r>
                  <a:rPr lang="en-US" sz="2800" dirty="0" smtClean="0">
                    <a:solidFill>
                      <a:schemeClr val="tx1"/>
                    </a:solidFill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en-US" sz="400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dirty="0" smtClean="0">
                    <a:solidFill>
                      <a:schemeClr val="tx1"/>
                    </a:solidFill>
                  </a:rPr>
                  <a:t>qismini</a:t>
                </a:r>
                <a:endParaRPr lang="ru-RU" sz="4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" name="Заголовок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250868" y="3189928"/>
                <a:ext cx="3961341" cy="889154"/>
              </a:xfrm>
              <a:blipFill>
                <a:blip r:embed="rId2"/>
                <a:stretch>
                  <a:fillRect l="-5385" b="-342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4816624" y="425909"/>
            <a:ext cx="3960440" cy="677108"/>
          </a:xfrm>
        </p:spPr>
        <p:txBody>
          <a:bodyPr/>
          <a:lstStyle/>
          <a:p>
            <a:r>
              <a:rPr lang="en-US" sz="4400" b="1" dirty="0" smtClean="0">
                <a:solidFill>
                  <a:schemeClr val="bg1"/>
                </a:solidFill>
              </a:rPr>
              <a:t>15 -masala</a:t>
            </a:r>
            <a:endParaRPr lang="ru-RU" sz="4400" b="1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Объект 3"/>
              <p:cNvSpPr>
                <a:spLocks noGrp="1"/>
              </p:cNvSpPr>
              <p:nvPr>
                <p:ph sz="half" idx="3"/>
              </p:nvPr>
            </p:nvSpPr>
            <p:spPr>
              <a:xfrm>
                <a:off x="280119" y="1368202"/>
                <a:ext cx="12241361" cy="1333891"/>
              </a:xfrm>
            </p:spPr>
            <p:txBody>
              <a:bodyPr/>
              <a:lstStyle/>
              <a:p>
                <a:r>
                  <a:rPr lang="en-US" sz="2800" b="1" dirty="0" smtClean="0">
                    <a:solidFill>
                      <a:schemeClr val="tx1"/>
                    </a:solidFill>
                  </a:rPr>
                  <a:t>Biror </a:t>
                </a:r>
                <a:r>
                  <a:rPr lang="en-US" sz="2800" b="1" dirty="0" smtClean="0">
                    <a:solidFill>
                      <a:srgbClr val="FF0000"/>
                    </a:solidFill>
                  </a:rPr>
                  <a:t>m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</a:rPr>
                  <a:t>sonining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 (</a:t>
                </a:r>
                <a:r>
                  <a:rPr lang="en-US" sz="2800" b="1" dirty="0" err="1" smtClean="0">
                    <a:solidFill>
                      <a:schemeClr val="tx1"/>
                    </a:solidFill>
                  </a:rPr>
                  <a:t>miqdorning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 )  </a:t>
                </a:r>
                <a:r>
                  <a:rPr lang="en-US" sz="2800" b="1" dirty="0" smtClean="0">
                    <a:solidFill>
                      <a:srgbClr val="C0000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44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𝒂</m:t>
                        </m:r>
                      </m:num>
                      <m:den>
                        <m:r>
                          <a:rPr lang="en-US" sz="44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𝒃</m:t>
                        </m:r>
                      </m:den>
                    </m:f>
                  </m:oMath>
                </a14:m>
                <a:r>
                  <a:rPr lang="en-US" sz="4400" b="1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qismini topish </a:t>
                </a:r>
                <a:r>
                  <a:rPr lang="en-US" sz="2800" b="1" dirty="0" err="1" smtClean="0">
                    <a:solidFill>
                      <a:schemeClr val="tx1"/>
                    </a:solidFill>
                  </a:rPr>
                  <a:t>uchun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b="1" dirty="0" smtClean="0">
                    <a:solidFill>
                      <a:srgbClr val="002060"/>
                    </a:solidFill>
                  </a:rPr>
                  <a:t>m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</a:rPr>
                  <a:t>sonini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b="1" dirty="0" smtClean="0">
                    <a:solidFill>
                      <a:srgbClr val="002060"/>
                    </a:solidFill>
                  </a:rPr>
                  <a:t>b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</a:rPr>
                  <a:t>ga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</a:rPr>
                  <a:t>bo‘lib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, </a:t>
                </a:r>
                <a:r>
                  <a:rPr lang="en-US" sz="2800" b="1" dirty="0" smtClean="0">
                    <a:solidFill>
                      <a:srgbClr val="FF0000"/>
                    </a:solidFill>
                  </a:rPr>
                  <a:t>a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</a:rPr>
                  <a:t>ga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</a:rPr>
                  <a:t>ko‘paytirish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</a:rPr>
                  <a:t>kerak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. </a:t>
                </a:r>
                <a:endParaRPr lang="ru-RU" sz="4400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4" name="Объект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3"/>
              </p:nvPr>
            </p:nvSpPr>
            <p:spPr>
              <a:xfrm>
                <a:off x="280119" y="1368202"/>
                <a:ext cx="12241361" cy="1333891"/>
              </a:xfrm>
              <a:blipFill rotWithShape="1">
                <a:blip r:embed="rId3"/>
                <a:stretch>
                  <a:fillRect l="-1793" b="-1506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280120" y="4874996"/>
                <a:ext cx="3961341" cy="9814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800" b="1" dirty="0" smtClean="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b) </a:t>
                </a:r>
                <a:r>
                  <a:rPr lang="en-US" sz="28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219 </a:t>
                </a:r>
                <a:r>
                  <a:rPr lang="en-US" sz="28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ning</a:t>
                </a:r>
                <a:r>
                  <a:rPr lang="en-US" sz="28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rgbClr val="C0000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40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40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sz="28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qismini</a:t>
                </a:r>
                <a:endParaRPr lang="ru-RU" sz="28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0120" y="4874996"/>
                <a:ext cx="3961341" cy="981487"/>
              </a:xfrm>
              <a:prstGeom prst="rect">
                <a:avLst/>
              </a:prstGeom>
              <a:blipFill>
                <a:blip r:embed="rId4"/>
                <a:stretch>
                  <a:fillRect l="-3231" r="-169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Волна 4"/>
          <p:cNvSpPr/>
          <p:nvPr/>
        </p:nvSpPr>
        <p:spPr>
          <a:xfrm>
            <a:off x="3922119" y="2908214"/>
            <a:ext cx="5328592" cy="1179585"/>
          </a:xfrm>
          <a:prstGeom prst="wave">
            <a:avLst>
              <a:gd name="adj1" fmla="val 12500"/>
              <a:gd name="adj2" fmla="val -5542"/>
            </a:avLst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2"/>
                </a:solidFill>
              </a:rPr>
              <a:t>(15 : 5) ·3=3 · 3=  9</a:t>
            </a:r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9" name="Волна 8"/>
          <p:cNvSpPr/>
          <p:nvPr/>
        </p:nvSpPr>
        <p:spPr>
          <a:xfrm>
            <a:off x="4196884" y="4293920"/>
            <a:ext cx="6408712" cy="1179585"/>
          </a:xfrm>
          <a:prstGeom prst="wave">
            <a:avLst>
              <a:gd name="adj1" fmla="val 12500"/>
              <a:gd name="adj2" fmla="val -5190"/>
            </a:avLst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2"/>
                </a:solidFill>
              </a:rPr>
              <a:t>(219 : 3) · 2=73 · 2= 146</a:t>
            </a:r>
            <a:endParaRPr lang="ru-RU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674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  <p:bldP spid="7" grpId="0"/>
      <p:bldP spid="5" grpId="0" animBg="1"/>
      <p:bldP spid="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7650" y="5064493"/>
            <a:ext cx="1002497" cy="928588"/>
          </a:xfrm>
        </p:spPr>
        <p:txBody>
          <a:bodyPr/>
          <a:lstStyle/>
          <a:p>
            <a:r>
              <a:rPr lang="en-US" dirty="0" smtClean="0"/>
              <a:t>b)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952528" y="442946"/>
            <a:ext cx="4050550" cy="677108"/>
          </a:xfrm>
        </p:spPr>
        <p:txBody>
          <a:bodyPr/>
          <a:lstStyle/>
          <a:p>
            <a:r>
              <a:rPr lang="en-US" sz="4400" b="1" dirty="0" smtClean="0"/>
              <a:t>       17-masala</a:t>
            </a:r>
            <a:endParaRPr lang="ru-RU" sz="4400" b="1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640160" y="1387130"/>
            <a:ext cx="11737385" cy="861774"/>
          </a:xfrm>
        </p:spPr>
        <p:txBody>
          <a:bodyPr/>
          <a:lstStyle/>
          <a:p>
            <a:r>
              <a:rPr lang="en-US" sz="2800" b="1" dirty="0" err="1" smtClean="0">
                <a:solidFill>
                  <a:schemeClr val="tx1"/>
                </a:solidFill>
              </a:rPr>
              <a:t>Daftarning</a:t>
            </a:r>
            <a:r>
              <a:rPr lang="en-US" sz="2800" b="1" dirty="0" smtClean="0">
                <a:solidFill>
                  <a:schemeClr val="tx1"/>
                </a:solidFill>
              </a:rPr>
              <a:t> 10 </a:t>
            </a:r>
            <a:r>
              <a:rPr lang="en-US" sz="2800" b="1" dirty="0" err="1" smtClean="0">
                <a:solidFill>
                  <a:schemeClr val="tx1"/>
                </a:solidFill>
              </a:rPr>
              <a:t>katagi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uzunligini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birlik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kesma</a:t>
            </a:r>
            <a:r>
              <a:rPr lang="en-US" sz="2800" b="1" dirty="0" smtClean="0">
                <a:solidFill>
                  <a:schemeClr val="tx1"/>
                </a:solidFill>
              </a:rPr>
              <a:t> deb </a:t>
            </a:r>
            <a:r>
              <a:rPr lang="en-US" sz="2800" b="1" dirty="0" err="1" smtClean="0">
                <a:solidFill>
                  <a:schemeClr val="tx1"/>
                </a:solidFill>
              </a:rPr>
              <a:t>olib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uzunligiga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teng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bo‘lgan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kesmani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chizing</a:t>
            </a:r>
            <a:r>
              <a:rPr lang="en-US" sz="2800" b="1" dirty="0" smtClean="0">
                <a:solidFill>
                  <a:schemeClr val="tx1"/>
                </a:solidFill>
              </a:rPr>
              <a:t>.  </a:t>
            </a:r>
            <a:endParaRPr lang="ru-RU" sz="2800" b="1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762148" y="2683856"/>
                <a:ext cx="990977" cy="107035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3600" b="1" dirty="0" smtClean="0">
                    <a:solidFill>
                      <a:schemeClr val="tx2">
                        <a:lumMod val="75000"/>
                      </a:schemeClr>
                    </a:solidFill>
                  </a:rPr>
                  <a:t>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 smtClean="0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4400" b="1" i="1" smtClean="0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4400" b="1" i="1" smtClean="0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</m:den>
                    </m:f>
                  </m:oMath>
                </a14:m>
                <a:endParaRPr lang="ru-RU" sz="4400" dirty="0"/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2148" y="2683856"/>
                <a:ext cx="990977" cy="107035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991217" y="4965794"/>
                <a:ext cx="840295" cy="112947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600" b="1" i="1" smtClean="0">
                              <a:solidFill>
                                <a:schemeClr val="tx2">
                                  <a:lumMod val="75000"/>
                                </a:schemeClr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3600" b="1" i="1" smtClean="0">
                              <a:solidFill>
                                <a:schemeClr val="tx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𝟕</m:t>
                          </m:r>
                        </m:num>
                        <m:den>
                          <m:r>
                            <a:rPr lang="en-US" sz="3600" b="1" i="1" smtClean="0">
                              <a:solidFill>
                                <a:schemeClr val="tx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𝟏𝟎</m:t>
                          </m:r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1217" y="4965794"/>
                <a:ext cx="840295" cy="112947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Прямоугольник 6"/>
          <p:cNvSpPr/>
          <p:nvPr/>
        </p:nvSpPr>
        <p:spPr>
          <a:xfrm>
            <a:off x="489406" y="5184284"/>
            <a:ext cx="720193" cy="6924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b)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 rot="10800000" flipV="1">
            <a:off x="502309" y="2895869"/>
            <a:ext cx="62890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a)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Прямая со стрелкой 11"/>
          <p:cNvCxnSpPr/>
          <p:nvPr/>
        </p:nvCxnSpPr>
        <p:spPr>
          <a:xfrm>
            <a:off x="2155200" y="3506551"/>
            <a:ext cx="3822603" cy="35649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2155200" y="3362535"/>
            <a:ext cx="0" cy="28803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5345215" y="3358343"/>
            <a:ext cx="0" cy="28803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3261530" y="3358343"/>
            <a:ext cx="0" cy="28803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4322674" y="3358343"/>
            <a:ext cx="8384" cy="29641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Левая фигурная скобка 18"/>
          <p:cNvSpPr/>
          <p:nvPr/>
        </p:nvSpPr>
        <p:spPr>
          <a:xfrm rot="5400000">
            <a:off x="2621579" y="2629132"/>
            <a:ext cx="173569" cy="1106328"/>
          </a:xfrm>
          <a:prstGeom prst="leftBrace">
            <a:avLst>
              <a:gd name="adj1" fmla="val 28313"/>
              <a:gd name="adj2" fmla="val 51758"/>
            </a:avLst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Левая фигурная скобка 19"/>
          <p:cNvSpPr/>
          <p:nvPr/>
        </p:nvSpPr>
        <p:spPr>
          <a:xfrm rot="5400000">
            <a:off x="4745622" y="2669485"/>
            <a:ext cx="188171" cy="1011014"/>
          </a:xfrm>
          <a:prstGeom prst="leftBrace">
            <a:avLst>
              <a:gd name="adj1" fmla="val 28313"/>
              <a:gd name="adj2" fmla="val 51758"/>
            </a:avLst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Левая фигурная скобка 20"/>
          <p:cNvSpPr/>
          <p:nvPr/>
        </p:nvSpPr>
        <p:spPr>
          <a:xfrm rot="5400000">
            <a:off x="3700892" y="2663007"/>
            <a:ext cx="193944" cy="1018197"/>
          </a:xfrm>
          <a:prstGeom prst="leftBrace">
            <a:avLst>
              <a:gd name="adj1" fmla="val 28313"/>
              <a:gd name="adj2" fmla="val 51758"/>
            </a:avLst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Прямоугольник 24"/>
              <p:cNvSpPr/>
              <p:nvPr/>
            </p:nvSpPr>
            <p:spPr>
              <a:xfrm>
                <a:off x="4548270" y="2154560"/>
                <a:ext cx="696024" cy="90178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800" b="1" i="1" smtClean="0">
                              <a:solidFill>
                                <a:srgbClr val="7030A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28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𝟏𝟎</m:t>
                          </m:r>
                        </m:den>
                      </m:f>
                    </m:oMath>
                  </m:oMathPara>
                </a14:m>
                <a:endParaRPr lang="ru-RU" sz="2800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25" name="Прямоугольник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48270" y="2154560"/>
                <a:ext cx="696024" cy="90178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Прямоугольник 26"/>
              <p:cNvSpPr/>
              <p:nvPr/>
            </p:nvSpPr>
            <p:spPr>
              <a:xfrm>
                <a:off x="3519513" y="2153438"/>
                <a:ext cx="499938" cy="90178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800" b="1" i="1" smtClean="0">
                              <a:solidFill>
                                <a:srgbClr val="7030A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28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𝟏𝟎</m:t>
                          </m:r>
                        </m:den>
                      </m:f>
                    </m:oMath>
                  </m:oMathPara>
                </a14:m>
                <a:endParaRPr lang="ru-RU" sz="2800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27" name="Прямоугольник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19513" y="2153438"/>
                <a:ext cx="499938" cy="901785"/>
              </a:xfrm>
              <a:prstGeom prst="rect">
                <a:avLst/>
              </a:prstGeom>
              <a:blipFill>
                <a:blip r:embed="rId5"/>
                <a:stretch>
                  <a:fillRect r="-487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Прямоугольник 27"/>
              <p:cNvSpPr/>
              <p:nvPr/>
            </p:nvSpPr>
            <p:spPr>
              <a:xfrm>
                <a:off x="2460527" y="2167013"/>
                <a:ext cx="696024" cy="90178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800" b="1" i="1" smtClean="0">
                              <a:solidFill>
                                <a:srgbClr val="7030A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28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𝟏𝟎</m:t>
                          </m:r>
                        </m:den>
                      </m:f>
                    </m:oMath>
                  </m:oMathPara>
                </a14:m>
                <a:endParaRPr lang="ru-RU" sz="2800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28" name="Прямоугольник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60527" y="2167013"/>
                <a:ext cx="696024" cy="90178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1" name="Прямая со стрелкой 30"/>
          <p:cNvCxnSpPr/>
          <p:nvPr/>
        </p:nvCxnSpPr>
        <p:spPr>
          <a:xfrm flipV="1">
            <a:off x="2206349" y="5946196"/>
            <a:ext cx="8737334" cy="25362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>
            <a:off x="2206349" y="5827542"/>
            <a:ext cx="0" cy="28803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>
            <a:off x="5396364" y="5823350"/>
            <a:ext cx="0" cy="28803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>
            <a:off x="3312679" y="5823350"/>
            <a:ext cx="0" cy="28803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>
            <a:off x="4373823" y="5823350"/>
            <a:ext cx="8384" cy="29641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Левая фигурная скобка 35"/>
          <p:cNvSpPr/>
          <p:nvPr/>
        </p:nvSpPr>
        <p:spPr>
          <a:xfrm rot="5400000">
            <a:off x="2672728" y="5094139"/>
            <a:ext cx="173569" cy="1106328"/>
          </a:xfrm>
          <a:prstGeom prst="leftBrace">
            <a:avLst>
              <a:gd name="adj1" fmla="val 28313"/>
              <a:gd name="adj2" fmla="val 51758"/>
            </a:avLst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Левая фигурная скобка 36"/>
          <p:cNvSpPr/>
          <p:nvPr/>
        </p:nvSpPr>
        <p:spPr>
          <a:xfrm rot="5400000">
            <a:off x="4796771" y="5134492"/>
            <a:ext cx="188171" cy="1011014"/>
          </a:xfrm>
          <a:prstGeom prst="leftBrace">
            <a:avLst>
              <a:gd name="adj1" fmla="val 28313"/>
              <a:gd name="adj2" fmla="val 51758"/>
            </a:avLst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Левая фигурная скобка 37"/>
          <p:cNvSpPr/>
          <p:nvPr/>
        </p:nvSpPr>
        <p:spPr>
          <a:xfrm rot="5400000">
            <a:off x="3752041" y="5128014"/>
            <a:ext cx="193944" cy="1018197"/>
          </a:xfrm>
          <a:prstGeom prst="leftBrace">
            <a:avLst>
              <a:gd name="adj1" fmla="val 28313"/>
              <a:gd name="adj2" fmla="val 51758"/>
            </a:avLst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0" name="Прямая соединительная линия 39"/>
          <p:cNvCxnSpPr/>
          <p:nvPr/>
        </p:nvCxnSpPr>
        <p:spPr>
          <a:xfrm>
            <a:off x="9647539" y="5831734"/>
            <a:ext cx="0" cy="28803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>
            <a:off x="8611565" y="5823351"/>
            <a:ext cx="0" cy="28803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/>
        </p:nvCxnSpPr>
        <p:spPr>
          <a:xfrm>
            <a:off x="6527880" y="5823351"/>
            <a:ext cx="0" cy="28803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>
            <a:off x="7589024" y="5823351"/>
            <a:ext cx="8384" cy="29641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Левая фигурная скобка 43"/>
          <p:cNvSpPr/>
          <p:nvPr/>
        </p:nvSpPr>
        <p:spPr>
          <a:xfrm rot="5400000">
            <a:off x="5887929" y="5094140"/>
            <a:ext cx="173569" cy="1106328"/>
          </a:xfrm>
          <a:prstGeom prst="leftBrace">
            <a:avLst>
              <a:gd name="adj1" fmla="val 28313"/>
              <a:gd name="adj2" fmla="val 51758"/>
            </a:avLst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Левая фигурная скобка 44"/>
          <p:cNvSpPr/>
          <p:nvPr/>
        </p:nvSpPr>
        <p:spPr>
          <a:xfrm rot="5400000">
            <a:off x="8011972" y="5134493"/>
            <a:ext cx="188171" cy="1011014"/>
          </a:xfrm>
          <a:prstGeom prst="leftBrace">
            <a:avLst>
              <a:gd name="adj1" fmla="val 28313"/>
              <a:gd name="adj2" fmla="val 51758"/>
            </a:avLst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Левая фигурная скобка 45"/>
          <p:cNvSpPr/>
          <p:nvPr/>
        </p:nvSpPr>
        <p:spPr>
          <a:xfrm rot="5400000">
            <a:off x="6967242" y="5128015"/>
            <a:ext cx="193944" cy="1018197"/>
          </a:xfrm>
          <a:prstGeom prst="leftBrace">
            <a:avLst>
              <a:gd name="adj1" fmla="val 28313"/>
              <a:gd name="adj2" fmla="val 51758"/>
            </a:avLst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Левая фигурная скобка 47"/>
          <p:cNvSpPr/>
          <p:nvPr/>
        </p:nvSpPr>
        <p:spPr>
          <a:xfrm rot="5400000">
            <a:off x="9055366" y="5141796"/>
            <a:ext cx="188171" cy="1011014"/>
          </a:xfrm>
          <a:prstGeom prst="leftBrace">
            <a:avLst>
              <a:gd name="adj1" fmla="val 28313"/>
              <a:gd name="adj2" fmla="val 51758"/>
            </a:avLst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9" name="Прямоугольник 48"/>
              <p:cNvSpPr/>
              <p:nvPr/>
            </p:nvSpPr>
            <p:spPr>
              <a:xfrm>
                <a:off x="5734102" y="4597211"/>
                <a:ext cx="696024" cy="90178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8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𝟏𝟎</m:t>
                          </m:r>
                        </m:den>
                      </m:f>
                    </m:oMath>
                  </m:oMathPara>
                </a14:m>
                <a:endParaRPr lang="ru-RU" sz="2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9" name="Прямоугольник 4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34102" y="4597211"/>
                <a:ext cx="696024" cy="90178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Прямоугольник 49"/>
              <p:cNvSpPr/>
              <p:nvPr/>
            </p:nvSpPr>
            <p:spPr>
              <a:xfrm>
                <a:off x="8896498" y="4609233"/>
                <a:ext cx="696024" cy="90178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8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𝟏𝟎</m:t>
                          </m:r>
                        </m:den>
                      </m:f>
                    </m:oMath>
                  </m:oMathPara>
                </a14:m>
                <a:endParaRPr lang="ru-RU" sz="2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0" name="Прямоугольник 4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96498" y="4609233"/>
                <a:ext cx="696024" cy="90178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Прямоугольник 50"/>
              <p:cNvSpPr/>
              <p:nvPr/>
            </p:nvSpPr>
            <p:spPr>
              <a:xfrm>
                <a:off x="4643246" y="4602255"/>
                <a:ext cx="696024" cy="90178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8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𝟏𝟎</m:t>
                          </m:r>
                        </m:den>
                      </m:f>
                    </m:oMath>
                  </m:oMathPara>
                </a14:m>
                <a:endParaRPr lang="ru-RU" sz="2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1" name="Прямоугольник 5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43246" y="4602255"/>
                <a:ext cx="696024" cy="90178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Прямоугольник 51"/>
              <p:cNvSpPr/>
              <p:nvPr/>
            </p:nvSpPr>
            <p:spPr>
              <a:xfrm>
                <a:off x="7907911" y="4593559"/>
                <a:ext cx="696024" cy="90178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8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𝟏𝟎</m:t>
                          </m:r>
                        </m:den>
                      </m:f>
                    </m:oMath>
                  </m:oMathPara>
                </a14:m>
                <a:endParaRPr lang="ru-RU" sz="2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2" name="Прямоугольник 5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07911" y="4593559"/>
                <a:ext cx="696024" cy="90178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Прямоугольник 52"/>
              <p:cNvSpPr/>
              <p:nvPr/>
            </p:nvSpPr>
            <p:spPr>
              <a:xfrm>
                <a:off x="6823603" y="4597211"/>
                <a:ext cx="696024" cy="90178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8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𝟏𝟎</m:t>
                          </m:r>
                        </m:den>
                      </m:f>
                    </m:oMath>
                  </m:oMathPara>
                </a14:m>
                <a:endParaRPr lang="ru-RU" sz="2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3" name="Прямоугольник 5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23603" y="4597211"/>
                <a:ext cx="696024" cy="901785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Прямоугольник 53"/>
              <p:cNvSpPr/>
              <p:nvPr/>
            </p:nvSpPr>
            <p:spPr>
              <a:xfrm>
                <a:off x="3635943" y="4568650"/>
                <a:ext cx="499938" cy="89954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8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𝟏𝟎</m:t>
                          </m:r>
                        </m:den>
                      </m:f>
                    </m:oMath>
                  </m:oMathPara>
                </a14:m>
                <a:endParaRPr lang="ru-RU" sz="2800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54" name="Прямоугольник 5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35943" y="4568650"/>
                <a:ext cx="499938" cy="899542"/>
              </a:xfrm>
              <a:prstGeom prst="rect">
                <a:avLst/>
              </a:prstGeom>
              <a:blipFill>
                <a:blip r:embed="rId12"/>
                <a:stretch>
                  <a:fillRect r="-487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Прямоугольник 54"/>
              <p:cNvSpPr/>
              <p:nvPr/>
            </p:nvSpPr>
            <p:spPr>
              <a:xfrm>
                <a:off x="2536813" y="4586224"/>
                <a:ext cx="696024" cy="90178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8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𝟏𝟎</m:t>
                          </m:r>
                        </m:den>
                      </m:f>
                    </m:oMath>
                  </m:oMathPara>
                </a14:m>
                <a:endParaRPr lang="ru-RU" sz="2800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55" name="Прямоугольник 5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36813" y="4586224"/>
                <a:ext cx="696024" cy="901785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6" name="Прямоугольник 55"/>
              <p:cNvSpPr/>
              <p:nvPr/>
            </p:nvSpPr>
            <p:spPr>
              <a:xfrm>
                <a:off x="4979039" y="3611205"/>
                <a:ext cx="696024" cy="90178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800" b="1" i="1" smtClean="0">
                              <a:solidFill>
                                <a:srgbClr val="7030A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US" sz="28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𝟏𝟎</m:t>
                          </m:r>
                        </m:den>
                      </m:f>
                    </m:oMath>
                  </m:oMathPara>
                </a14:m>
                <a:endParaRPr lang="ru-RU" sz="2800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56" name="Прямоугольник 5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79039" y="3611205"/>
                <a:ext cx="696024" cy="901785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7" name="Прямоугольник 56"/>
              <p:cNvSpPr/>
              <p:nvPr/>
            </p:nvSpPr>
            <p:spPr>
              <a:xfrm>
                <a:off x="9306947" y="6085994"/>
                <a:ext cx="696024" cy="90178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800" b="1" i="1" smtClean="0">
                              <a:solidFill>
                                <a:srgbClr val="7030A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𝟕</m:t>
                          </m:r>
                        </m:num>
                        <m:den>
                          <m:r>
                            <a:rPr lang="en-US" sz="28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𝟏𝟎</m:t>
                          </m:r>
                        </m:den>
                      </m:f>
                    </m:oMath>
                  </m:oMathPara>
                </a14:m>
                <a:endParaRPr lang="ru-RU" sz="2800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57" name="Прямоугольник 5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06947" y="6085994"/>
                <a:ext cx="696024" cy="901785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206797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4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0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3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6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9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2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3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6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5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  <p:bldP spid="5" grpId="0"/>
      <p:bldP spid="6" grpId="0"/>
      <p:bldP spid="7" grpId="0"/>
      <p:bldP spid="9" grpId="0"/>
      <p:bldP spid="19" grpId="0" animBg="1"/>
      <p:bldP spid="20" grpId="0" animBg="1"/>
      <p:bldP spid="21" grpId="0" animBg="1"/>
      <p:bldP spid="25" grpId="0"/>
      <p:bldP spid="27" grpId="0"/>
      <p:bldP spid="28" grpId="0"/>
      <p:bldP spid="36" grpId="0" animBg="1"/>
      <p:bldP spid="37" grpId="0" animBg="1"/>
      <p:bldP spid="38" grpId="0" animBg="1"/>
      <p:bldP spid="44" grpId="0" animBg="1"/>
      <p:bldP spid="45" grpId="0" animBg="1"/>
      <p:bldP spid="46" grpId="0" animBg="1"/>
      <p:bldP spid="48" grpId="0" animBg="1"/>
      <p:bldP spid="49" grpId="0"/>
      <p:bldP spid="50" grpId="0"/>
      <p:bldP spid="51" grpId="0"/>
      <p:bldP spid="52" grpId="0"/>
      <p:bldP spid="53" grpId="0"/>
      <p:bldP spid="54" grpId="0"/>
      <p:bldP spid="55" grpId="0"/>
      <p:bldP spid="56" grpId="0"/>
      <p:bldP spid="5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4066501" y="444004"/>
            <a:ext cx="4050550" cy="480901"/>
          </a:xfrm>
        </p:spPr>
        <p:txBody>
          <a:bodyPr/>
          <a:lstStyle/>
          <a:p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835570" y="2275276"/>
                <a:ext cx="564577" cy="113101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600" b="1" i="1" smtClean="0">
                              <a:solidFill>
                                <a:schemeClr val="tx2">
                                  <a:lumMod val="75000"/>
                                </a:schemeClr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3600" b="1" i="1" smtClean="0">
                              <a:solidFill>
                                <a:schemeClr val="tx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num>
                        <m:den>
                          <m:r>
                            <a:rPr lang="en-US" sz="3600" b="1" i="1">
                              <a:solidFill>
                                <a:schemeClr val="tx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5570" y="2275276"/>
                <a:ext cx="564577" cy="113101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Прямоугольник 5"/>
          <p:cNvSpPr/>
          <p:nvPr/>
        </p:nvSpPr>
        <p:spPr>
          <a:xfrm>
            <a:off x="282868" y="5395140"/>
            <a:ext cx="820830" cy="6924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dirty="0" smtClean="0"/>
              <a:t>)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 flipH="1">
                <a:off x="887867" y="5219116"/>
                <a:ext cx="476974" cy="101752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b="1" i="1" smtClean="0">
                              <a:solidFill>
                                <a:schemeClr val="tx2">
                                  <a:lumMod val="75000"/>
                                </a:schemeClr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3200" b="1" i="1" smtClean="0">
                              <a:solidFill>
                                <a:schemeClr val="tx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𝟔</m:t>
                          </m:r>
                        </m:num>
                        <m:den>
                          <m:r>
                            <a:rPr lang="en-US" sz="3200" b="1" i="1" smtClean="0">
                              <a:solidFill>
                                <a:schemeClr val="tx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𝟏𝟎</m:t>
                          </m:r>
                        </m:den>
                      </m:f>
                    </m:oMath>
                  </m:oMathPara>
                </a14:m>
                <a:endParaRPr lang="ru-RU" sz="3200" dirty="0"/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887867" y="5219116"/>
                <a:ext cx="476974" cy="1017523"/>
              </a:xfrm>
              <a:prstGeom prst="rect">
                <a:avLst/>
              </a:prstGeom>
              <a:blipFill>
                <a:blip r:embed="rId3"/>
                <a:stretch>
                  <a:fillRect r="-2179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Прямоугольник 7"/>
          <p:cNvSpPr/>
          <p:nvPr/>
        </p:nvSpPr>
        <p:spPr>
          <a:xfrm rot="10800000" flipV="1">
            <a:off x="371097" y="2576876"/>
            <a:ext cx="62890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d)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9" name="Прямая со стрелкой 8"/>
          <p:cNvCxnSpPr/>
          <p:nvPr/>
        </p:nvCxnSpPr>
        <p:spPr>
          <a:xfrm>
            <a:off x="1583661" y="3229820"/>
            <a:ext cx="4965680" cy="31651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1583661" y="3085804"/>
            <a:ext cx="0" cy="28803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4799915" y="3081612"/>
            <a:ext cx="0" cy="28803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2689991" y="3081612"/>
            <a:ext cx="0" cy="28803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3751135" y="3081612"/>
            <a:ext cx="8384" cy="29641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Левая фигурная скобка 13"/>
          <p:cNvSpPr/>
          <p:nvPr/>
        </p:nvSpPr>
        <p:spPr>
          <a:xfrm rot="5400000">
            <a:off x="2050040" y="2352401"/>
            <a:ext cx="173569" cy="1106328"/>
          </a:xfrm>
          <a:prstGeom prst="leftBrace">
            <a:avLst>
              <a:gd name="adj1" fmla="val 28313"/>
              <a:gd name="adj2" fmla="val 51758"/>
            </a:avLst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Левая фигурная скобка 14"/>
          <p:cNvSpPr/>
          <p:nvPr/>
        </p:nvSpPr>
        <p:spPr>
          <a:xfrm rot="5400000">
            <a:off x="4174083" y="2392754"/>
            <a:ext cx="188171" cy="1011014"/>
          </a:xfrm>
          <a:prstGeom prst="leftBrace">
            <a:avLst>
              <a:gd name="adj1" fmla="val 28313"/>
              <a:gd name="adj2" fmla="val 51758"/>
            </a:avLst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Левая фигурная скобка 15"/>
          <p:cNvSpPr/>
          <p:nvPr/>
        </p:nvSpPr>
        <p:spPr>
          <a:xfrm rot="5400000">
            <a:off x="3129353" y="2386276"/>
            <a:ext cx="193944" cy="1018197"/>
          </a:xfrm>
          <a:prstGeom prst="leftBrace">
            <a:avLst>
              <a:gd name="adj1" fmla="val 28313"/>
              <a:gd name="adj2" fmla="val 51758"/>
            </a:avLst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3976731" y="1877829"/>
                <a:ext cx="481222" cy="90178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800" b="1" i="1" smtClean="0">
                              <a:solidFill>
                                <a:srgbClr val="7030A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28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</m:oMath>
                  </m:oMathPara>
                </a14:m>
                <a:endParaRPr lang="ru-RU" sz="2800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76731" y="1877829"/>
                <a:ext cx="481222" cy="90178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/>
              <p:cNvSpPr/>
              <p:nvPr/>
            </p:nvSpPr>
            <p:spPr>
              <a:xfrm>
                <a:off x="2947974" y="1876707"/>
                <a:ext cx="499938" cy="90178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800" b="1" i="1" smtClean="0">
                              <a:solidFill>
                                <a:srgbClr val="7030A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28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</m:oMath>
                  </m:oMathPara>
                </a14:m>
                <a:endParaRPr lang="ru-RU" sz="2800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47974" y="1876707"/>
                <a:ext cx="499938" cy="90178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Прямоугольник 18"/>
              <p:cNvSpPr/>
              <p:nvPr/>
            </p:nvSpPr>
            <p:spPr>
              <a:xfrm>
                <a:off x="1888988" y="1890282"/>
                <a:ext cx="481222" cy="90178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800" b="1" i="1" smtClean="0">
                              <a:solidFill>
                                <a:srgbClr val="7030A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28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</m:oMath>
                  </m:oMathPara>
                </a14:m>
                <a:endParaRPr lang="ru-RU" sz="2800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19" name="Прямоугольник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88988" y="1890282"/>
                <a:ext cx="481222" cy="90178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Прямоугольник 19"/>
              <p:cNvSpPr/>
              <p:nvPr/>
            </p:nvSpPr>
            <p:spPr>
              <a:xfrm>
                <a:off x="5560639" y="3403332"/>
                <a:ext cx="481222" cy="90178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800" b="1" i="1" smtClean="0">
                              <a:solidFill>
                                <a:srgbClr val="7030A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num>
                        <m:den>
                          <m:r>
                            <a:rPr lang="en-US" sz="28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</m:oMath>
                  </m:oMathPara>
                </a14:m>
                <a:endParaRPr lang="ru-RU" sz="2800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20" name="Прямоугольник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60639" y="3403332"/>
                <a:ext cx="481222" cy="90178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2" name="Прямая соединительная линия 21"/>
          <p:cNvCxnSpPr/>
          <p:nvPr/>
        </p:nvCxnSpPr>
        <p:spPr>
          <a:xfrm>
            <a:off x="5801250" y="3117455"/>
            <a:ext cx="0" cy="28803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Левая фигурная скобка 22"/>
          <p:cNvSpPr/>
          <p:nvPr/>
        </p:nvSpPr>
        <p:spPr>
          <a:xfrm rot="5400000">
            <a:off x="5211337" y="2393969"/>
            <a:ext cx="188171" cy="1011014"/>
          </a:xfrm>
          <a:prstGeom prst="leftBrace">
            <a:avLst>
              <a:gd name="adj1" fmla="val 28313"/>
              <a:gd name="adj2" fmla="val 51758"/>
            </a:avLst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Прямоугольник 23"/>
              <p:cNvSpPr/>
              <p:nvPr/>
            </p:nvSpPr>
            <p:spPr>
              <a:xfrm>
                <a:off x="4954483" y="1916995"/>
                <a:ext cx="481222" cy="90178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800" b="1" i="1" smtClean="0">
                              <a:solidFill>
                                <a:srgbClr val="7030A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28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</m:oMath>
                  </m:oMathPara>
                </a14:m>
                <a:endParaRPr lang="ru-RU" sz="2800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24" name="Прямоугольник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54483" y="1916995"/>
                <a:ext cx="481222" cy="90178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5" name="Прямая со стрелкой 24"/>
          <p:cNvCxnSpPr/>
          <p:nvPr/>
        </p:nvCxnSpPr>
        <p:spPr>
          <a:xfrm>
            <a:off x="1732351" y="5871894"/>
            <a:ext cx="7332745" cy="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>
            <a:off x="1763511" y="5732070"/>
            <a:ext cx="0" cy="28803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>
            <a:off x="4953526" y="5727878"/>
            <a:ext cx="0" cy="28803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>
            <a:off x="2869841" y="5727878"/>
            <a:ext cx="0" cy="28803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>
            <a:off x="3930985" y="5727878"/>
            <a:ext cx="8384" cy="29641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Левая фигурная скобка 29"/>
          <p:cNvSpPr/>
          <p:nvPr/>
        </p:nvSpPr>
        <p:spPr>
          <a:xfrm rot="5400000">
            <a:off x="2229890" y="4998667"/>
            <a:ext cx="173569" cy="1106328"/>
          </a:xfrm>
          <a:prstGeom prst="leftBrace">
            <a:avLst>
              <a:gd name="adj1" fmla="val 28313"/>
              <a:gd name="adj2" fmla="val 51758"/>
            </a:avLst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Левая фигурная скобка 30"/>
          <p:cNvSpPr/>
          <p:nvPr/>
        </p:nvSpPr>
        <p:spPr>
          <a:xfrm rot="5400000">
            <a:off x="4353933" y="5039020"/>
            <a:ext cx="188171" cy="1011014"/>
          </a:xfrm>
          <a:prstGeom prst="leftBrace">
            <a:avLst>
              <a:gd name="adj1" fmla="val 28313"/>
              <a:gd name="adj2" fmla="val 51758"/>
            </a:avLst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Левая фигурная скобка 31"/>
          <p:cNvSpPr/>
          <p:nvPr/>
        </p:nvSpPr>
        <p:spPr>
          <a:xfrm rot="5400000">
            <a:off x="3309203" y="5032542"/>
            <a:ext cx="193944" cy="1018197"/>
          </a:xfrm>
          <a:prstGeom prst="leftBrace">
            <a:avLst>
              <a:gd name="adj1" fmla="val 28313"/>
              <a:gd name="adj2" fmla="val 51758"/>
            </a:avLst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4" name="Прямая соединительная линия 33"/>
          <p:cNvCxnSpPr/>
          <p:nvPr/>
        </p:nvCxnSpPr>
        <p:spPr>
          <a:xfrm>
            <a:off x="8168727" y="5727879"/>
            <a:ext cx="0" cy="28803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>
            <a:off x="6085042" y="5727879"/>
            <a:ext cx="0" cy="28803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>
            <a:off x="7146186" y="5727879"/>
            <a:ext cx="8384" cy="29641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Левая фигурная скобка 36"/>
          <p:cNvSpPr/>
          <p:nvPr/>
        </p:nvSpPr>
        <p:spPr>
          <a:xfrm rot="5400000">
            <a:off x="5445091" y="4998668"/>
            <a:ext cx="173569" cy="1106328"/>
          </a:xfrm>
          <a:prstGeom prst="leftBrace">
            <a:avLst>
              <a:gd name="adj1" fmla="val 28313"/>
              <a:gd name="adj2" fmla="val 51758"/>
            </a:avLst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Левая фигурная скобка 37"/>
          <p:cNvSpPr/>
          <p:nvPr/>
        </p:nvSpPr>
        <p:spPr>
          <a:xfrm rot="5400000">
            <a:off x="7569134" y="5039021"/>
            <a:ext cx="188171" cy="1011014"/>
          </a:xfrm>
          <a:prstGeom prst="leftBrace">
            <a:avLst>
              <a:gd name="adj1" fmla="val 28313"/>
              <a:gd name="adj2" fmla="val 51758"/>
            </a:avLst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Левая фигурная скобка 38"/>
          <p:cNvSpPr/>
          <p:nvPr/>
        </p:nvSpPr>
        <p:spPr>
          <a:xfrm rot="5400000">
            <a:off x="6524404" y="5032543"/>
            <a:ext cx="193944" cy="1018197"/>
          </a:xfrm>
          <a:prstGeom prst="leftBrace">
            <a:avLst>
              <a:gd name="adj1" fmla="val 28313"/>
              <a:gd name="adj2" fmla="val 51758"/>
            </a:avLst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1" name="Прямоугольник 40"/>
              <p:cNvSpPr/>
              <p:nvPr/>
            </p:nvSpPr>
            <p:spPr>
              <a:xfrm>
                <a:off x="5291264" y="4501739"/>
                <a:ext cx="696024" cy="90178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8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𝟏𝟎</m:t>
                          </m:r>
                        </m:den>
                      </m:f>
                    </m:oMath>
                  </m:oMathPara>
                </a14:m>
                <a:endParaRPr lang="ru-RU" sz="2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1" name="Прямоугольник 4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91264" y="4501739"/>
                <a:ext cx="696024" cy="90178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Прямоугольник 42"/>
              <p:cNvSpPr/>
              <p:nvPr/>
            </p:nvSpPr>
            <p:spPr>
              <a:xfrm>
                <a:off x="4200408" y="4506783"/>
                <a:ext cx="696024" cy="90178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8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𝟏𝟎</m:t>
                          </m:r>
                        </m:den>
                      </m:f>
                    </m:oMath>
                  </m:oMathPara>
                </a14:m>
                <a:endParaRPr lang="ru-RU" sz="2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3" name="Прямоугольник 4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00408" y="4506783"/>
                <a:ext cx="696024" cy="90178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Прямоугольник 43"/>
              <p:cNvSpPr/>
              <p:nvPr/>
            </p:nvSpPr>
            <p:spPr>
              <a:xfrm>
                <a:off x="7465073" y="4498087"/>
                <a:ext cx="696024" cy="90178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8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𝟏𝟎</m:t>
                          </m:r>
                        </m:den>
                      </m:f>
                    </m:oMath>
                  </m:oMathPara>
                </a14:m>
                <a:endParaRPr lang="ru-RU" sz="2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4" name="Прямоугольник 4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65073" y="4498087"/>
                <a:ext cx="696024" cy="901785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Прямоугольник 44"/>
              <p:cNvSpPr/>
              <p:nvPr/>
            </p:nvSpPr>
            <p:spPr>
              <a:xfrm>
                <a:off x="6380765" y="4501739"/>
                <a:ext cx="696024" cy="90178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8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𝟏𝟎</m:t>
                          </m:r>
                        </m:den>
                      </m:f>
                    </m:oMath>
                  </m:oMathPara>
                </a14:m>
                <a:endParaRPr lang="ru-RU" sz="2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5" name="Прямоугольник 4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80765" y="4501739"/>
                <a:ext cx="696024" cy="901785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Прямоугольник 45"/>
              <p:cNvSpPr/>
              <p:nvPr/>
            </p:nvSpPr>
            <p:spPr>
              <a:xfrm>
                <a:off x="3193105" y="4473178"/>
                <a:ext cx="499938" cy="89954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8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𝟏𝟎</m:t>
                          </m:r>
                        </m:den>
                      </m:f>
                    </m:oMath>
                  </m:oMathPara>
                </a14:m>
                <a:endParaRPr lang="ru-RU" sz="2800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46" name="Прямоугольник 4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93105" y="4473178"/>
                <a:ext cx="499938" cy="899542"/>
              </a:xfrm>
              <a:prstGeom prst="rect">
                <a:avLst/>
              </a:prstGeom>
              <a:blipFill>
                <a:blip r:embed="rId13"/>
                <a:stretch>
                  <a:fillRect r="-365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Прямоугольник 46"/>
              <p:cNvSpPr/>
              <p:nvPr/>
            </p:nvSpPr>
            <p:spPr>
              <a:xfrm>
                <a:off x="2093975" y="4490752"/>
                <a:ext cx="696024" cy="90178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8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𝟏𝟎</m:t>
                          </m:r>
                        </m:den>
                      </m:f>
                    </m:oMath>
                  </m:oMathPara>
                </a14:m>
                <a:endParaRPr lang="ru-RU" sz="2800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47" name="Прямоугольник 4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93975" y="4490752"/>
                <a:ext cx="696024" cy="901785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Прямоугольник 47"/>
              <p:cNvSpPr/>
              <p:nvPr/>
            </p:nvSpPr>
            <p:spPr>
              <a:xfrm>
                <a:off x="7820715" y="6092783"/>
                <a:ext cx="696024" cy="90178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800" b="1" i="1" smtClean="0">
                              <a:solidFill>
                                <a:srgbClr val="7030A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𝟔</m:t>
                          </m:r>
                        </m:num>
                        <m:den>
                          <m:r>
                            <a:rPr lang="en-US" sz="28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𝟏𝟎</m:t>
                          </m:r>
                        </m:den>
                      </m:f>
                    </m:oMath>
                  </m:oMathPara>
                </a14:m>
                <a:endParaRPr lang="ru-RU" sz="2800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48" name="Прямоугольник 4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20715" y="6092783"/>
                <a:ext cx="696024" cy="901785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128772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0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3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6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9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2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5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14" grpId="0" animBg="1"/>
      <p:bldP spid="15" grpId="0" animBg="1"/>
      <p:bldP spid="16" grpId="0" animBg="1"/>
      <p:bldP spid="17" grpId="0"/>
      <p:bldP spid="18" grpId="0"/>
      <p:bldP spid="19" grpId="0"/>
      <p:bldP spid="20" grpId="0"/>
      <p:bldP spid="23" grpId="0" animBg="1"/>
      <p:bldP spid="24" grpId="0"/>
      <p:bldP spid="30" grpId="0" animBg="1"/>
      <p:bldP spid="31" grpId="0" animBg="1"/>
      <p:bldP spid="32" grpId="0" animBg="1"/>
      <p:bldP spid="37" grpId="0" animBg="1"/>
      <p:bldP spid="38" grpId="0" animBg="1"/>
      <p:bldP spid="39" grpId="0" animBg="1"/>
      <p:bldP spid="41" grpId="0"/>
      <p:bldP spid="43" grpId="0"/>
      <p:bldP spid="44" grpId="0"/>
      <p:bldP spid="45" grpId="0"/>
      <p:bldP spid="46" grpId="0"/>
      <p:bldP spid="47" grpId="0"/>
      <p:bldP spid="4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4816624" y="431936"/>
            <a:ext cx="3744416" cy="677108"/>
          </a:xfrm>
        </p:spPr>
        <p:txBody>
          <a:bodyPr/>
          <a:lstStyle/>
          <a:p>
            <a:r>
              <a:rPr lang="en-US" sz="4400" b="1" dirty="0" smtClean="0">
                <a:solidFill>
                  <a:srgbClr val="FFFFFF"/>
                </a:solidFill>
              </a:rPr>
              <a:t>24-masala</a:t>
            </a:r>
            <a:endParaRPr lang="ru-RU" sz="4400" b="1" dirty="0">
              <a:solidFill>
                <a:srgbClr val="FFFFFF"/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sz="half" idx="3"/>
          </p:nvPr>
        </p:nvSpPr>
        <p:spPr>
          <a:xfrm flipH="1">
            <a:off x="568152" y="1440210"/>
            <a:ext cx="11089232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err="1" smtClean="0">
                <a:solidFill>
                  <a:schemeClr val="tx1"/>
                </a:solidFill>
              </a:rPr>
              <a:t>Daftarning</a:t>
            </a:r>
            <a:r>
              <a:rPr lang="en-US" sz="2800" b="1" dirty="0" smtClean="0">
                <a:solidFill>
                  <a:schemeClr val="tx1"/>
                </a:solidFill>
              </a:rPr>
              <a:t> 6 </a:t>
            </a:r>
            <a:r>
              <a:rPr lang="en-US" sz="2800" b="1" dirty="0" err="1" smtClean="0">
                <a:solidFill>
                  <a:schemeClr val="tx1"/>
                </a:solidFill>
              </a:rPr>
              <a:t>katagi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uzunligini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birlik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kesma</a:t>
            </a:r>
            <a:r>
              <a:rPr lang="en-US" sz="2800" b="1" dirty="0" smtClean="0">
                <a:solidFill>
                  <a:schemeClr val="tx1"/>
                </a:solidFill>
              </a:rPr>
              <a:t> deb </a:t>
            </a:r>
            <a:r>
              <a:rPr lang="en-US" sz="2800" b="1" dirty="0" err="1" smtClean="0">
                <a:solidFill>
                  <a:schemeClr val="tx1"/>
                </a:solidFill>
              </a:rPr>
              <a:t>olib</a:t>
            </a:r>
            <a:r>
              <a:rPr lang="en-US" sz="2800" b="1" dirty="0" smtClean="0">
                <a:solidFill>
                  <a:schemeClr val="tx1"/>
                </a:solidFill>
              </a:rPr>
              <a:t>, </a:t>
            </a:r>
            <a:r>
              <a:rPr lang="en-US" sz="2800" b="1" dirty="0" err="1" smtClean="0">
                <a:solidFill>
                  <a:schemeClr val="tx1"/>
                </a:solidFill>
              </a:rPr>
              <a:t>sonlar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o‘qida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endParaRPr lang="ru-RU" sz="2800" b="1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784176" y="2016274"/>
                <a:ext cx="564577" cy="113306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600" b="1" i="1" smtClean="0">
                              <a:solidFill>
                                <a:schemeClr val="tx2">
                                  <a:lumMod val="75000"/>
                                </a:schemeClr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3600" b="1" i="1" smtClean="0">
                              <a:solidFill>
                                <a:schemeClr val="tx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3600" b="1" i="1" smtClean="0">
                              <a:solidFill>
                                <a:schemeClr val="tx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𝟔</m:t>
                          </m:r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4176" y="2016274"/>
                <a:ext cx="564577" cy="113306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Прямоугольник 11"/>
          <p:cNvSpPr/>
          <p:nvPr/>
        </p:nvSpPr>
        <p:spPr>
          <a:xfrm rot="10800000" flipV="1">
            <a:off x="319703" y="2317874"/>
            <a:ext cx="62890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a)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2237267" y="2016274"/>
                <a:ext cx="564577" cy="113101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600" b="1" i="1" smtClean="0">
                              <a:solidFill>
                                <a:schemeClr val="tx2">
                                  <a:lumMod val="75000"/>
                                </a:schemeClr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3600" b="1" i="1" smtClean="0">
                              <a:solidFill>
                                <a:schemeClr val="tx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en-US" sz="3600" b="1" i="1" smtClean="0">
                              <a:solidFill>
                                <a:schemeClr val="tx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𝟔</m:t>
                          </m:r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37267" y="2016274"/>
                <a:ext cx="564577" cy="113101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Прямоугольник 13"/>
          <p:cNvSpPr/>
          <p:nvPr/>
        </p:nvSpPr>
        <p:spPr>
          <a:xfrm rot="10800000" flipV="1">
            <a:off x="1772794" y="2317874"/>
            <a:ext cx="62890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b)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3737103" y="2016274"/>
                <a:ext cx="564577" cy="113101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600" b="1" i="1" smtClean="0">
                              <a:solidFill>
                                <a:schemeClr val="tx2">
                                  <a:lumMod val="75000"/>
                                </a:schemeClr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3600" b="1" i="1" smtClean="0">
                              <a:solidFill>
                                <a:schemeClr val="tx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num>
                        <m:den>
                          <m:r>
                            <a:rPr lang="en-US" sz="3600" b="1" i="1" smtClean="0">
                              <a:solidFill>
                                <a:schemeClr val="tx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𝟔</m:t>
                          </m:r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37103" y="2016274"/>
                <a:ext cx="564577" cy="113101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Прямоугольник 15"/>
          <p:cNvSpPr/>
          <p:nvPr/>
        </p:nvSpPr>
        <p:spPr>
          <a:xfrm rot="10800000" flipV="1">
            <a:off x="3272630" y="2317874"/>
            <a:ext cx="62890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d)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5016152" y="2016274"/>
                <a:ext cx="564578" cy="11443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600" b="1" i="1" smtClean="0">
                              <a:solidFill>
                                <a:schemeClr val="tx2">
                                  <a:lumMod val="75000"/>
                                </a:schemeClr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3600" b="1" i="1" smtClean="0">
                              <a:solidFill>
                                <a:schemeClr val="tx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num>
                        <m:den>
                          <m:r>
                            <a:rPr lang="en-US" sz="3600" b="1" i="1" smtClean="0">
                              <a:solidFill>
                                <a:schemeClr val="tx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𝟔</m:t>
                          </m:r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16152" y="2016274"/>
                <a:ext cx="564578" cy="114435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Прямоугольник 17"/>
          <p:cNvSpPr/>
          <p:nvPr/>
        </p:nvSpPr>
        <p:spPr>
          <a:xfrm rot="10800000" flipV="1">
            <a:off x="4551679" y="2317874"/>
            <a:ext cx="62890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e)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6004323" y="2317874"/>
            <a:ext cx="358143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asrlarni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tasvirlang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4" name="Прямая со стрелкой 23"/>
          <p:cNvCxnSpPr/>
          <p:nvPr/>
        </p:nvCxnSpPr>
        <p:spPr>
          <a:xfrm>
            <a:off x="697779" y="5010846"/>
            <a:ext cx="7215189" cy="12992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697779" y="4866828"/>
            <a:ext cx="0" cy="28803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>
            <a:off x="3887794" y="4862636"/>
            <a:ext cx="0" cy="28803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>
            <a:off x="1804109" y="4862636"/>
            <a:ext cx="0" cy="28803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>
            <a:off x="2865253" y="4862636"/>
            <a:ext cx="8384" cy="29641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Левая фигурная скобка 28"/>
          <p:cNvSpPr/>
          <p:nvPr/>
        </p:nvSpPr>
        <p:spPr>
          <a:xfrm rot="5400000">
            <a:off x="1164158" y="4133425"/>
            <a:ext cx="173569" cy="1106328"/>
          </a:xfrm>
          <a:prstGeom prst="leftBrace">
            <a:avLst>
              <a:gd name="adj1" fmla="val 28313"/>
              <a:gd name="adj2" fmla="val 51758"/>
            </a:avLst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Левая фигурная скобка 29"/>
          <p:cNvSpPr/>
          <p:nvPr/>
        </p:nvSpPr>
        <p:spPr>
          <a:xfrm rot="5400000">
            <a:off x="3288201" y="4173778"/>
            <a:ext cx="188171" cy="1011014"/>
          </a:xfrm>
          <a:prstGeom prst="leftBrace">
            <a:avLst>
              <a:gd name="adj1" fmla="val 28313"/>
              <a:gd name="adj2" fmla="val 51758"/>
            </a:avLst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Левая фигурная скобка 30"/>
          <p:cNvSpPr/>
          <p:nvPr/>
        </p:nvSpPr>
        <p:spPr>
          <a:xfrm rot="5400000">
            <a:off x="2243471" y="4167300"/>
            <a:ext cx="193944" cy="1018197"/>
          </a:xfrm>
          <a:prstGeom prst="leftBrace">
            <a:avLst>
              <a:gd name="adj1" fmla="val 28313"/>
              <a:gd name="adj2" fmla="val 51758"/>
            </a:avLst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3" name="Прямая соединительная линия 32"/>
          <p:cNvCxnSpPr/>
          <p:nvPr/>
        </p:nvCxnSpPr>
        <p:spPr>
          <a:xfrm>
            <a:off x="7102995" y="4862637"/>
            <a:ext cx="0" cy="28803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>
            <a:off x="5019310" y="4862637"/>
            <a:ext cx="0" cy="28803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>
            <a:off x="6080454" y="4862637"/>
            <a:ext cx="8384" cy="29641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Левая фигурная скобка 35"/>
          <p:cNvSpPr/>
          <p:nvPr/>
        </p:nvSpPr>
        <p:spPr>
          <a:xfrm rot="5400000">
            <a:off x="4379359" y="4133426"/>
            <a:ext cx="173569" cy="1106328"/>
          </a:xfrm>
          <a:prstGeom prst="leftBrace">
            <a:avLst>
              <a:gd name="adj1" fmla="val 28313"/>
              <a:gd name="adj2" fmla="val 51758"/>
            </a:avLst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Левая фигурная скобка 36"/>
          <p:cNvSpPr/>
          <p:nvPr/>
        </p:nvSpPr>
        <p:spPr>
          <a:xfrm rot="5400000">
            <a:off x="6503402" y="4173779"/>
            <a:ext cx="188171" cy="1011014"/>
          </a:xfrm>
          <a:prstGeom prst="leftBrace">
            <a:avLst>
              <a:gd name="adj1" fmla="val 28313"/>
              <a:gd name="adj2" fmla="val 51758"/>
            </a:avLst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Левая фигурная скобка 37"/>
          <p:cNvSpPr/>
          <p:nvPr/>
        </p:nvSpPr>
        <p:spPr>
          <a:xfrm rot="5400000">
            <a:off x="5458672" y="4167301"/>
            <a:ext cx="193944" cy="1018197"/>
          </a:xfrm>
          <a:prstGeom prst="leftBrace">
            <a:avLst>
              <a:gd name="adj1" fmla="val 28313"/>
              <a:gd name="adj2" fmla="val 51758"/>
            </a:avLst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Прямоугольник 39"/>
              <p:cNvSpPr/>
              <p:nvPr/>
            </p:nvSpPr>
            <p:spPr>
              <a:xfrm>
                <a:off x="4225532" y="3636497"/>
                <a:ext cx="481222" cy="90178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8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𝟔</m:t>
                          </m:r>
                        </m:den>
                      </m:f>
                    </m:oMath>
                  </m:oMathPara>
                </a14:m>
                <a:endParaRPr lang="ru-RU" sz="2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0" name="Прямоугольник 3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25532" y="3636497"/>
                <a:ext cx="481222" cy="90178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Прямоугольник 40"/>
              <p:cNvSpPr/>
              <p:nvPr/>
            </p:nvSpPr>
            <p:spPr>
              <a:xfrm>
                <a:off x="1964551" y="3608497"/>
                <a:ext cx="481222" cy="90178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8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𝟔</m:t>
                          </m:r>
                        </m:den>
                      </m:f>
                    </m:oMath>
                  </m:oMathPara>
                </a14:m>
                <a:endParaRPr lang="ru-RU" sz="2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1" name="Прямоугольник 4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64551" y="3608497"/>
                <a:ext cx="481222" cy="90178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Прямоугольник 41"/>
              <p:cNvSpPr/>
              <p:nvPr/>
            </p:nvSpPr>
            <p:spPr>
              <a:xfrm>
                <a:off x="3134676" y="3641541"/>
                <a:ext cx="481222" cy="90178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8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𝟔</m:t>
                          </m:r>
                        </m:den>
                      </m:f>
                    </m:oMath>
                  </m:oMathPara>
                </a14:m>
                <a:endParaRPr lang="ru-RU" sz="2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2" name="Прямоугольник 4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34676" y="3641541"/>
                <a:ext cx="481222" cy="90178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Прямоугольник 42"/>
              <p:cNvSpPr/>
              <p:nvPr/>
            </p:nvSpPr>
            <p:spPr>
              <a:xfrm>
                <a:off x="6399341" y="3632845"/>
                <a:ext cx="481222" cy="90178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8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𝟔</m:t>
                          </m:r>
                        </m:den>
                      </m:f>
                    </m:oMath>
                  </m:oMathPara>
                </a14:m>
                <a:endParaRPr lang="ru-RU" sz="2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3" name="Прямоугольник 4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99341" y="3632845"/>
                <a:ext cx="481222" cy="90178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Прямоугольник 43"/>
              <p:cNvSpPr/>
              <p:nvPr/>
            </p:nvSpPr>
            <p:spPr>
              <a:xfrm>
                <a:off x="5315033" y="3636497"/>
                <a:ext cx="481222" cy="90178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8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𝟔</m:t>
                          </m:r>
                        </m:den>
                      </m:f>
                    </m:oMath>
                  </m:oMathPara>
                </a14:m>
                <a:endParaRPr lang="ru-RU" sz="2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4" name="Прямоугольник 4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15033" y="3636497"/>
                <a:ext cx="481222" cy="90178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Прямоугольник 44"/>
              <p:cNvSpPr/>
              <p:nvPr/>
            </p:nvSpPr>
            <p:spPr>
              <a:xfrm>
                <a:off x="1028243" y="3625510"/>
                <a:ext cx="481222" cy="90178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8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𝟔</m:t>
                          </m:r>
                        </m:den>
                      </m:f>
                    </m:oMath>
                  </m:oMathPara>
                </a14:m>
                <a:endParaRPr lang="ru-RU" sz="2800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45" name="Прямоугольник 4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8243" y="3625510"/>
                <a:ext cx="481222" cy="901785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Прямоугольник 45"/>
              <p:cNvSpPr/>
              <p:nvPr/>
            </p:nvSpPr>
            <p:spPr>
              <a:xfrm>
                <a:off x="5872157" y="5193384"/>
                <a:ext cx="481222" cy="91057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800" b="1" i="1" smtClean="0">
                              <a:solidFill>
                                <a:srgbClr val="7030A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num>
                        <m:den>
                          <m:r>
                            <a:rPr lang="en-US" sz="28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𝟔</m:t>
                          </m:r>
                        </m:den>
                      </m:f>
                    </m:oMath>
                  </m:oMathPara>
                </a14:m>
                <a:endParaRPr lang="ru-RU" sz="2800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46" name="Прямоугольник 4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72157" y="5193384"/>
                <a:ext cx="481222" cy="910570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Прямоугольник 46"/>
              <p:cNvSpPr/>
              <p:nvPr/>
            </p:nvSpPr>
            <p:spPr>
              <a:xfrm>
                <a:off x="4775541" y="5176186"/>
                <a:ext cx="481222" cy="91057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800" b="1" i="1" smtClean="0">
                              <a:solidFill>
                                <a:srgbClr val="7030A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num>
                        <m:den>
                          <m:r>
                            <a:rPr lang="en-US" sz="28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𝟔</m:t>
                          </m:r>
                        </m:den>
                      </m:f>
                    </m:oMath>
                  </m:oMathPara>
                </a14:m>
                <a:endParaRPr lang="ru-RU" sz="2800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47" name="Прямоугольник 4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75541" y="5176186"/>
                <a:ext cx="481222" cy="910570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Прямоугольник 48"/>
              <p:cNvSpPr/>
              <p:nvPr/>
            </p:nvSpPr>
            <p:spPr>
              <a:xfrm>
                <a:off x="2641202" y="5131603"/>
                <a:ext cx="481222" cy="91057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800" b="1" i="1" smtClean="0">
                              <a:solidFill>
                                <a:srgbClr val="7030A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en-US" sz="28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𝟔</m:t>
                          </m:r>
                        </m:den>
                      </m:f>
                    </m:oMath>
                  </m:oMathPara>
                </a14:m>
                <a:endParaRPr lang="ru-RU" sz="2800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49" name="Прямоугольник 4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41202" y="5131603"/>
                <a:ext cx="481222" cy="910570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Прямоугольник 49"/>
              <p:cNvSpPr/>
              <p:nvPr/>
            </p:nvSpPr>
            <p:spPr>
              <a:xfrm>
                <a:off x="1602982" y="5131603"/>
                <a:ext cx="481222" cy="91057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800" b="1" i="1" smtClean="0">
                              <a:solidFill>
                                <a:srgbClr val="7030A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28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𝟔</m:t>
                          </m:r>
                        </m:den>
                      </m:f>
                    </m:oMath>
                  </m:oMathPara>
                </a14:m>
                <a:endParaRPr lang="ru-RU" sz="2800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50" name="Прямоугольник 4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02982" y="5131603"/>
                <a:ext cx="481222" cy="910570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117004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23" grpId="0"/>
      <p:bldP spid="29" grpId="0" animBg="1"/>
      <p:bldP spid="30" grpId="0" animBg="1"/>
      <p:bldP spid="31" grpId="0" animBg="1"/>
      <p:bldP spid="36" grpId="0" animBg="1"/>
      <p:bldP spid="37" grpId="0" animBg="1"/>
      <p:bldP spid="38" grpId="0" animBg="1"/>
      <p:bldP spid="40" grpId="0"/>
      <p:bldP spid="41" grpId="0"/>
      <p:bldP spid="42" grpId="0"/>
      <p:bldP spid="43" grpId="0"/>
      <p:bldP spid="44" grpId="0"/>
      <p:bldP spid="45" grpId="0"/>
      <p:bldP spid="46" grpId="0"/>
      <p:bldP spid="47" grpId="0"/>
      <p:bldP spid="49" grpId="0"/>
      <p:bldP spid="50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10771</TotalTime>
  <Words>673</Words>
  <Application>Microsoft Office PowerPoint</Application>
  <PresentationFormat>Произвольный</PresentationFormat>
  <Paragraphs>129</Paragraphs>
  <Slides>10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Office Theme</vt:lpstr>
      <vt:lpstr>MATEMATIKA</vt:lpstr>
      <vt:lpstr>kasrning surati</vt:lpstr>
      <vt:lpstr>Презентация PowerPoint</vt:lpstr>
      <vt:lpstr>Презентация PowerPoint</vt:lpstr>
      <vt:lpstr>Презентация PowerPoint</vt:lpstr>
      <vt:lpstr>a) 15 ning  3/5 qismini</vt:lpstr>
      <vt:lpstr>b)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Admin</cp:lastModifiedBy>
  <cp:revision>852</cp:revision>
  <dcterms:created xsi:type="dcterms:W3CDTF">2020-04-09T07:32:19Z</dcterms:created>
  <dcterms:modified xsi:type="dcterms:W3CDTF">2020-12-13T17:08:14Z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