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84" r:id="rId2"/>
    <p:sldId id="424" r:id="rId3"/>
    <p:sldId id="427" r:id="rId4"/>
    <p:sldId id="428" r:id="rId5"/>
    <p:sldId id="416" r:id="rId6"/>
    <p:sldId id="420" r:id="rId7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90293" autoAdjust="0"/>
  </p:normalViewPr>
  <p:slideViewPr>
    <p:cSldViewPr>
      <p:cViewPr>
        <p:scale>
          <a:sx n="62" d="100"/>
          <a:sy n="62" d="100"/>
        </p:scale>
        <p:origin x="640" y="-212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328570" y="2314566"/>
            <a:ext cx="9215889" cy="862317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5400" b="1" dirty="0" smtClean="0">
                <a:solidFill>
                  <a:srgbClr val="002060"/>
                </a:solidFill>
                <a:latin typeface="Arial Black" pitchFamily="34" charset="0"/>
                <a:cs typeface="Arial"/>
              </a:rPr>
              <a:t>M</a:t>
            </a:r>
            <a:r>
              <a:rPr lang="en-US" sz="5400" b="1" dirty="0">
                <a:solidFill>
                  <a:srgbClr val="002060"/>
                </a:solidFill>
                <a:latin typeface="Arial Black" pitchFamily="34" charset="0"/>
                <a:cs typeface="Arial"/>
              </a:rPr>
              <a:t>AVZU</a:t>
            </a:r>
            <a:r>
              <a:rPr sz="5400" b="1" smtClean="0">
                <a:solidFill>
                  <a:srgbClr val="002060"/>
                </a:solidFill>
                <a:latin typeface="Arial Black" pitchFamily="34" charset="0"/>
                <a:cs typeface="Arial"/>
              </a:rPr>
              <a:t>:</a:t>
            </a:r>
            <a:endParaRPr lang="en-US" sz="8800" dirty="0">
              <a:solidFill>
                <a:srgbClr val="002060"/>
              </a:solidFill>
              <a:latin typeface="Arial Black" pitchFamily="34" charset="0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33" cy="1273713"/>
            <a:chOff x="439458" y="322808"/>
            <a:chExt cx="4985770" cy="573676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55666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3257528" y="2314566"/>
            <a:ext cx="91440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54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altLang="ru-RU" sz="54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MASALALAR YECHISH </a:t>
            </a:r>
            <a:endParaRPr lang="ru-RU" sz="5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0520" y="3240410"/>
            <a:ext cx="4443406" cy="37359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285458" y="756328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4136" y="3528442"/>
            <a:ext cx="576064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24136" y="5112618"/>
            <a:ext cx="576064" cy="129614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36" y="5477351"/>
            <a:ext cx="7358114" cy="1292662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6840" y="4044676"/>
            <a:ext cx="16033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56840" y="4559924"/>
            <a:ext cx="13564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t=2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soat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929297" y="5008465"/>
            <a:ext cx="26962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80120" y="4968602"/>
            <a:ext cx="302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=30 km/h</a:t>
            </a:r>
          </a:p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S=S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1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+ S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=100 km</a:t>
            </a:r>
          </a:p>
          <a:p>
            <a:pPr algn="just"/>
            <a:r>
              <a:rPr lang="en-US" sz="2400" b="1" dirty="0">
                <a:latin typeface="Arial" pitchFamily="34" charset="0"/>
                <a:cs typeface="Arial" pitchFamily="34" charset="0"/>
              </a:rPr>
              <a:t>v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=?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757594" y="242864"/>
            <a:ext cx="45720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478 -masala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8152" y="1190736"/>
            <a:ext cx="11754583" cy="1107996"/>
          </a:xfrm>
        </p:spPr>
        <p:txBody>
          <a:bodyPr/>
          <a:lstStyle/>
          <a:p>
            <a:pPr algn="just"/>
            <a:r>
              <a:rPr lang="en-US" sz="2400" b="1" dirty="0" err="1" smtClean="0">
                <a:solidFill>
                  <a:schemeClr val="tx1"/>
                </a:solidFill>
              </a:rPr>
              <a:t>Shahardan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bir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vaqtda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qarama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-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qarshi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yo‘nalishlarda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ikkita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mototsiklchi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yo‘lga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chiqdi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2 </a:t>
            </a:r>
            <a:r>
              <a:rPr lang="en-US" sz="2400" b="1" dirty="0" err="1" smtClean="0">
                <a:solidFill>
                  <a:schemeClr val="tx1"/>
                </a:solidFill>
              </a:rPr>
              <a:t>soatdan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keyin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ular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orasidagi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masofa</a:t>
            </a:r>
            <a:r>
              <a:rPr lang="en-US" sz="2400" b="1" dirty="0" smtClean="0">
                <a:solidFill>
                  <a:schemeClr val="tx1"/>
                </a:solidFill>
              </a:rPr>
              <a:t> 100 km </a:t>
            </a:r>
            <a:r>
              <a:rPr lang="en-US" sz="2400" b="1" dirty="0" err="1" smtClean="0">
                <a:solidFill>
                  <a:schemeClr val="tx1"/>
                </a:solidFill>
              </a:rPr>
              <a:t>bo‘ldi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Ikkinchi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mototsiklchining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tezligi</a:t>
            </a:r>
            <a:r>
              <a:rPr lang="en-US" sz="2400" b="1" dirty="0" smtClean="0">
                <a:solidFill>
                  <a:schemeClr val="tx1"/>
                </a:solidFill>
              </a:rPr>
              <a:t> 30 km/h </a:t>
            </a:r>
            <a:r>
              <a:rPr lang="en-US" sz="2400" b="1" dirty="0" err="1" smtClean="0">
                <a:solidFill>
                  <a:schemeClr val="tx1"/>
                </a:solidFill>
              </a:rPr>
              <a:t>bo‘lsa</a:t>
            </a:r>
            <a:r>
              <a:rPr lang="en-US" sz="2400" b="1" dirty="0">
                <a:solidFill>
                  <a:schemeClr val="tx1"/>
                </a:solidFill>
              </a:rPr>
              <a:t>,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birinchi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mototsiklchining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tezligini</a:t>
            </a:r>
            <a:r>
              <a:rPr lang="en-US" sz="2400" b="1" dirty="0" smtClean="0">
                <a:solidFill>
                  <a:schemeClr val="tx1"/>
                </a:solidFill>
              </a:rPr>
              <a:t> toping. 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491" y="2315932"/>
            <a:ext cx="5171429" cy="1619048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2909137" y="5108754"/>
            <a:ext cx="54908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=S - S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=100 km – 60 km=40 km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919630" y="5496827"/>
            <a:ext cx="38755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=v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· t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906266" y="5979581"/>
            <a:ext cx="68045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=S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: t=40 km : 2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=20 km/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soat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=20 km/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soat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896515" y="4599749"/>
            <a:ext cx="64008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S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=v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· t=30 km/h · 2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= 60 km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873413" y="3998142"/>
            <a:ext cx="10230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Reja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919630" y="4013712"/>
            <a:ext cx="9256" cy="27563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/>
          <p:cNvSpPr/>
          <p:nvPr/>
        </p:nvSpPr>
        <p:spPr>
          <a:xfrm>
            <a:off x="8390111" y="5095719"/>
            <a:ext cx="885027" cy="61272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9138191" y="4014171"/>
            <a:ext cx="863009" cy="6425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9863393" y="5061663"/>
            <a:ext cx="857886" cy="6425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9197575" y="6025762"/>
            <a:ext cx="840758" cy="6425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9863392" y="3052242"/>
            <a:ext cx="857887" cy="6425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8448639" y="3055924"/>
            <a:ext cx="848676" cy="6425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7698330" y="4013712"/>
            <a:ext cx="858069" cy="6425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100</a:t>
            </a:r>
            <a:endParaRPr lang="ru-RU" sz="1800" b="1" dirty="0"/>
          </a:p>
        </p:txBody>
      </p:sp>
      <p:sp>
        <p:nvSpPr>
          <p:cNvPr id="18" name="Стрелка вниз 17"/>
          <p:cNvSpPr/>
          <p:nvPr/>
        </p:nvSpPr>
        <p:spPr>
          <a:xfrm rot="19325709">
            <a:off x="9158010" y="3685899"/>
            <a:ext cx="94815" cy="4236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трелка вниз 47"/>
          <p:cNvSpPr/>
          <p:nvPr/>
        </p:nvSpPr>
        <p:spPr>
          <a:xfrm rot="1729739">
            <a:off x="9162758" y="4636342"/>
            <a:ext cx="102896" cy="4714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трелка вниз 48"/>
          <p:cNvSpPr/>
          <p:nvPr/>
        </p:nvSpPr>
        <p:spPr>
          <a:xfrm rot="1729739">
            <a:off x="9891629" y="3638629"/>
            <a:ext cx="102896" cy="4714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трелка вниз 49"/>
          <p:cNvSpPr/>
          <p:nvPr/>
        </p:nvSpPr>
        <p:spPr>
          <a:xfrm rot="1729739">
            <a:off x="9919780" y="5642100"/>
            <a:ext cx="102896" cy="4714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 вниз 50"/>
          <p:cNvSpPr/>
          <p:nvPr/>
        </p:nvSpPr>
        <p:spPr>
          <a:xfrm rot="19313616">
            <a:off x="9210964" y="5673780"/>
            <a:ext cx="103448" cy="457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трелка вниз 51"/>
          <p:cNvSpPr/>
          <p:nvPr/>
        </p:nvSpPr>
        <p:spPr>
          <a:xfrm rot="19359859">
            <a:off x="8420656" y="4688155"/>
            <a:ext cx="104777" cy="4714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9402936" y="3217579"/>
            <a:ext cx="355506" cy="311902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8652081" y="4141246"/>
            <a:ext cx="318620" cy="387507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ru-RU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9401169" y="5193680"/>
            <a:ext cx="357273" cy="36170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4" grpId="0" build="p"/>
      <p:bldP spid="32" grpId="0"/>
      <p:bldP spid="33" grpId="0"/>
      <p:bldP spid="35" grpId="0"/>
      <p:bldP spid="36" grpId="0"/>
      <p:bldP spid="39" grpId="0" animBg="1"/>
      <p:bldP spid="40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18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4372" y="3562910"/>
            <a:ext cx="5148638" cy="553998"/>
          </a:xfrm>
        </p:spPr>
        <p:txBody>
          <a:bodyPr/>
          <a:lstStyle/>
          <a:p>
            <a:r>
              <a:rPr lang="en-US" sz="3600" dirty="0" err="1" smtClean="0">
                <a:solidFill>
                  <a:schemeClr val="tx2"/>
                </a:solidFill>
              </a:rPr>
              <a:t>Yechish</a:t>
            </a:r>
            <a:r>
              <a:rPr lang="en-US" sz="3600" dirty="0" smtClean="0">
                <a:solidFill>
                  <a:schemeClr val="tx2"/>
                </a:solidFill>
              </a:rPr>
              <a:t>: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81756" y="3542630"/>
            <a:ext cx="2071702" cy="553998"/>
          </a:xfrm>
        </p:spPr>
        <p:txBody>
          <a:bodyPr/>
          <a:lstStyle/>
          <a:p>
            <a:r>
              <a:rPr lang="en-US" sz="3600" b="1" dirty="0" err="1" smtClean="0">
                <a:solidFill>
                  <a:schemeClr val="tx2"/>
                </a:solidFill>
              </a:rPr>
              <a:t>Berilgan</a:t>
            </a:r>
            <a:r>
              <a:rPr lang="en-US" sz="3600" b="1" dirty="0" smtClean="0">
                <a:solidFill>
                  <a:schemeClr val="tx2"/>
                </a:solidFill>
              </a:rPr>
              <a:t>:</a:t>
            </a:r>
            <a:endParaRPr lang="ru-RU" sz="3600" b="1" dirty="0">
              <a:solidFill>
                <a:schemeClr val="tx2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10318" y="1296194"/>
            <a:ext cx="12144460" cy="1723549"/>
          </a:xfrm>
        </p:spPr>
        <p:txBody>
          <a:bodyPr/>
          <a:lstStyle/>
          <a:p>
            <a:pPr algn="just"/>
            <a:r>
              <a:rPr lang="en-US" sz="2800" b="1" dirty="0" err="1" smtClean="0">
                <a:solidFill>
                  <a:schemeClr val="tx1"/>
                </a:solidFill>
              </a:rPr>
              <a:t>Diagrammadagi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ma’lumotlardan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foydalanib</a:t>
            </a:r>
            <a:r>
              <a:rPr lang="en-US" sz="2800" b="1" dirty="0" smtClean="0">
                <a:solidFill>
                  <a:schemeClr val="tx1"/>
                </a:solidFill>
              </a:rPr>
              <a:t>, masala </a:t>
            </a:r>
            <a:r>
              <a:rPr lang="en-US" sz="2800" b="1" dirty="0" err="1" smtClean="0">
                <a:solidFill>
                  <a:schemeClr val="tx1"/>
                </a:solidFill>
              </a:rPr>
              <a:t>shartini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to‘ldiring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yeching</a:t>
            </a:r>
            <a:r>
              <a:rPr lang="en-US" sz="2800" b="1" dirty="0" smtClean="0">
                <a:solidFill>
                  <a:schemeClr val="tx1"/>
                </a:solidFill>
              </a:rPr>
              <a:t>. (10-rasm)  It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mushuk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 - </a:t>
            </a:r>
            <a:r>
              <a:rPr lang="en-US" sz="2800" b="1" dirty="0" err="1" smtClean="0">
                <a:solidFill>
                  <a:schemeClr val="tx1"/>
                </a:solidFill>
              </a:rPr>
              <a:t>biriga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qarab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yugurib</a:t>
            </a:r>
            <a:r>
              <a:rPr lang="en-US" sz="2800" b="1" dirty="0" smtClean="0">
                <a:solidFill>
                  <a:schemeClr val="tx1"/>
                </a:solidFill>
              </a:rPr>
              <a:t>,                8 </a:t>
            </a:r>
            <a:r>
              <a:rPr lang="en-US" sz="2800" b="1" dirty="0" err="1" smtClean="0">
                <a:solidFill>
                  <a:schemeClr val="tx1"/>
                </a:solidFill>
              </a:rPr>
              <a:t>minutdan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keyin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uchrashishdi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Harakat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boshida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orasidagi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masofa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qancha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0318" y="4042696"/>
            <a:ext cx="14526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t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=8 min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0318" y="4471324"/>
            <a:ext cx="260610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latin typeface="Arial" pitchFamily="34" charset="0"/>
                <a:cs typeface="Arial" pitchFamily="34" charset="0"/>
              </a:rPr>
              <a:t>v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=200 m/min</a:t>
            </a: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=600 m/min</a:t>
            </a: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S=?</a:t>
            </a:r>
          </a:p>
          <a:p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8746" y="4101226"/>
            <a:ext cx="40774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S=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· t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8746" y="4596694"/>
            <a:ext cx="916284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=200 m/min · 8 min=1600 m</a:t>
            </a: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S=v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· t</a:t>
            </a: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=600 m/min · 8 min=4800 m</a:t>
            </a: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S=S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+ S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=1600 m+ 4800 m=</a:t>
            </a:r>
          </a:p>
          <a:p>
            <a:r>
              <a:rPr lang="en-US" sz="2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6400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384576" y="314302"/>
            <a:ext cx="35283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480-masala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6719" y="2699843"/>
            <a:ext cx="4394873" cy="2052735"/>
          </a:xfrm>
          <a:prstGeom prst="rect">
            <a:avLst/>
          </a:prstGeom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3016424" y="3600450"/>
            <a:ext cx="0" cy="27617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8557105" y="4753119"/>
            <a:ext cx="37048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Hayvonlar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tezligi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m/min</a:t>
            </a:r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006718" y="5890624"/>
            <a:ext cx="1922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6400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/>
      <p:bldP spid="8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196442" y="4756310"/>
            <a:ext cx="6696744" cy="1908215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2"/>
                </a:solidFill>
              </a:rPr>
              <a:t>Yechish</a:t>
            </a:r>
            <a:r>
              <a:rPr lang="en-US" sz="2800" b="1" dirty="0" smtClean="0">
                <a:solidFill>
                  <a:schemeClr val="tx2"/>
                </a:solidFill>
              </a:rPr>
              <a:t> :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S</a:t>
            </a:r>
            <a:r>
              <a:rPr lang="en-US" sz="1400" b="1" dirty="0" smtClean="0">
                <a:solidFill>
                  <a:schemeClr val="tx1"/>
                </a:solidFill>
              </a:rPr>
              <a:t>o</a:t>
            </a:r>
            <a:r>
              <a:rPr lang="en-US" sz="2400" b="1" dirty="0" smtClean="0">
                <a:solidFill>
                  <a:schemeClr val="tx1"/>
                </a:solidFill>
              </a:rPr>
              <a:t>=v</a:t>
            </a:r>
            <a:r>
              <a:rPr lang="en-US" sz="1400" b="1" dirty="0" smtClean="0">
                <a:solidFill>
                  <a:schemeClr val="tx1"/>
                </a:solidFill>
              </a:rPr>
              <a:t>o</a:t>
            </a:r>
            <a:r>
              <a:rPr lang="en-US" sz="2400" b="1" dirty="0" smtClean="0">
                <a:solidFill>
                  <a:schemeClr val="tx1"/>
                </a:solidFill>
              </a:rPr>
              <a:t> · t=700 m/min · 5 min=3500 m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S</a:t>
            </a:r>
            <a:r>
              <a:rPr lang="en-US" sz="1400" b="1" dirty="0" smtClean="0">
                <a:solidFill>
                  <a:schemeClr val="tx1"/>
                </a:solidFill>
              </a:rPr>
              <a:t>i</a:t>
            </a:r>
            <a:r>
              <a:rPr lang="en-US" sz="2400" b="1" dirty="0" smtClean="0">
                <a:solidFill>
                  <a:schemeClr val="tx1"/>
                </a:solidFill>
              </a:rPr>
              <a:t>=v</a:t>
            </a:r>
            <a:r>
              <a:rPr lang="en-US" sz="1400" b="1" dirty="0" smtClean="0">
                <a:solidFill>
                  <a:schemeClr val="tx1"/>
                </a:solidFill>
              </a:rPr>
              <a:t>i</a:t>
            </a:r>
            <a:r>
              <a:rPr lang="en-US" sz="2400" b="1" dirty="0" smtClean="0">
                <a:solidFill>
                  <a:schemeClr val="tx1"/>
                </a:solidFill>
              </a:rPr>
              <a:t> · t=600 m/min · 5 min=3000 m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S=S</a:t>
            </a:r>
            <a:r>
              <a:rPr lang="en-US" sz="1400" b="1" dirty="0" smtClean="0">
                <a:solidFill>
                  <a:schemeClr val="tx1"/>
                </a:solidFill>
              </a:rPr>
              <a:t>o</a:t>
            </a:r>
            <a:r>
              <a:rPr lang="en-US" sz="2400" b="1" dirty="0" smtClean="0">
                <a:solidFill>
                  <a:schemeClr val="tx1"/>
                </a:solidFill>
              </a:rPr>
              <a:t> + S</a:t>
            </a:r>
            <a:r>
              <a:rPr lang="en-US" sz="1400" b="1" dirty="0" smtClean="0">
                <a:solidFill>
                  <a:schemeClr val="tx1"/>
                </a:solidFill>
              </a:rPr>
              <a:t>i</a:t>
            </a:r>
            <a:r>
              <a:rPr lang="en-US" sz="2400" b="1" dirty="0" smtClean="0">
                <a:solidFill>
                  <a:schemeClr val="tx1"/>
                </a:solidFill>
              </a:rPr>
              <a:t>=3500 m + 3000 m=</a:t>
            </a:r>
          </a:p>
          <a:p>
            <a:r>
              <a:rPr lang="en-US" sz="2400" b="1" dirty="0" err="1" smtClean="0">
                <a:solidFill>
                  <a:schemeClr val="tx2"/>
                </a:solidFill>
              </a:rPr>
              <a:t>Javob</a:t>
            </a:r>
            <a:r>
              <a:rPr lang="en-US" sz="2400" b="1" dirty="0" smtClean="0">
                <a:solidFill>
                  <a:schemeClr val="tx2"/>
                </a:solidFill>
              </a:rPr>
              <a:t>: </a:t>
            </a:r>
            <a:r>
              <a:rPr lang="en-US" sz="2400" b="1" dirty="0" smtClean="0">
                <a:solidFill>
                  <a:schemeClr val="tx1"/>
                </a:solidFill>
              </a:rPr>
              <a:t>S=6500 m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1172" y="1338275"/>
            <a:ext cx="12241359" cy="1107996"/>
          </a:xfrm>
        </p:spPr>
        <p:txBody>
          <a:bodyPr/>
          <a:lstStyle/>
          <a:p>
            <a:r>
              <a:rPr lang="en-US" sz="2400" b="1" dirty="0" err="1" smtClean="0"/>
              <a:t>Diagrammadagi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ma’lumotlardan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foydalanib</a:t>
            </a:r>
            <a:r>
              <a:rPr lang="en-US" sz="2400" b="1" dirty="0" smtClean="0"/>
              <a:t>, masala </a:t>
            </a:r>
            <a:r>
              <a:rPr lang="en-US" sz="2400" b="1" dirty="0" err="1" smtClean="0"/>
              <a:t>shartini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to‘ldiring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yeching</a:t>
            </a:r>
            <a:r>
              <a:rPr lang="en-US" sz="2400" b="1" dirty="0" smtClean="0"/>
              <a:t>. </a:t>
            </a:r>
            <a:r>
              <a:rPr lang="en-US" sz="2400" b="1" dirty="0" err="1" smtClean="0"/>
              <a:t>Ot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va</a:t>
            </a:r>
            <a:r>
              <a:rPr lang="en-US" sz="2400" b="1" dirty="0" smtClean="0"/>
              <a:t> it </a:t>
            </a:r>
            <a:r>
              <a:rPr lang="en-US" sz="2400" b="1" dirty="0" err="1" smtClean="0"/>
              <a:t>bir</a:t>
            </a:r>
            <a:r>
              <a:rPr lang="en-US" sz="2400" b="1" dirty="0" smtClean="0"/>
              <a:t> - </a:t>
            </a:r>
            <a:r>
              <a:rPr lang="en-US" sz="2400" b="1" dirty="0" err="1" smtClean="0"/>
              <a:t>biriga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qarab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yugurib</a:t>
            </a:r>
            <a:r>
              <a:rPr lang="en-US" sz="2400" b="1" dirty="0" smtClean="0"/>
              <a:t>, 5 </a:t>
            </a:r>
            <a:r>
              <a:rPr lang="en-US" sz="2400" b="1" dirty="0" err="1" smtClean="0"/>
              <a:t>minutdan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keyin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uchrashishdi</a:t>
            </a:r>
            <a:r>
              <a:rPr lang="en-US" sz="2400" b="1" dirty="0" smtClean="0"/>
              <a:t>. </a:t>
            </a:r>
            <a:r>
              <a:rPr lang="en-US" sz="2400" b="1" dirty="0" err="1" smtClean="0"/>
              <a:t>Harakat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boshida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ular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orasidagi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masofa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qancha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bo‘lgan</a:t>
            </a:r>
            <a:r>
              <a:rPr lang="en-US" sz="2400" b="1" dirty="0" smtClean="0"/>
              <a:t>?</a:t>
            </a:r>
            <a:endParaRPr lang="ru-RU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0920" y="2326578"/>
            <a:ext cx="4824533" cy="2113645"/>
          </a:xfrm>
          <a:prstGeom prst="rect">
            <a:avLst/>
          </a:prstGeom>
        </p:spPr>
      </p:pic>
      <p:sp>
        <p:nvSpPr>
          <p:cNvPr id="6" name="Хорда 5"/>
          <p:cNvSpPr/>
          <p:nvPr/>
        </p:nvSpPr>
        <p:spPr>
          <a:xfrm rot="4930015">
            <a:off x="1616774" y="2938646"/>
            <a:ext cx="1921919" cy="2305360"/>
          </a:xfrm>
          <a:prstGeom prst="chord">
            <a:avLst>
              <a:gd name="adj1" fmla="val 7868264"/>
              <a:gd name="adj2" fmla="val 14905584"/>
            </a:avLst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Хорда 6"/>
          <p:cNvSpPr/>
          <p:nvPr/>
        </p:nvSpPr>
        <p:spPr>
          <a:xfrm rot="5055084">
            <a:off x="3800936" y="2477639"/>
            <a:ext cx="1832768" cy="2884987"/>
          </a:xfrm>
          <a:prstGeom prst="chord">
            <a:avLst>
              <a:gd name="adj1" fmla="val 6782884"/>
              <a:gd name="adj2" fmla="val 15658868"/>
            </a:avLst>
          </a:prstGeom>
          <a:solidFill>
            <a:srgbClr val="00B0F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46385" y="2521626"/>
            <a:ext cx="5073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28454" y="2602261"/>
            <a:ext cx="5100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55927" y="3056887"/>
            <a:ext cx="4427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01817" y="3058439"/>
            <a:ext cx="5661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/>
          <p:cNvCxnSpPr>
            <a:stCxn id="9" idx="1"/>
          </p:cNvCxnSpPr>
          <p:nvPr/>
        </p:nvCxnSpPr>
        <p:spPr>
          <a:xfrm flipH="1" flipV="1">
            <a:off x="4332402" y="2849256"/>
            <a:ext cx="1596052" cy="146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2092197" y="2906881"/>
            <a:ext cx="1098095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Левая фигурная скобка 18"/>
          <p:cNvSpPr/>
          <p:nvPr/>
        </p:nvSpPr>
        <p:spPr>
          <a:xfrm rot="16200000">
            <a:off x="3567012" y="1700029"/>
            <a:ext cx="648072" cy="4312697"/>
          </a:xfrm>
          <a:prstGeom prst="leftBrace">
            <a:avLst>
              <a:gd name="adj1" fmla="val 8333"/>
              <a:gd name="adj2" fmla="val 41592"/>
            </a:avLst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109464" y="4143616"/>
            <a:ext cx="1977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526094" y="4405226"/>
            <a:ext cx="37048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Hayvonlar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tezligi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m/min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010436" y="4150049"/>
            <a:ext cx="1306812" cy="520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6500 m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20481" y="241416"/>
            <a:ext cx="46085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481-masala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бъект 2"/>
          <p:cNvSpPr txBox="1">
            <a:spLocks/>
          </p:cNvSpPr>
          <p:nvPr/>
        </p:nvSpPr>
        <p:spPr>
          <a:xfrm>
            <a:off x="7030152" y="4907183"/>
            <a:ext cx="551237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>
                <a:solidFill>
                  <a:schemeClr val="tx2"/>
                </a:solidFill>
              </a:rPr>
              <a:t> </a:t>
            </a:r>
            <a:endParaRPr lang="en-US" sz="2800" b="1" kern="0" dirty="0" smtClean="0">
              <a:solidFill>
                <a:schemeClr val="tx2"/>
              </a:solidFill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340198" y="4756310"/>
            <a:ext cx="2509379" cy="430887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tx2"/>
                </a:solidFill>
              </a:rPr>
              <a:t>Berilgan</a:t>
            </a:r>
            <a:r>
              <a:rPr lang="en-US" sz="2800" kern="0" dirty="0" smtClean="0">
                <a:solidFill>
                  <a:schemeClr val="tx2"/>
                </a:solidFill>
              </a:rPr>
              <a:t> :</a:t>
            </a:r>
            <a:r>
              <a:rPr lang="en-US" sz="2800" kern="0" dirty="0" smtClean="0">
                <a:solidFill>
                  <a:schemeClr val="tx1"/>
                </a:solidFill>
              </a:rPr>
              <a:t>         </a:t>
            </a:r>
            <a:endParaRPr lang="ru-RU" sz="2800" kern="0" dirty="0">
              <a:solidFill>
                <a:schemeClr val="tx2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65301" y="5954488"/>
            <a:ext cx="32418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600" b="1" kern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600 m/min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44719" y="5089684"/>
            <a:ext cx="14029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t=</a:t>
            </a: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5 min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44719" y="5484165"/>
            <a:ext cx="23102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600" b="1" kern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700 m/min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65301" y="6348969"/>
            <a:ext cx="9108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S= ?</a:t>
            </a:r>
            <a:r>
              <a:rPr lang="en-US" sz="2400" kern="0" dirty="0" smtClean="0"/>
              <a:t> </a:t>
            </a:r>
            <a:endParaRPr lang="ru-RU" sz="2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215799" y="5866520"/>
            <a:ext cx="12298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6500 m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64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build="p"/>
      <p:bldP spid="6" grpId="0" animBg="1"/>
      <p:bldP spid="7" grpId="0" animBg="1"/>
      <p:bldP spid="8" grpId="0"/>
      <p:bldP spid="9" grpId="0"/>
      <p:bldP spid="10" grpId="0"/>
      <p:bldP spid="11" grpId="0"/>
      <p:bldP spid="19" grpId="0" animBg="1"/>
      <p:bldP spid="20" grpId="0"/>
      <p:bldP spid="21" grpId="0"/>
      <p:bldP spid="23" grpId="0" animBg="1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345983" y="429523"/>
            <a:ext cx="2134828" cy="63600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0404" y="314302"/>
            <a:ext cx="4357718" cy="928588"/>
          </a:xfrm>
        </p:spPr>
        <p:txBody>
          <a:bodyPr/>
          <a:lstStyle/>
          <a:p>
            <a:r>
              <a:rPr lang="en-US" dirty="0" smtClean="0"/>
              <a:t>     </a:t>
            </a:r>
            <a:r>
              <a:rPr lang="en-US" sz="4400" dirty="0" smtClean="0"/>
              <a:t>484-masala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90169" y="4882787"/>
            <a:ext cx="3214710" cy="1723549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endParaRPr lang="en-US" sz="2800" b="1" dirty="0" smtClean="0">
              <a:solidFill>
                <a:schemeClr val="tx1"/>
              </a:solidFill>
            </a:endParaRPr>
          </a:p>
          <a:p>
            <a:endParaRPr lang="en-US" sz="2800" b="1" dirty="0" smtClean="0"/>
          </a:p>
          <a:p>
            <a:endParaRPr lang="ru-RU" sz="2800" b="1" dirty="0"/>
          </a:p>
        </p:txBody>
      </p:sp>
      <p:sp>
        <p:nvSpPr>
          <p:cNvPr id="16" name="Содержимое 15"/>
          <p:cNvSpPr>
            <a:spLocks noGrp="1"/>
          </p:cNvSpPr>
          <p:nvPr>
            <p:ph sz="half" idx="2"/>
          </p:nvPr>
        </p:nvSpPr>
        <p:spPr>
          <a:xfrm>
            <a:off x="550872" y="1385873"/>
            <a:ext cx="11564967" cy="1477328"/>
          </a:xfrm>
        </p:spPr>
        <p:txBody>
          <a:bodyPr/>
          <a:lstStyle/>
          <a:p>
            <a:r>
              <a:rPr lang="en-US" sz="2400" b="1" dirty="0" err="1" smtClean="0">
                <a:solidFill>
                  <a:schemeClr val="tx1"/>
                </a:solidFill>
              </a:rPr>
              <a:t>Orasidagi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masofa</a:t>
            </a:r>
            <a:r>
              <a:rPr lang="en-US" sz="2400" b="1" dirty="0" smtClean="0">
                <a:solidFill>
                  <a:schemeClr val="tx1"/>
                </a:solidFill>
              </a:rPr>
              <a:t> 1278 km </a:t>
            </a:r>
            <a:r>
              <a:rPr lang="en-US" sz="24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ikki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shahardan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bir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vaqtda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bir</a:t>
            </a:r>
            <a:r>
              <a:rPr lang="en-US" sz="2400" b="1" dirty="0" smtClean="0">
                <a:solidFill>
                  <a:schemeClr val="tx1"/>
                </a:solidFill>
              </a:rPr>
              <a:t> – </a:t>
            </a:r>
            <a:r>
              <a:rPr lang="en-US" sz="2400" b="1" dirty="0" err="1" smtClean="0">
                <a:solidFill>
                  <a:schemeClr val="tx1"/>
                </a:solidFill>
              </a:rPr>
              <a:t>biriga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qarab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ikki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poyezd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yo‘lga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chiqdi</a:t>
            </a:r>
            <a:r>
              <a:rPr lang="en-US" sz="2400" b="1" dirty="0" smtClean="0">
                <a:solidFill>
                  <a:schemeClr val="tx1"/>
                </a:solidFill>
              </a:rPr>
              <a:t>. </a:t>
            </a:r>
            <a:r>
              <a:rPr lang="en-US" sz="2400" b="1" dirty="0" err="1" smtClean="0">
                <a:solidFill>
                  <a:schemeClr val="tx1"/>
                </a:solidFill>
              </a:rPr>
              <a:t>Birinchi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poyezd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tezligi</a:t>
            </a:r>
            <a:r>
              <a:rPr lang="en-US" sz="2400" b="1" dirty="0" smtClean="0">
                <a:solidFill>
                  <a:schemeClr val="tx1"/>
                </a:solidFill>
              </a:rPr>
              <a:t> 100 km/h, </a:t>
            </a:r>
            <a:r>
              <a:rPr lang="en-US" sz="2400" b="1" dirty="0" err="1" smtClean="0">
                <a:solidFill>
                  <a:schemeClr val="tx1"/>
                </a:solidFill>
              </a:rPr>
              <a:t>ikkinchisiniki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esa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birinchisinikiga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qaraganda</a:t>
            </a:r>
            <a:r>
              <a:rPr lang="en-US" sz="2400" b="1" dirty="0" smtClean="0">
                <a:solidFill>
                  <a:schemeClr val="tx1"/>
                </a:solidFill>
              </a:rPr>
              <a:t> 10 km/h </a:t>
            </a:r>
            <a:r>
              <a:rPr lang="en-US" sz="2400" b="1" dirty="0" err="1" smtClean="0">
                <a:solidFill>
                  <a:schemeClr val="tx1"/>
                </a:solidFill>
              </a:rPr>
              <a:t>ga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kam</a:t>
            </a:r>
            <a:r>
              <a:rPr lang="en-US" sz="2400" b="1" dirty="0" smtClean="0">
                <a:solidFill>
                  <a:schemeClr val="tx1"/>
                </a:solidFill>
              </a:rPr>
              <a:t>. 4 </a:t>
            </a:r>
            <a:r>
              <a:rPr lang="en-US" sz="2400" b="1" dirty="0" err="1" smtClean="0">
                <a:solidFill>
                  <a:schemeClr val="tx1"/>
                </a:solidFill>
              </a:rPr>
              <a:t>soatdan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keyin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poyezdlar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orasidagi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masofa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qanchani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tashkil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qiladi</a:t>
            </a:r>
            <a:r>
              <a:rPr lang="en-US" sz="2400" b="1" dirty="0" smtClean="0">
                <a:solidFill>
                  <a:schemeClr val="tx1"/>
                </a:solidFill>
              </a:rPr>
              <a:t>?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9146" y="4246512"/>
            <a:ext cx="360884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t=4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soat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=100 km/h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v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=100-10=90 km/h</a:t>
            </a: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S=1278 km                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477662" y="4226881"/>
            <a:ext cx="2163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95994" y="4655158"/>
            <a:ext cx="72639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=v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·t=4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·100 km/h=400 km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19529" y="5011204"/>
            <a:ext cx="60077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=v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· t=4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· 90 km/h=360 km 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55517" y="5404160"/>
            <a:ext cx="6101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S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+ S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=400 km + 360 km=760 km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06703" y="5993911"/>
            <a:ext cx="2571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36588" y="5728631"/>
            <a:ext cx="54888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1278 km – 760 km=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5117" y="6318176"/>
            <a:ext cx="9018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Poyezdlar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orasidagi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masofa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518 km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3432565" y="4241720"/>
            <a:ext cx="7575" cy="19830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8876192" y="2585823"/>
            <a:ext cx="2493160" cy="52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km/h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335258" y="2628218"/>
            <a:ext cx="1694625" cy="4427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100 km/h?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Минус 29"/>
          <p:cNvSpPr/>
          <p:nvPr/>
        </p:nvSpPr>
        <p:spPr>
          <a:xfrm>
            <a:off x="7984977" y="3671911"/>
            <a:ext cx="1572010" cy="1315748"/>
          </a:xfrm>
          <a:prstGeom prst="mathMin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1278 km</a:t>
            </a:r>
            <a:endParaRPr lang="ru-RU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297839" y="5749395"/>
            <a:ext cx="12298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518 km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10" grpId="0"/>
      <p:bldP spid="11" grpId="0"/>
      <p:bldP spid="12" grpId="0"/>
      <p:bldP spid="15" grpId="0"/>
      <p:bldP spid="17" grpId="0"/>
      <p:bldP spid="27" grpId="0" animBg="1"/>
      <p:bldP spid="28" grpId="0" animBg="1"/>
      <p:bldP spid="30" grpId="0" animBg="1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176" y="1314434"/>
            <a:ext cx="11617416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2800400" y="2158913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Darslikning</a:t>
            </a:r>
            <a:r>
              <a:rPr lang="en-US" altLang="ru-RU" sz="4000" b="1" dirty="0">
                <a:ln w="0"/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109-betdagi </a:t>
            </a:r>
          </a:p>
          <a:p>
            <a:pPr algn="ctr">
              <a:defRPr/>
            </a:pP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483-,485-,486-masalalarni </a:t>
            </a: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yechish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ln w="0"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9087</TotalTime>
  <Words>403</Words>
  <Application>Microsoft Office PowerPoint</Application>
  <PresentationFormat>Произвольный</PresentationFormat>
  <Paragraphs>90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Calibri</vt:lpstr>
      <vt:lpstr>Times New Roman</vt:lpstr>
      <vt:lpstr>Office Theme</vt:lpstr>
      <vt:lpstr>MATEMATIKA</vt:lpstr>
      <vt:lpstr>   </vt:lpstr>
      <vt:lpstr>Yechish:</vt:lpstr>
      <vt:lpstr>Презентация PowerPoint</vt:lpstr>
      <vt:lpstr>     484-masala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678</cp:revision>
  <dcterms:created xsi:type="dcterms:W3CDTF">2020-04-09T07:32:19Z</dcterms:created>
  <dcterms:modified xsi:type="dcterms:W3CDTF">2020-11-23T07:21:03Z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