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4" r:id="rId2"/>
    <p:sldId id="429" r:id="rId3"/>
    <p:sldId id="430" r:id="rId4"/>
    <p:sldId id="431" r:id="rId5"/>
    <p:sldId id="432" r:id="rId6"/>
    <p:sldId id="433" r:id="rId7"/>
    <p:sldId id="420" r:id="rId8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0293" autoAdjust="0"/>
  </p:normalViewPr>
  <p:slideViewPr>
    <p:cSldViewPr>
      <p:cViewPr varScale="1">
        <p:scale>
          <a:sx n="56" d="100"/>
          <a:sy n="56" d="100"/>
        </p:scale>
        <p:origin x="892" y="52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5864" y="41707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-223936" y="2376314"/>
            <a:ext cx="13609512" cy="862317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  </a:t>
            </a:r>
            <a:r>
              <a:rPr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AVZU</a:t>
            </a:r>
            <a:r>
              <a:rPr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MASALALAR YECHISH  </a:t>
            </a:r>
            <a:endParaRPr lang="ru-RU" sz="5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42159" y="492299"/>
            <a:ext cx="11122604" cy="1091927"/>
            <a:chOff x="415643" y="339819"/>
            <a:chExt cx="5009585" cy="491800"/>
          </a:xfrm>
        </p:grpSpPr>
        <p:sp>
          <p:nvSpPr>
            <p:cNvPr id="8" name="object 8"/>
            <p:cNvSpPr/>
            <p:nvPr/>
          </p:nvSpPr>
          <p:spPr>
            <a:xfrm>
              <a:off x="415643" y="356166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491800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257528" y="2314566"/>
            <a:ext cx="9144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5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4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496" y="3456434"/>
            <a:ext cx="6192688" cy="35283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6432" y="2436067"/>
            <a:ext cx="760549" cy="14816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4486" y="4874539"/>
            <a:ext cx="760549" cy="1440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285454" y="684319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208" y="1416856"/>
            <a:ext cx="11233248" cy="861774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Quyidagi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jumlalarni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o‘qing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Jumla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to‘g‘ri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bo‘lsa</a:t>
            </a:r>
            <a:r>
              <a:rPr lang="en-US" sz="2800" dirty="0" smtClean="0">
                <a:solidFill>
                  <a:schemeClr val="tx1"/>
                </a:solidFill>
              </a:rPr>
              <a:t> , &lt;&lt; + &gt;&gt;,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noto‘g‘ri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bo‘lsa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&lt;&lt; – &gt;&gt;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belgisini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yonidagi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katakka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qo‘ying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2234425"/>
              </p:ext>
            </p:extLst>
          </p:nvPr>
        </p:nvGraphicFramePr>
        <p:xfrm>
          <a:off x="724208" y="2577292"/>
          <a:ext cx="7272808" cy="422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6597">
                  <a:extLst>
                    <a:ext uri="{9D8B030D-6E8A-4147-A177-3AD203B41FA5}">
                      <a16:colId xmlns:a16="http://schemas.microsoft.com/office/drawing/2014/main" val="1308339468"/>
                    </a:ext>
                  </a:extLst>
                </a:gridCol>
                <a:gridCol w="1166211">
                  <a:extLst>
                    <a:ext uri="{9D8B030D-6E8A-4147-A177-3AD203B41FA5}">
                      <a16:colId xmlns:a16="http://schemas.microsoft.com/office/drawing/2014/main" val="882557686"/>
                    </a:ext>
                  </a:extLst>
                </a:gridCol>
              </a:tblGrid>
              <a:tr h="7425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‘g‘ri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to‘rtburchakning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yuzini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topish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uchun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bo‘yi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ko‘paytirish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lozim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endParaRPr lang="ru-RU" sz="4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879573"/>
                  </a:ext>
                </a:extLst>
              </a:tr>
              <a:tr h="7425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tezligini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topish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uchun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bosib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o‘tilgan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masofani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vaqtga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ko‘paytirish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kerak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5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155361"/>
                  </a:ext>
                </a:extLst>
              </a:tr>
              <a:tr h="7425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Xarid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uchun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to‘langan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pulni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topish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uchun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tovar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narxini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uning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xarid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qilingan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miqdoriga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ko‘paytirish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kerak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816001"/>
                  </a:ext>
                </a:extLst>
              </a:tr>
              <a:tr h="7425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Tovar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miqdorini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topish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uchun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to‘langan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pulni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tovar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narxiga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bo‘lish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kerak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4418"/>
                  </a:ext>
                </a:extLst>
              </a:tr>
              <a:tr h="7425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Mehnat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unumdorligini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topish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uchun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jami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bajarilgan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miqdorini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vaqtga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bo‘lish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kerak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166095"/>
                  </a:ext>
                </a:extLst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168552" y="379530"/>
            <a:ext cx="4344560" cy="738664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503-masala   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92888" y="4423215"/>
            <a:ext cx="432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H="1" flipV="1">
            <a:off x="7207745" y="5153185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19785" y="5962143"/>
            <a:ext cx="636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54448" y="3374098"/>
            <a:ext cx="46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56889" y="2627640"/>
            <a:ext cx="432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МОЙ ДРУГ &lt;strong&gt;НЕЗНАЙКА&lt;/strong&gt; (мероприятие для начальной школы» по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3048" y="2453375"/>
            <a:ext cx="2016224" cy="31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861774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Qulupnay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Shakar:    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7504" y="1309618"/>
            <a:ext cx="11826591" cy="5109091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Qulupnaydan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murabbo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tayyorlash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</a:rPr>
              <a:t> 3 </a:t>
            </a:r>
            <a:r>
              <a:rPr lang="en-US" sz="2800" b="1" dirty="0" err="1" smtClean="0">
                <a:solidFill>
                  <a:schemeClr val="tx1"/>
                </a:solidFill>
              </a:rPr>
              <a:t>hissa</a:t>
            </a:r>
            <a:r>
              <a:rPr lang="en-US" sz="2800" b="1" dirty="0" smtClean="0">
                <a:solidFill>
                  <a:schemeClr val="tx1"/>
                </a:solidFill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</a:rPr>
              <a:t>bo‘lak</a:t>
            </a:r>
            <a:r>
              <a:rPr lang="en-US" sz="2800" b="1" dirty="0" smtClean="0">
                <a:solidFill>
                  <a:schemeClr val="tx1"/>
                </a:solidFill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</a:rPr>
              <a:t>qulupnayga</a:t>
            </a:r>
            <a:r>
              <a:rPr lang="en-US" sz="2800" b="1" dirty="0" smtClean="0">
                <a:solidFill>
                  <a:schemeClr val="tx1"/>
                </a:solidFill>
              </a:rPr>
              <a:t> 2 </a:t>
            </a:r>
            <a:r>
              <a:rPr lang="en-US" sz="2800" b="1" dirty="0" err="1" smtClean="0">
                <a:solidFill>
                  <a:schemeClr val="tx1"/>
                </a:solidFill>
              </a:rPr>
              <a:t>hissa</a:t>
            </a:r>
            <a:r>
              <a:rPr lang="en-US" sz="2800" b="1" dirty="0" smtClean="0">
                <a:solidFill>
                  <a:schemeClr val="tx1"/>
                </a:solidFill>
              </a:rPr>
              <a:t> ( </a:t>
            </a:r>
            <a:r>
              <a:rPr lang="en-US" sz="2800" b="1" dirty="0" err="1" smtClean="0">
                <a:solidFill>
                  <a:schemeClr val="tx1"/>
                </a:solidFill>
              </a:rPr>
              <a:t>bo‘lak</a:t>
            </a:r>
            <a:r>
              <a:rPr lang="en-US" sz="2800" b="1" dirty="0" smtClean="0">
                <a:solidFill>
                  <a:schemeClr val="tx1"/>
                </a:solidFill>
              </a:rPr>
              <a:t> ) shakar </a:t>
            </a:r>
            <a:r>
              <a:rPr lang="en-US" sz="2800" b="1" dirty="0" err="1" smtClean="0">
                <a:solidFill>
                  <a:schemeClr val="tx1"/>
                </a:solidFill>
              </a:rPr>
              <a:t>aralashtirish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lozim</a:t>
            </a:r>
            <a:r>
              <a:rPr lang="en-US" sz="2800" b="1" dirty="0" smtClean="0">
                <a:solidFill>
                  <a:schemeClr val="tx1"/>
                </a:solidFill>
              </a:rPr>
              <a:t>. 18 kg </a:t>
            </a:r>
            <a:r>
              <a:rPr lang="en-US" sz="2800" b="1" dirty="0" err="1" smtClean="0">
                <a:solidFill>
                  <a:schemeClr val="tx1"/>
                </a:solidFill>
              </a:rPr>
              <a:t>qulupnayga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qancha</a:t>
            </a:r>
            <a:r>
              <a:rPr lang="en-US" sz="2800" b="1" dirty="0" smtClean="0">
                <a:solidFill>
                  <a:schemeClr val="tx1"/>
                </a:solidFill>
              </a:rPr>
              <a:t> shakar </a:t>
            </a:r>
            <a:r>
              <a:rPr lang="en-US" sz="2800" b="1" dirty="0" err="1" smtClean="0">
                <a:solidFill>
                  <a:schemeClr val="tx1"/>
                </a:solidFill>
              </a:rPr>
              <a:t>aralashtirish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kerak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bo‘ladi</a:t>
            </a:r>
            <a:r>
              <a:rPr lang="en-US" sz="2800" b="1" dirty="0" smtClean="0">
                <a:solidFill>
                  <a:schemeClr val="tx1"/>
                </a:solidFill>
              </a:rPr>
              <a:t>? </a:t>
            </a:r>
            <a:endParaRPr lang="en-US" sz="2800" b="1" dirty="0">
              <a:solidFill>
                <a:schemeClr val="tx1"/>
              </a:solidFill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18 kg =18000 g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(3x + 2x)=18000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5x=18000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x=18000 : 5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x=3600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3x=3 · 3600=10800 g – </a:t>
            </a:r>
            <a:r>
              <a:rPr lang="en-US" sz="2400" b="1" dirty="0" err="1" smtClean="0">
                <a:solidFill>
                  <a:schemeClr val="tx1"/>
                </a:solidFill>
              </a:rPr>
              <a:t>qulupnay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2x=2 · 3600=7200 g  –  shakar</a:t>
            </a:r>
          </a:p>
          <a:p>
            <a:r>
              <a:rPr lang="en-US" sz="2400" b="1" dirty="0" err="1" smtClean="0">
                <a:solidFill>
                  <a:schemeClr val="tx2"/>
                </a:solidFill>
              </a:rPr>
              <a:t>Javob</a:t>
            </a:r>
            <a:r>
              <a:rPr lang="en-US" sz="2400" b="1" dirty="0" smtClean="0">
                <a:solidFill>
                  <a:schemeClr val="tx2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</a:rPr>
              <a:t>10800 g </a:t>
            </a:r>
            <a:r>
              <a:rPr lang="en-US" sz="2400" b="1" dirty="0" err="1" smtClean="0">
                <a:solidFill>
                  <a:schemeClr val="tx1"/>
                </a:solidFill>
              </a:rPr>
              <a:t>qulupnay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va</a:t>
            </a:r>
            <a:r>
              <a:rPr lang="en-US" sz="2400" b="1" dirty="0" smtClean="0">
                <a:solidFill>
                  <a:schemeClr val="tx1"/>
                </a:solidFill>
              </a:rPr>
              <a:t> 7200 g shakar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612298" y="360090"/>
            <a:ext cx="7501213" cy="738664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504-masala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120" y="2232298"/>
            <a:ext cx="2664296" cy="2494077"/>
          </a:xfrm>
          <a:prstGeom prst="rect">
            <a:avLst/>
          </a:prstGeom>
        </p:spPr>
      </p:pic>
      <p:sp>
        <p:nvSpPr>
          <p:cNvPr id="6" name="Хорда 5"/>
          <p:cNvSpPr/>
          <p:nvPr/>
        </p:nvSpPr>
        <p:spPr>
          <a:xfrm rot="10800000">
            <a:off x="7159105" y="3473253"/>
            <a:ext cx="686797" cy="752366"/>
          </a:xfrm>
          <a:prstGeom prst="chord">
            <a:avLst>
              <a:gd name="adj1" fmla="val 4393"/>
              <a:gd name="adj2" fmla="val 106935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Хорда 6"/>
          <p:cNvSpPr/>
          <p:nvPr/>
        </p:nvSpPr>
        <p:spPr>
          <a:xfrm rot="10800000">
            <a:off x="7845902" y="3473253"/>
            <a:ext cx="686797" cy="752366"/>
          </a:xfrm>
          <a:prstGeom prst="chord">
            <a:avLst>
              <a:gd name="adj1" fmla="val 4393"/>
              <a:gd name="adj2" fmla="val 1069353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Хорда 7"/>
          <p:cNvSpPr/>
          <p:nvPr/>
        </p:nvSpPr>
        <p:spPr>
          <a:xfrm rot="10800000">
            <a:off x="7860796" y="2978581"/>
            <a:ext cx="686797" cy="752366"/>
          </a:xfrm>
          <a:prstGeom prst="chord">
            <a:avLst>
              <a:gd name="adj1" fmla="val 4393"/>
              <a:gd name="adj2" fmla="val 106935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Хорда 8"/>
          <p:cNvSpPr/>
          <p:nvPr/>
        </p:nvSpPr>
        <p:spPr>
          <a:xfrm rot="10800000">
            <a:off x="7144509" y="2978581"/>
            <a:ext cx="686797" cy="752366"/>
          </a:xfrm>
          <a:prstGeom prst="chord">
            <a:avLst>
              <a:gd name="adj1" fmla="val 4393"/>
              <a:gd name="adj2" fmla="val 106935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Хорда 9"/>
          <p:cNvSpPr/>
          <p:nvPr/>
        </p:nvSpPr>
        <p:spPr>
          <a:xfrm rot="10800000">
            <a:off x="6472307" y="2978581"/>
            <a:ext cx="686797" cy="752366"/>
          </a:xfrm>
          <a:prstGeom prst="chord">
            <a:avLst>
              <a:gd name="adj1" fmla="val 4393"/>
              <a:gd name="adj2" fmla="val 106935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02513" y="2376314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x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49553" y="2344110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x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27234" y="2376314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x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012895" y="3624340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x</a:t>
            </a:r>
            <a:endParaRPr lang="ru-RU" sz="4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58557" y="3654263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x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266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67524" y="2284621"/>
            <a:ext cx="11466551" cy="4308872"/>
          </a:xfrm>
        </p:spPr>
        <p:txBody>
          <a:bodyPr/>
          <a:lstStyle/>
          <a:p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Berilgan:</a:t>
            </a:r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S=180 km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t=9 </a:t>
            </a:r>
            <a:r>
              <a:rPr lang="en-US" sz="2800" b="1" dirty="0" err="1" smtClean="0">
                <a:solidFill>
                  <a:schemeClr val="tx1"/>
                </a:solidFill>
              </a:rPr>
              <a:t>soat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v</a:t>
            </a:r>
            <a:r>
              <a:rPr lang="en-US" sz="2800" b="1" dirty="0" smtClean="0">
                <a:solidFill>
                  <a:schemeClr val="tx1"/>
                </a:solidFill>
              </a:rPr>
              <a:t>=?</a:t>
            </a:r>
          </a:p>
          <a:p>
            <a:r>
              <a:rPr lang="en-US" sz="2800" b="1" dirty="0" err="1" smtClean="0">
                <a:solidFill>
                  <a:schemeClr val="tx2"/>
                </a:solidFill>
              </a:rPr>
              <a:t>Yechish</a:t>
            </a:r>
            <a:r>
              <a:rPr lang="en-US" sz="28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S=v · t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v</a:t>
            </a:r>
            <a:r>
              <a:rPr lang="en-US" sz="2800" b="1" dirty="0" smtClean="0">
                <a:solidFill>
                  <a:schemeClr val="tx1"/>
                </a:solidFill>
              </a:rPr>
              <a:t>= S : t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v=180 km : 9 </a:t>
            </a:r>
            <a:r>
              <a:rPr lang="en-US" sz="2800" b="1" dirty="0" err="1" smtClean="0">
                <a:solidFill>
                  <a:schemeClr val="tx1"/>
                </a:solidFill>
              </a:rPr>
              <a:t>soat</a:t>
            </a:r>
            <a:r>
              <a:rPr lang="en-US" sz="2800" b="1" dirty="0" smtClean="0">
                <a:solidFill>
                  <a:schemeClr val="tx1"/>
                </a:solidFill>
              </a:rPr>
              <a:t>=20 km/</a:t>
            </a:r>
            <a:r>
              <a:rPr lang="en-US" sz="2800" b="1" dirty="0" err="1" smtClean="0">
                <a:solidFill>
                  <a:schemeClr val="tx1"/>
                </a:solidFill>
              </a:rPr>
              <a:t>soat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0560" y="216074"/>
            <a:ext cx="8064977" cy="738664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506-masala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16424" y="2376314"/>
            <a:ext cx="1800200" cy="17551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6144" y="1359945"/>
            <a:ext cx="12169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Bosib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formulasidan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kattalikni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</a:p>
        </p:txBody>
      </p:sp>
    </p:spTree>
    <p:extLst>
      <p:ext uri="{BB962C8B-B14F-4D97-AF65-F5344CB8AC3E}">
        <p14:creationId xmlns:p14="http://schemas.microsoft.com/office/powerpoint/2010/main" val="21742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063E-6 -3.52734E-8 L 0.60466 -0.0022 " pathEditMode="relative" rAng="0" ptsTypes="AA">
                                      <p:cBhvr>
                                        <p:cTn id="12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33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2947" y="2525221"/>
            <a:ext cx="11610568" cy="3877985"/>
          </a:xfrm>
        </p:spPr>
        <p:txBody>
          <a:bodyPr/>
          <a:lstStyle/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P=2 · (</a:t>
            </a:r>
            <a:r>
              <a:rPr lang="en-US" sz="2800" b="1" dirty="0" err="1" smtClean="0">
                <a:solidFill>
                  <a:schemeClr val="tx1"/>
                </a:solidFill>
              </a:rPr>
              <a:t>a+b</a:t>
            </a:r>
            <a:r>
              <a:rPr lang="en-US" sz="2800" b="1" dirty="0" smtClean="0">
                <a:solidFill>
                  <a:schemeClr val="tx1"/>
                </a:solidFill>
              </a:rPr>
              <a:t>)=2a +2b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444=2 ·(120 + b)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222=120 + b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120+b=222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b=222 – 120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b=102 m</a:t>
            </a:r>
          </a:p>
          <a:p>
            <a:r>
              <a:rPr lang="en-US" sz="2800" b="1" dirty="0" err="1" smtClean="0">
                <a:solidFill>
                  <a:schemeClr val="tx2"/>
                </a:solidFill>
              </a:rPr>
              <a:t>Javob</a:t>
            </a:r>
            <a:r>
              <a:rPr lang="en-US" sz="2800" b="1" dirty="0" smtClean="0">
                <a:solidFill>
                  <a:schemeClr val="tx2"/>
                </a:solidFill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</a:rPr>
              <a:t>b=102 m</a:t>
            </a:r>
          </a:p>
          <a:p>
            <a:r>
              <a:rPr lang="en-US" sz="2800" b="1" dirty="0" err="1" smtClean="0">
                <a:solidFill>
                  <a:schemeClr val="tx2"/>
                </a:solidFill>
              </a:rPr>
              <a:t>Tekshirish</a:t>
            </a:r>
            <a:r>
              <a:rPr lang="en-US" sz="2800" b="1" dirty="0" smtClean="0">
                <a:solidFill>
                  <a:schemeClr val="tx2"/>
                </a:solidFill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</a:rPr>
              <a:t>444=2 ·(120 + 102)=2 · 222=444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384576" y="360090"/>
            <a:ext cx="3816424" cy="738664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508-masala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72" y="1334934"/>
            <a:ext cx="1189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To‘g‘ri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perimetri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444 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tomonlaridan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120 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tomonini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8772" y="2978581"/>
            <a:ext cx="2628292" cy="137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P=2a+2b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02063" y="331398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4292" y="4307067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3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72408" y="3135835"/>
            <a:ext cx="11646571" cy="2154436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2"/>
                </a:solidFill>
              </a:rPr>
              <a:t>Yechish</a:t>
            </a:r>
            <a:r>
              <a:rPr lang="en-US" sz="28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S= a · b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S= 1500 · 2400 =3 600 000 m²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3 600 000 : 10000 =360 </a:t>
            </a:r>
            <a:r>
              <a:rPr lang="en-US" sz="2800" b="1" dirty="0" err="1" smtClean="0">
                <a:solidFill>
                  <a:schemeClr val="tx1"/>
                </a:solidFill>
              </a:rPr>
              <a:t>ga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b="1" dirty="0" err="1" smtClean="0">
                <a:solidFill>
                  <a:schemeClr val="tx2"/>
                </a:solidFill>
              </a:rPr>
              <a:t>Javob</a:t>
            </a:r>
            <a:r>
              <a:rPr lang="en-US" sz="2800" b="1" dirty="0" smtClean="0">
                <a:solidFill>
                  <a:schemeClr val="tx2"/>
                </a:solidFill>
              </a:rPr>
              <a:t> :</a:t>
            </a:r>
            <a:r>
              <a:rPr lang="en-US" sz="2800" b="1" dirty="0" smtClean="0">
                <a:solidFill>
                  <a:schemeClr val="tx1"/>
                </a:solidFill>
              </a:rPr>
              <a:t>360 </a:t>
            </a:r>
            <a:r>
              <a:rPr lang="en-US" sz="2800" b="1" dirty="0" err="1" smtClean="0">
                <a:solidFill>
                  <a:schemeClr val="tx1"/>
                </a:solidFill>
              </a:rPr>
              <a:t>ga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384576" y="288082"/>
            <a:ext cx="7272889" cy="738664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517-masala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72" y="1426307"/>
            <a:ext cx="11826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o‘lchamlari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1500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2400 m.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gektarda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128" y="3135835"/>
            <a:ext cx="64008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Berilgan: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a= 1500 m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b= 2400 m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S=?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960" y="2487824"/>
            <a:ext cx="3240360" cy="35608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47114" y="4591425"/>
            <a:ext cx="2052188" cy="1307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5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2" y="1280837"/>
            <a:ext cx="12385376" cy="56338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2208" y="2016274"/>
            <a:ext cx="10585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Darslikning</a:t>
            </a:r>
            <a:r>
              <a:rPr lang="en-US" altLang="ru-RU" sz="4000" b="1" dirty="0">
                <a:ln w="0"/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115-betidagi </a:t>
            </a:r>
          </a:p>
          <a:p>
            <a:pPr algn="ctr">
              <a:defRPr/>
            </a:pP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507-, 508-, 509-, 510-, 512- </a:t>
            </a: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masalalarni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yechish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n w="0"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9320</TotalTime>
  <Words>363</Words>
  <Application>Microsoft Office PowerPoint</Application>
  <PresentationFormat>Произвольный</PresentationFormat>
  <Paragraphs>77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Office Theme</vt:lpstr>
      <vt:lpstr>MATEMATIKA</vt:lpstr>
      <vt:lpstr>Quyidagi jumlalarni o‘qing. Jumla to‘g‘ri bo‘lsa , &lt;&lt; + &gt;&gt;, noto‘g‘ri bo‘lsa  &lt;&lt; – &gt;&gt;  belgisini yonidagi katakka qo‘ying.</vt:lpstr>
      <vt:lpstr>Qulupnay:      Shakar: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703</cp:revision>
  <dcterms:created xsi:type="dcterms:W3CDTF">2020-04-09T07:32:19Z</dcterms:created>
  <dcterms:modified xsi:type="dcterms:W3CDTF">2020-11-27T05:14:57Z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