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84" r:id="rId2"/>
    <p:sldId id="429" r:id="rId3"/>
    <p:sldId id="424" r:id="rId4"/>
    <p:sldId id="427" r:id="rId5"/>
    <p:sldId id="428" r:id="rId6"/>
    <p:sldId id="416" r:id="rId7"/>
    <p:sldId id="420" r:id="rId8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04" autoAdjust="0"/>
    <p:restoredTop sz="90293" autoAdjust="0"/>
  </p:normalViewPr>
  <p:slideViewPr>
    <p:cSldViewPr>
      <p:cViewPr varScale="1">
        <p:scale>
          <a:sx n="56" d="100"/>
          <a:sy n="56" d="100"/>
        </p:scale>
        <p:origin x="624" y="52"/>
      </p:cViewPr>
      <p:guideLst>
        <p:guide orient="horz" pos="2880"/>
        <p:guide pos="2327"/>
        <p:guide orient="horz" pos="6391"/>
        <p:guide pos="4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06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2152328" y="2232298"/>
            <a:ext cx="8927857" cy="2272959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 algn="ctr">
              <a:spcBef>
                <a:spcPts val="245"/>
              </a:spcBef>
            </a:pPr>
            <a:r>
              <a:rPr sz="4800" b="1" dirty="0" smtClean="0">
                <a:solidFill>
                  <a:schemeClr val="tx2"/>
                </a:solidFill>
                <a:latin typeface="Arial Black" pitchFamily="34" charset="0"/>
                <a:cs typeface="Arial"/>
              </a:rPr>
              <a:t>M</a:t>
            </a:r>
            <a:r>
              <a:rPr lang="en-US" sz="4800" b="1" dirty="0">
                <a:solidFill>
                  <a:schemeClr val="tx2"/>
                </a:solidFill>
                <a:latin typeface="Arial Black" pitchFamily="34" charset="0"/>
                <a:cs typeface="Arial"/>
              </a:rPr>
              <a:t>AVZU</a:t>
            </a:r>
            <a:r>
              <a:rPr sz="4800" b="1" dirty="0" smtClean="0">
                <a:solidFill>
                  <a:schemeClr val="tx2"/>
                </a:solidFill>
                <a:latin typeface="Arial Black" pitchFamily="34" charset="0"/>
                <a:cs typeface="Arial"/>
              </a:rPr>
              <a:t>:</a:t>
            </a:r>
            <a:r>
              <a:rPr lang="ru-RU" sz="4800" b="1" dirty="0" smtClean="0">
                <a:solidFill>
                  <a:schemeClr val="tx2"/>
                </a:solidFill>
                <a:latin typeface="Arial Black" pitchFamily="34" charset="0"/>
                <a:cs typeface="Arial"/>
              </a:rPr>
              <a:t> </a:t>
            </a:r>
            <a:r>
              <a:rPr lang="en-US" altLang="ru-RU" sz="4800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BAJARILGAN ISHGA DOIR MASALALAR </a:t>
            </a:r>
            <a:endParaRPr lang="ru-RU" sz="4800" dirty="0">
              <a:solidFill>
                <a:schemeClr val="tx2"/>
              </a:solidFill>
              <a:latin typeface="Arial Black" pitchFamily="34" charset="0"/>
            </a:endParaRPr>
          </a:p>
          <a:p>
            <a:pPr marL="40888" algn="ctr">
              <a:spcBef>
                <a:spcPts val="245"/>
              </a:spcBef>
            </a:pPr>
            <a:endParaRPr lang="en-US" sz="4800" dirty="0">
              <a:solidFill>
                <a:schemeClr val="tx2"/>
              </a:solidFill>
              <a:latin typeface="Arial Black" pitchFamily="34" charset="0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94397" cy="1201703"/>
            <a:chOff x="439458" y="322808"/>
            <a:chExt cx="4996881" cy="541243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620659" y="339819"/>
              <a:ext cx="815680" cy="524232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14760" y="2420114"/>
            <a:ext cx="560995" cy="14816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4760" y="4625830"/>
            <a:ext cx="560995" cy="14401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559" y="3888482"/>
            <a:ext cx="4828707" cy="31683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35770" y="720323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6824" y="5121775"/>
            <a:ext cx="3577002" cy="928588"/>
          </a:xfrm>
        </p:spPr>
        <p:txBody>
          <a:bodyPr/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84176" y="7200900"/>
            <a:ext cx="4050550" cy="4809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52128" y="3313155"/>
            <a:ext cx="8640960" cy="2769989"/>
          </a:xfrm>
        </p:spPr>
        <p:txBody>
          <a:bodyPr/>
          <a:lstStyle/>
          <a:p>
            <a:r>
              <a:rPr lang="en-US" sz="2800" b="1" dirty="0" smtClean="0"/>
              <a:t>   1) </a:t>
            </a:r>
            <a:r>
              <a:rPr lang="en-US" sz="2800" b="1" dirty="0" smtClean="0">
                <a:solidFill>
                  <a:srgbClr val="FF0000"/>
                </a:solidFill>
              </a:rPr>
              <a:t>C=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p · n </a:t>
            </a:r>
            <a:r>
              <a:rPr lang="en-US" sz="2800" b="1" dirty="0" smtClean="0">
                <a:solidFill>
                  <a:schemeClr val="tx1"/>
                </a:solidFill>
              </a:rPr>
              <a:t>– </a:t>
            </a:r>
            <a:r>
              <a:rPr lang="en-US" sz="2400" b="1" dirty="0" err="1" smtClean="0">
                <a:solidFill>
                  <a:schemeClr val="tx1"/>
                </a:solidFill>
              </a:rPr>
              <a:t>Xarid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uchun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jami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to‘langan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pulni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topish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uchun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tovar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narxini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uning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xarid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qilingan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miqdoriga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ko‘paytirish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kerak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800" b="1" dirty="0" smtClean="0"/>
              <a:t>   2) </a:t>
            </a:r>
            <a:r>
              <a:rPr lang="en-US" sz="2800" b="1" dirty="0" smtClean="0">
                <a:solidFill>
                  <a:srgbClr val="FF0000"/>
                </a:solidFill>
              </a:rPr>
              <a:t>p= C : n </a:t>
            </a:r>
            <a:r>
              <a:rPr lang="en-US" sz="2800" b="1" dirty="0" smtClean="0">
                <a:solidFill>
                  <a:schemeClr val="tx1"/>
                </a:solidFill>
              </a:rPr>
              <a:t>–</a:t>
            </a:r>
            <a:r>
              <a:rPr lang="en-US" sz="2400" b="1" dirty="0" smtClean="0">
                <a:solidFill>
                  <a:schemeClr val="tx1"/>
                </a:solidFill>
              </a:rPr>
              <a:t>Tovar </a:t>
            </a:r>
            <a:r>
              <a:rPr lang="en-US" sz="2400" b="1" dirty="0" err="1" smtClean="0">
                <a:solidFill>
                  <a:schemeClr val="tx1"/>
                </a:solidFill>
              </a:rPr>
              <a:t>narxini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topish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uchun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jami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to‘langan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pulni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tovar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miqdoriga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bo‘lish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kerak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3) </a:t>
            </a:r>
            <a:r>
              <a:rPr lang="en-US" sz="2800" b="1" dirty="0" smtClean="0">
                <a:solidFill>
                  <a:srgbClr val="FF0000"/>
                </a:solidFill>
              </a:rPr>
              <a:t>n=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C : p </a:t>
            </a:r>
            <a:r>
              <a:rPr lang="en-US" sz="2800" b="1" dirty="0" smtClean="0">
                <a:solidFill>
                  <a:schemeClr val="tx1"/>
                </a:solidFill>
              </a:rPr>
              <a:t>–</a:t>
            </a:r>
            <a:r>
              <a:rPr lang="en-US" sz="2400" b="1" dirty="0" smtClean="0">
                <a:solidFill>
                  <a:schemeClr val="tx1"/>
                </a:solidFill>
              </a:rPr>
              <a:t>Tovar </a:t>
            </a:r>
            <a:r>
              <a:rPr lang="en-US" sz="2400" b="1" dirty="0" err="1" smtClean="0">
                <a:solidFill>
                  <a:schemeClr val="tx1"/>
                </a:solidFill>
              </a:rPr>
              <a:t>miqdorini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topish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uchun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jami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to‘langan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pulni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tovar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narxiga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bo‘lish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kerak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128" y="1296194"/>
            <a:ext cx="6400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Jami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to‘langan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Narx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·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Miqdor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804060" y="2078371"/>
            <a:ext cx="914400" cy="914400"/>
          </a:xfrm>
          <a:prstGeom prst="star8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4798789" y="2082675"/>
            <a:ext cx="914400" cy="914400"/>
          </a:xfrm>
          <a:prstGeom prst="star8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2809451" y="2331966"/>
            <a:ext cx="914400" cy="612648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718461" y="1881840"/>
            <a:ext cx="630234" cy="450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786467" y="1819414"/>
            <a:ext cx="675299" cy="490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5574308" y="1777706"/>
            <a:ext cx="475904" cy="407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518" y="1391971"/>
            <a:ext cx="3685387" cy="32015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09451" y="216074"/>
            <a:ext cx="6471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Mustahkamlash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16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178" y="5018053"/>
            <a:ext cx="1329553" cy="165739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57594" y="242864"/>
            <a:ext cx="45720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9357" y="3096395"/>
            <a:ext cx="8064896" cy="3816424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1) A=N · t </a:t>
            </a:r>
            <a:r>
              <a:rPr lang="en-US" sz="2400" b="1" dirty="0" smtClean="0">
                <a:solidFill>
                  <a:schemeClr val="tx1"/>
                </a:solidFill>
              </a:rPr>
              <a:t>– Bajarilgan </a:t>
            </a:r>
            <a:r>
              <a:rPr lang="en-US" sz="2400" b="1" dirty="0" err="1" smtClean="0">
                <a:solidFill>
                  <a:schemeClr val="tx1"/>
                </a:solidFill>
              </a:rPr>
              <a:t>ish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miqdorini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topish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uchun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vaqt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birligi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ichida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bajarilgan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ish</a:t>
            </a:r>
            <a:r>
              <a:rPr lang="en-US" sz="2400" b="1" dirty="0" smtClean="0">
                <a:solidFill>
                  <a:schemeClr val="tx1"/>
                </a:solidFill>
              </a:rPr>
              <a:t> (</a:t>
            </a:r>
            <a:r>
              <a:rPr lang="en-US" sz="2400" b="1" dirty="0" err="1" smtClean="0">
                <a:solidFill>
                  <a:schemeClr val="tx1"/>
                </a:solidFill>
              </a:rPr>
              <a:t>mehnat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unumdorligi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b="1" dirty="0" err="1" smtClean="0">
                <a:solidFill>
                  <a:schemeClr val="tx1"/>
                </a:solidFill>
              </a:rPr>
              <a:t>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ishni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bajarishga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ketgan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vaqtga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ko‘paytirish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kerak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2) N=A : t </a:t>
            </a:r>
            <a:r>
              <a:rPr lang="en-US" sz="2400" b="1" dirty="0" smtClean="0">
                <a:solidFill>
                  <a:schemeClr val="tx1"/>
                </a:solidFill>
              </a:rPr>
              <a:t>– </a:t>
            </a:r>
            <a:r>
              <a:rPr lang="en-US" sz="2400" b="1" dirty="0" err="1" smtClean="0">
                <a:solidFill>
                  <a:schemeClr val="tx1"/>
                </a:solidFill>
              </a:rPr>
              <a:t>Mehnat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unumdorligini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topish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uchun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jami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bajarilgan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ish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miqdorini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vaqtga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bo‘lish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kerak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3) t=A : N </a:t>
            </a:r>
            <a:r>
              <a:rPr lang="en-US" sz="2400" b="1" dirty="0" smtClean="0">
                <a:solidFill>
                  <a:schemeClr val="tx1"/>
                </a:solidFill>
              </a:rPr>
              <a:t>– </a:t>
            </a:r>
            <a:r>
              <a:rPr lang="en-US" sz="2400" b="1" dirty="0" err="1" smtClean="0">
                <a:solidFill>
                  <a:schemeClr val="tx1"/>
                </a:solidFill>
              </a:rPr>
              <a:t>Ishni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bajarishga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ketgan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vaqtni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topish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uchun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bajarilgan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ish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miqdorini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mehnat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unumdorligiga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bo‘lish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kerak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584376" y="5833208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087" y="1268648"/>
            <a:ext cx="77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Bajarilgan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unumdorligi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·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ятно 2 5"/>
          <p:cNvSpPr/>
          <p:nvPr/>
        </p:nvSpPr>
        <p:spPr>
          <a:xfrm>
            <a:off x="981331" y="1944624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A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3387405" y="2063310"/>
            <a:ext cx="914400" cy="914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N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Пятно 2 7"/>
          <p:cNvSpPr/>
          <p:nvPr/>
        </p:nvSpPr>
        <p:spPr>
          <a:xfrm>
            <a:off x="5793479" y="2035501"/>
            <a:ext cx="914400" cy="914400"/>
          </a:xfrm>
          <a:prstGeom prst="irregularSeal2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t</a:t>
            </a:r>
            <a:endParaRPr lang="ru-RU" dirty="0">
              <a:solidFill>
                <a:schemeClr val="bg2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6707879" y="1730313"/>
            <a:ext cx="340993" cy="575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187624" y="1730313"/>
            <a:ext cx="514974" cy="495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6" idx="3"/>
          </p:cNvCxnSpPr>
          <p:nvPr/>
        </p:nvCxnSpPr>
        <p:spPr>
          <a:xfrm flipH="1">
            <a:off x="1895731" y="1730313"/>
            <a:ext cx="745837" cy="495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032" y="1291769"/>
            <a:ext cx="4087188" cy="3789931"/>
          </a:xfrm>
          <a:prstGeom prst="rect">
            <a:avLst/>
          </a:prstGeom>
        </p:spPr>
      </p:pic>
      <p:sp>
        <p:nvSpPr>
          <p:cNvPr id="16" name="object 4"/>
          <p:cNvSpPr txBox="1"/>
          <p:nvPr/>
        </p:nvSpPr>
        <p:spPr>
          <a:xfrm>
            <a:off x="568152" y="288082"/>
            <a:ext cx="11225336" cy="1288074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 algn="ctr">
              <a:spcBef>
                <a:spcPts val="245"/>
              </a:spcBef>
            </a:pPr>
            <a:r>
              <a:rPr lang="en-US" altLang="ru-RU" sz="4000" dirty="0" smtClean="0">
                <a:solidFill>
                  <a:schemeClr val="bg2"/>
                </a:solidFill>
                <a:latin typeface="Arial Black" pitchFamily="34" charset="0"/>
                <a:cs typeface="Times New Roman" pitchFamily="18" charset="0"/>
              </a:rPr>
              <a:t>BAJARILGAN </a:t>
            </a:r>
            <a:r>
              <a:rPr lang="en-US" altLang="ru-RU" sz="4000" dirty="0">
                <a:solidFill>
                  <a:schemeClr val="bg2"/>
                </a:solidFill>
                <a:latin typeface="Arial Black" pitchFamily="34" charset="0"/>
                <a:cs typeface="Times New Roman" pitchFamily="18" charset="0"/>
              </a:rPr>
              <a:t>ISHGA DOIR MASALALAR </a:t>
            </a:r>
            <a:endParaRPr lang="ru-RU" sz="4000" dirty="0">
              <a:solidFill>
                <a:schemeClr val="bg2"/>
              </a:solidFill>
              <a:latin typeface="Arial Black" pitchFamily="34" charset="0"/>
            </a:endParaRPr>
          </a:p>
          <a:p>
            <a:pPr marL="40888" algn="ctr">
              <a:spcBef>
                <a:spcPts val="245"/>
              </a:spcBef>
            </a:pPr>
            <a:endParaRPr lang="en-US" sz="4000" dirty="0">
              <a:solidFill>
                <a:schemeClr val="bg2"/>
              </a:solidFill>
              <a:latin typeface="Arial Black" pitchFamily="34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645" y="3211757"/>
            <a:ext cx="1872326" cy="430887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Yechish: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26885" y="1362083"/>
            <a:ext cx="12144460" cy="738664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 Printer 1 </a:t>
            </a:r>
            <a:r>
              <a:rPr lang="en-US" sz="2400" b="1" dirty="0" err="1" smtClean="0">
                <a:solidFill>
                  <a:schemeClr val="tx1"/>
                </a:solidFill>
              </a:rPr>
              <a:t>minutda</a:t>
            </a:r>
            <a:r>
              <a:rPr lang="en-US" sz="2400" b="1" dirty="0" smtClean="0">
                <a:solidFill>
                  <a:schemeClr val="tx1"/>
                </a:solidFill>
              </a:rPr>
              <a:t> 7 </a:t>
            </a:r>
            <a:r>
              <a:rPr lang="en-US" sz="2400" b="1" dirty="0" err="1" smtClean="0">
                <a:solidFill>
                  <a:schemeClr val="tx1"/>
                </a:solidFill>
              </a:rPr>
              <a:t>betni</a:t>
            </a:r>
            <a:r>
              <a:rPr lang="en-US" sz="2400" b="1" dirty="0" smtClean="0">
                <a:solidFill>
                  <a:schemeClr val="tx1"/>
                </a:solidFill>
              </a:rPr>
              <a:t> chop </a:t>
            </a:r>
            <a:r>
              <a:rPr lang="en-US" sz="2400" b="1" dirty="0" err="1" smtClean="0">
                <a:solidFill>
                  <a:schemeClr val="tx1"/>
                </a:solidFill>
              </a:rPr>
              <a:t>etadi</a:t>
            </a:r>
            <a:r>
              <a:rPr lang="en-US" sz="2400" b="1" dirty="0" smtClean="0">
                <a:solidFill>
                  <a:schemeClr val="tx1"/>
                </a:solidFill>
              </a:rPr>
              <a:t>. Printer 2, 3, 5, 8, 10 </a:t>
            </a:r>
            <a:r>
              <a:rPr lang="en-US" sz="2400" b="1" dirty="0" err="1" smtClean="0">
                <a:solidFill>
                  <a:schemeClr val="tx1"/>
                </a:solidFill>
              </a:rPr>
              <a:t>minutda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necha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betni</a:t>
            </a:r>
            <a:r>
              <a:rPr lang="en-US" sz="2400" b="1" dirty="0" smtClean="0">
                <a:solidFill>
                  <a:schemeClr val="tx1"/>
                </a:solidFill>
              </a:rPr>
              <a:t> chop </a:t>
            </a:r>
            <a:r>
              <a:rPr lang="en-US" sz="2400" b="1" dirty="0" err="1" smtClean="0">
                <a:solidFill>
                  <a:schemeClr val="tx1"/>
                </a:solidFill>
              </a:rPr>
              <a:t>etadi</a:t>
            </a:r>
            <a:r>
              <a:rPr lang="en-US" sz="2400" b="1" dirty="0" smtClean="0">
                <a:solidFill>
                  <a:schemeClr val="tx1"/>
                </a:solidFill>
              </a:rPr>
              <a:t>? </a:t>
            </a:r>
            <a:r>
              <a:rPr lang="en-US" sz="2400" b="1" dirty="0" err="1" smtClean="0">
                <a:solidFill>
                  <a:schemeClr val="tx1"/>
                </a:solidFill>
              </a:rPr>
              <a:t>Jadvalni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to‘ldiring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7186" y="3015746"/>
            <a:ext cx="2606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691" y="4831628"/>
            <a:ext cx="8788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14851" y="7632898"/>
            <a:ext cx="63207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84576" y="314302"/>
            <a:ext cx="3528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496-masala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>
          <a:xfrm>
            <a:off x="292828" y="3144889"/>
            <a:ext cx="2777934" cy="196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2"/>
                </a:solidFill>
              </a:rPr>
              <a:t>Berilgan:</a:t>
            </a:r>
          </a:p>
          <a:p>
            <a:pPr defTabSz="914400"/>
            <a:r>
              <a:rPr lang="en-US" sz="2400" b="1" kern="0" dirty="0" smtClean="0">
                <a:solidFill>
                  <a:schemeClr val="tx1"/>
                </a:solidFill>
              </a:rPr>
              <a:t>N=7 bet</a:t>
            </a:r>
          </a:p>
          <a:p>
            <a:pPr defTabSz="914400"/>
            <a:r>
              <a:rPr lang="en-US" sz="2400" b="1" kern="0" dirty="0">
                <a:solidFill>
                  <a:schemeClr val="tx1"/>
                </a:solidFill>
              </a:rPr>
              <a:t>t</a:t>
            </a:r>
            <a:r>
              <a:rPr lang="en-US" sz="2400" b="1" kern="0" dirty="0" smtClean="0">
                <a:solidFill>
                  <a:schemeClr val="tx1"/>
                </a:solidFill>
              </a:rPr>
              <a:t>= 2 </a:t>
            </a:r>
            <a:r>
              <a:rPr lang="en-US" sz="2400" b="1" kern="0" dirty="0" err="1" smtClean="0">
                <a:solidFill>
                  <a:schemeClr val="tx1"/>
                </a:solidFill>
              </a:rPr>
              <a:t>minutda</a:t>
            </a:r>
            <a:r>
              <a:rPr lang="en-US" sz="2400" b="1" kern="0" dirty="0" smtClean="0">
                <a:solidFill>
                  <a:schemeClr val="tx1"/>
                </a:solidFill>
              </a:rPr>
              <a:t>  </a:t>
            </a:r>
          </a:p>
          <a:p>
            <a:pPr defTabSz="914400"/>
            <a:r>
              <a:rPr lang="en-US" sz="2400" b="1" kern="0" dirty="0">
                <a:solidFill>
                  <a:schemeClr val="tx1"/>
                </a:solidFill>
              </a:rPr>
              <a:t>A</a:t>
            </a:r>
            <a:r>
              <a:rPr lang="en-US" sz="2400" b="1" kern="0" dirty="0" smtClean="0">
                <a:solidFill>
                  <a:schemeClr val="tx1"/>
                </a:solidFill>
              </a:rPr>
              <a:t>=?</a:t>
            </a:r>
          </a:p>
          <a:p>
            <a:pPr defTabSz="914400"/>
            <a:endParaRPr lang="en-US" sz="2800" b="1" kern="0" dirty="0">
              <a:solidFill>
                <a:schemeClr val="tx2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630479" y="3599850"/>
            <a:ext cx="146606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400" kern="0" dirty="0" smtClean="0">
                <a:solidFill>
                  <a:schemeClr val="tx1"/>
                </a:solidFill>
              </a:rPr>
              <a:t>A=N · t</a:t>
            </a:r>
            <a:endParaRPr lang="ru-RU" sz="2400" kern="0" dirty="0">
              <a:solidFill>
                <a:schemeClr val="tx1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2630478" y="4394497"/>
            <a:ext cx="4304094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400" kern="0" dirty="0" smtClean="0">
                <a:solidFill>
                  <a:schemeClr val="tx1"/>
                </a:solidFill>
              </a:rPr>
              <a:t>A=7 · 2 = 14 bet</a:t>
            </a:r>
            <a:endParaRPr lang="en-US" sz="2400" kern="0" dirty="0">
              <a:solidFill>
                <a:schemeClr val="tx1"/>
              </a:solidFill>
            </a:endParaRPr>
          </a:p>
          <a:p>
            <a:pPr defTabSz="914400"/>
            <a:r>
              <a:rPr lang="en-US" sz="2400" kern="0" dirty="0" smtClean="0">
                <a:solidFill>
                  <a:schemeClr val="tx1"/>
                </a:solidFill>
              </a:rPr>
              <a:t>Agar  3,5,8,10</a:t>
            </a:r>
            <a:endParaRPr lang="en-US" sz="2400" kern="0" dirty="0">
              <a:solidFill>
                <a:schemeClr val="tx1"/>
              </a:solidFill>
            </a:endParaRPr>
          </a:p>
          <a:p>
            <a:pPr defTabSz="914400"/>
            <a:r>
              <a:rPr lang="en-US" sz="2400" kern="0" dirty="0" smtClean="0">
                <a:solidFill>
                  <a:schemeClr val="tx1"/>
                </a:solidFill>
              </a:rPr>
              <a:t>3 </a:t>
            </a:r>
            <a:r>
              <a:rPr lang="en-US" sz="2400" kern="0" dirty="0" err="1" smtClean="0">
                <a:solidFill>
                  <a:schemeClr val="tx1"/>
                </a:solidFill>
              </a:rPr>
              <a:t>minutda</a:t>
            </a:r>
            <a:r>
              <a:rPr lang="en-US" sz="2400" kern="0" dirty="0" smtClean="0">
                <a:solidFill>
                  <a:schemeClr val="tx1"/>
                </a:solidFill>
              </a:rPr>
              <a:t>   – 3 · 7= 21 bet</a:t>
            </a:r>
          </a:p>
          <a:p>
            <a:pPr defTabSz="914400"/>
            <a:r>
              <a:rPr lang="en-US" sz="2400" kern="0" dirty="0" smtClean="0">
                <a:solidFill>
                  <a:schemeClr val="tx1"/>
                </a:solidFill>
              </a:rPr>
              <a:t>5 </a:t>
            </a:r>
            <a:r>
              <a:rPr lang="en-US" sz="2400" kern="0" dirty="0" err="1" smtClean="0">
                <a:solidFill>
                  <a:schemeClr val="tx1"/>
                </a:solidFill>
              </a:rPr>
              <a:t>minutda</a:t>
            </a:r>
            <a:r>
              <a:rPr lang="en-US" sz="2400" kern="0" dirty="0" smtClean="0">
                <a:solidFill>
                  <a:schemeClr val="tx1"/>
                </a:solidFill>
              </a:rPr>
              <a:t>  – 5 · 7= 35 bet</a:t>
            </a:r>
          </a:p>
          <a:p>
            <a:pPr defTabSz="914400"/>
            <a:r>
              <a:rPr lang="en-US" sz="2400" kern="0" dirty="0" smtClean="0">
                <a:solidFill>
                  <a:schemeClr val="tx1"/>
                </a:solidFill>
              </a:rPr>
              <a:t>8 </a:t>
            </a:r>
            <a:r>
              <a:rPr lang="en-US" sz="2400" kern="0" dirty="0" err="1" smtClean="0">
                <a:solidFill>
                  <a:schemeClr val="tx1"/>
                </a:solidFill>
              </a:rPr>
              <a:t>minutda</a:t>
            </a:r>
            <a:r>
              <a:rPr lang="en-US" sz="2400" kern="0" dirty="0" smtClean="0">
                <a:solidFill>
                  <a:schemeClr val="tx1"/>
                </a:solidFill>
              </a:rPr>
              <a:t>  – 8 · 7 = 56 bet</a:t>
            </a:r>
          </a:p>
          <a:p>
            <a:pPr defTabSz="914400"/>
            <a:r>
              <a:rPr lang="en-US" sz="2400" kern="0" dirty="0" smtClean="0">
                <a:solidFill>
                  <a:schemeClr val="tx1"/>
                </a:solidFill>
              </a:rPr>
              <a:t>10 </a:t>
            </a:r>
            <a:r>
              <a:rPr lang="en-US" sz="2400" kern="0" dirty="0" err="1" smtClean="0">
                <a:solidFill>
                  <a:schemeClr val="tx1"/>
                </a:solidFill>
              </a:rPr>
              <a:t>minutda</a:t>
            </a:r>
            <a:r>
              <a:rPr lang="en-US" sz="2400" kern="0" dirty="0" smtClean="0">
                <a:solidFill>
                  <a:schemeClr val="tx1"/>
                </a:solidFill>
              </a:rPr>
              <a:t> – 10 · 7= 70 bet</a:t>
            </a:r>
            <a:endParaRPr lang="ru-RU" sz="2400" kern="0" dirty="0">
              <a:solidFill>
                <a:schemeClr val="tx1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2619787" y="4008899"/>
            <a:ext cx="300391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400" kern="0" dirty="0">
                <a:solidFill>
                  <a:schemeClr val="tx1"/>
                </a:solidFill>
              </a:rPr>
              <a:t>A</a:t>
            </a:r>
            <a:r>
              <a:rPr lang="en-US" sz="2400" kern="0" dirty="0" smtClean="0">
                <a:solidFill>
                  <a:schemeClr val="tx1"/>
                </a:solidFill>
              </a:rPr>
              <a:t>=7 · </a:t>
            </a:r>
            <a:r>
              <a:rPr lang="en-US" sz="2400" kern="0" dirty="0">
                <a:solidFill>
                  <a:schemeClr val="tx1"/>
                </a:solidFill>
              </a:rPr>
              <a:t>2</a:t>
            </a:r>
            <a:endParaRPr lang="ru-RU" sz="2400" kern="0" dirty="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06746"/>
              </p:ext>
            </p:extLst>
          </p:nvPr>
        </p:nvGraphicFramePr>
        <p:xfrm>
          <a:off x="4255502" y="2470267"/>
          <a:ext cx="827741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3674">
                  <a:extLst>
                    <a:ext uri="{9D8B030D-6E8A-4147-A177-3AD203B41FA5}">
                      <a16:colId xmlns:a16="http://schemas.microsoft.com/office/drawing/2014/main" val="1470934184"/>
                    </a:ext>
                  </a:extLst>
                </a:gridCol>
                <a:gridCol w="900504">
                  <a:extLst>
                    <a:ext uri="{9D8B030D-6E8A-4147-A177-3AD203B41FA5}">
                      <a16:colId xmlns:a16="http://schemas.microsoft.com/office/drawing/2014/main" val="1036477466"/>
                    </a:ext>
                  </a:extLst>
                </a:gridCol>
                <a:gridCol w="825462">
                  <a:extLst>
                    <a:ext uri="{9D8B030D-6E8A-4147-A177-3AD203B41FA5}">
                      <a16:colId xmlns:a16="http://schemas.microsoft.com/office/drawing/2014/main" val="1268733772"/>
                    </a:ext>
                  </a:extLst>
                </a:gridCol>
                <a:gridCol w="900504">
                  <a:extLst>
                    <a:ext uri="{9D8B030D-6E8A-4147-A177-3AD203B41FA5}">
                      <a16:colId xmlns:a16="http://schemas.microsoft.com/office/drawing/2014/main" val="3539483422"/>
                    </a:ext>
                  </a:extLst>
                </a:gridCol>
                <a:gridCol w="900504">
                  <a:extLst>
                    <a:ext uri="{9D8B030D-6E8A-4147-A177-3AD203B41FA5}">
                      <a16:colId xmlns:a16="http://schemas.microsoft.com/office/drawing/2014/main" val="1185638449"/>
                    </a:ext>
                  </a:extLst>
                </a:gridCol>
                <a:gridCol w="746770">
                  <a:extLst>
                    <a:ext uri="{9D8B030D-6E8A-4147-A177-3AD203B41FA5}">
                      <a16:colId xmlns:a16="http://schemas.microsoft.com/office/drawing/2014/main" val="1160364069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r>
                        <a:rPr lang="en-US" sz="2800" spc="-15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Vaqt</a:t>
                      </a:r>
                      <a:r>
                        <a:rPr lang="en-US" sz="2800" spc="-15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(t), </a:t>
                      </a:r>
                      <a:r>
                        <a:rPr lang="en-US" sz="2800" spc="-15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minutda</a:t>
                      </a:r>
                      <a:endParaRPr lang="ru-RU" sz="2800" spc="-15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spc="-15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2</a:t>
                      </a:r>
                      <a:endParaRPr lang="ru-RU" sz="2800" b="1" spc="-15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pc="-15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3</a:t>
                      </a:r>
                      <a:endParaRPr lang="ru-RU" sz="2800" spc="-15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pc="-15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5</a:t>
                      </a:r>
                      <a:endParaRPr lang="ru-RU" sz="2800" spc="-15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pc="-15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8</a:t>
                      </a:r>
                      <a:endParaRPr lang="ru-RU" sz="2800" spc="-15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pc="-15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10</a:t>
                      </a:r>
                      <a:endParaRPr lang="ru-RU" sz="2800" spc="-15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897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spc="-15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Bajarilgan </a:t>
                      </a:r>
                      <a:r>
                        <a:rPr lang="en-US" sz="2800" b="1" spc="-15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ish</a:t>
                      </a:r>
                      <a:r>
                        <a:rPr lang="en-US" sz="2800" b="1" spc="-15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spc="-15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miqdori</a:t>
                      </a:r>
                      <a:r>
                        <a:rPr lang="en-US" sz="2800" b="1" spc="-15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(A)</a:t>
                      </a:r>
                      <a:endParaRPr lang="ru-RU" sz="2800" b="1" spc="-15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pc="-1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pc="-1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pc="-1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pc="-1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pc="-1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01557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532192"/>
              </p:ext>
            </p:extLst>
          </p:nvPr>
        </p:nvGraphicFramePr>
        <p:xfrm>
          <a:off x="4240560" y="1872259"/>
          <a:ext cx="8277417" cy="576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7417">
                  <a:extLst>
                    <a:ext uri="{9D8B030D-6E8A-4147-A177-3AD203B41FA5}">
                      <a16:colId xmlns:a16="http://schemas.microsoft.com/office/drawing/2014/main" val="1670912412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Printerning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unumdorligi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(N) –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bir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minutda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7 bet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804878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1833174" y="3364559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091746" y="3364559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56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260467" y="3381034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398564" y="3391035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549881" y="3391035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25" grpId="0"/>
      <p:bldP spid="26" grpId="0"/>
      <p:bldP spid="29" grpId="0"/>
      <p:bldP spid="15" grpId="0"/>
      <p:bldP spid="16" grpId="0"/>
      <p:bldP spid="17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64113" y="1344677"/>
            <a:ext cx="10384196" cy="2585323"/>
          </a:xfrm>
        </p:spPr>
        <p:txBody>
          <a:bodyPr/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O‘quvchi</a:t>
            </a:r>
            <a:r>
              <a:rPr lang="en-US" sz="2400" b="1" dirty="0" smtClean="0">
                <a:solidFill>
                  <a:schemeClr val="tx1"/>
                </a:solidFill>
              </a:rPr>
              <a:t> 30 </a:t>
            </a:r>
            <a:r>
              <a:rPr lang="en-US" sz="2400" b="1" dirty="0" err="1" smtClean="0">
                <a:solidFill>
                  <a:schemeClr val="tx1"/>
                </a:solidFill>
              </a:rPr>
              <a:t>minutda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matematikadan</a:t>
            </a:r>
            <a:r>
              <a:rPr lang="en-US" sz="2400" b="1" dirty="0" smtClean="0">
                <a:solidFill>
                  <a:schemeClr val="tx1"/>
                </a:solidFill>
              </a:rPr>
              <a:t> 2 ta, 3 ta, 5 ta, 6 ta, 10 ta test </a:t>
            </a:r>
            <a:r>
              <a:rPr lang="en-US" sz="2400" b="1" dirty="0" err="1" smtClean="0">
                <a:solidFill>
                  <a:schemeClr val="tx1"/>
                </a:solidFill>
              </a:rPr>
              <a:t>yechdi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</a:rPr>
              <a:t>O‘quvchining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mehnat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unumdorligini</a:t>
            </a:r>
            <a:r>
              <a:rPr lang="en-US" sz="2400" b="1" dirty="0" smtClean="0">
                <a:solidFill>
                  <a:schemeClr val="tx1"/>
                </a:solidFill>
              </a:rPr>
              <a:t> toping. </a:t>
            </a:r>
            <a:r>
              <a:rPr lang="en-US" sz="2400" b="1" dirty="0" err="1" smtClean="0">
                <a:solidFill>
                  <a:schemeClr val="tx1"/>
                </a:solidFill>
              </a:rPr>
              <a:t>Jadvalni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to‘ldiring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2"/>
                </a:solidFill>
              </a:rPr>
              <a:t>Berilgan: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</a:rPr>
              <a:t>=30 </a:t>
            </a:r>
            <a:r>
              <a:rPr lang="en-US" sz="2400" b="1" dirty="0" err="1" smtClean="0">
                <a:solidFill>
                  <a:schemeClr val="tx1"/>
                </a:solidFill>
              </a:rPr>
              <a:t>minut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A=2 </a:t>
            </a:r>
            <a:r>
              <a:rPr lang="en-US" sz="2400" b="1" dirty="0" err="1" smtClean="0">
                <a:solidFill>
                  <a:schemeClr val="tx1"/>
                </a:solidFill>
              </a:rPr>
              <a:t>dona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N=?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00810" y="6391676"/>
            <a:ext cx="860664" cy="206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20481" y="241416"/>
            <a:ext cx="4608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497-masala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3780074" y="7537868"/>
            <a:ext cx="635775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>
                <a:solidFill>
                  <a:schemeClr val="tx2"/>
                </a:solidFill>
              </a:rPr>
              <a:t> </a:t>
            </a:r>
            <a:endParaRPr lang="en-US" sz="2800" b="1" kern="0" dirty="0" smtClean="0">
              <a:solidFill>
                <a:schemeClr val="tx2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340198" y="4756310"/>
            <a:ext cx="2509379" cy="430887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endParaRPr lang="ru-RU" sz="2800" kern="0" dirty="0">
              <a:solidFill>
                <a:schemeClr val="tx2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4719" y="508968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383843" y="595181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5462" y="3930000"/>
            <a:ext cx="64008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Yechish: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A=N · t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N=t : A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N=30 : 2=15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minutda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ta test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yechadi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30 : 3=10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minutda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ta test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3) 30 : 5=6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minutda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ta test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4) 30 : 6=5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minutda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ta test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5) 30 : 10=3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minutda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ta test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55016"/>
              </p:ext>
            </p:extLst>
          </p:nvPr>
        </p:nvGraphicFramePr>
        <p:xfrm>
          <a:off x="3160440" y="2733439"/>
          <a:ext cx="9307761" cy="1094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34535772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82117477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56120371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17944337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99044246"/>
                    </a:ext>
                  </a:extLst>
                </a:gridCol>
                <a:gridCol w="810817">
                  <a:extLst>
                    <a:ext uri="{9D8B030D-6E8A-4147-A177-3AD203B41FA5}">
                      <a16:colId xmlns:a16="http://schemas.microsoft.com/office/drawing/2014/main" val="2218204568"/>
                    </a:ext>
                  </a:extLst>
                </a:gridCol>
              </a:tblGrid>
              <a:tr h="60427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Jami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yechilgan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testlar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(A),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dona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  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  3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  5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 6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 10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848273"/>
                  </a:ext>
                </a:extLst>
              </a:tr>
              <a:tr h="490174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Mehnat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unumdorligi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(N),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dona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2096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960004"/>
              </p:ext>
            </p:extLst>
          </p:nvPr>
        </p:nvGraphicFramePr>
        <p:xfrm>
          <a:off x="3160440" y="2232298"/>
          <a:ext cx="930776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7761">
                  <a:extLst>
                    <a:ext uri="{9D8B030D-6E8A-4147-A177-3AD203B41FA5}">
                      <a16:colId xmlns:a16="http://schemas.microsoft.com/office/drawing/2014/main" val="2376822779"/>
                    </a:ext>
                  </a:extLst>
                </a:gridCol>
              </a:tblGrid>
              <a:tr h="502037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‘quvchi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t=30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vaqt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davomida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yechgan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12195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181177" y="338819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542990" y="3388863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909300" y="33916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420133" y="337149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889079" y="3388192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64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8" grpId="0"/>
      <p:bldP spid="8" grpId="0"/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7607" y="216074"/>
            <a:ext cx="4357718" cy="928588"/>
          </a:xfrm>
        </p:spPr>
        <p:txBody>
          <a:bodyPr/>
          <a:lstStyle/>
          <a:p>
            <a:r>
              <a:rPr lang="en-US" dirty="0" smtClean="0"/>
              <a:t>     </a:t>
            </a:r>
            <a:r>
              <a:rPr lang="en-US" sz="4400" dirty="0" smtClean="0"/>
              <a:t>500-masala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90169" y="4882787"/>
            <a:ext cx="3214710" cy="1723549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endParaRPr lang="en-US" sz="2800" b="1" dirty="0" smtClean="0"/>
          </a:p>
          <a:p>
            <a:endParaRPr lang="ru-RU" sz="2800" b="1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550872" y="1385873"/>
            <a:ext cx="11564967" cy="738664"/>
          </a:xfrm>
        </p:spPr>
        <p:txBody>
          <a:bodyPr/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Traktorchi</a:t>
            </a:r>
            <a:r>
              <a:rPr lang="en-US" sz="2400" b="1" dirty="0" smtClean="0">
                <a:solidFill>
                  <a:schemeClr val="tx1"/>
                </a:solidFill>
              </a:rPr>
              <a:t> 4 </a:t>
            </a:r>
            <a:r>
              <a:rPr lang="en-US" sz="2400" b="1" dirty="0" err="1" smtClean="0">
                <a:solidFill>
                  <a:schemeClr val="tx1"/>
                </a:solidFill>
              </a:rPr>
              <a:t>soatda</a:t>
            </a:r>
            <a:r>
              <a:rPr lang="en-US" sz="2400" b="1" dirty="0" smtClean="0">
                <a:solidFill>
                  <a:schemeClr val="tx1"/>
                </a:solidFill>
              </a:rPr>
              <a:t> 12 </a:t>
            </a:r>
            <a:r>
              <a:rPr lang="en-US" sz="2400" b="1" dirty="0" err="1" smtClean="0">
                <a:solidFill>
                  <a:schemeClr val="tx1"/>
                </a:solidFill>
              </a:rPr>
              <a:t>ga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yerni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haydadi</a:t>
            </a:r>
            <a:r>
              <a:rPr lang="en-US" sz="2400" b="1" dirty="0" smtClean="0">
                <a:solidFill>
                  <a:schemeClr val="tx1"/>
                </a:solidFill>
              </a:rPr>
              <a:t>. U </a:t>
            </a:r>
            <a:r>
              <a:rPr lang="en-US" sz="2400" b="1" dirty="0" err="1" smtClean="0">
                <a:solidFill>
                  <a:schemeClr val="tx1"/>
                </a:solidFill>
              </a:rPr>
              <a:t>shunday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mehnat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unumdorligi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bilan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ishlasa</a:t>
            </a:r>
            <a:r>
              <a:rPr lang="en-US" sz="2400" b="1" dirty="0" smtClean="0">
                <a:solidFill>
                  <a:schemeClr val="tx1"/>
                </a:solidFill>
              </a:rPr>
              <a:t>, 6 </a:t>
            </a:r>
            <a:r>
              <a:rPr lang="en-US" sz="2400" b="1" dirty="0" err="1" smtClean="0">
                <a:solidFill>
                  <a:schemeClr val="tx1"/>
                </a:solidFill>
              </a:rPr>
              <a:t>soatda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qancha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yerni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haydaydi</a:t>
            </a:r>
            <a:r>
              <a:rPr lang="en-US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0893" y="2677015"/>
            <a:ext cx="3608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Berilgan:</a:t>
            </a: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t=4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soat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A=12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12893" y="2747532"/>
            <a:ext cx="2084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Yechish:</a:t>
            </a:r>
            <a:endParaRPr lang="ru-RU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8785" y="3548910"/>
            <a:ext cx="7263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A=N · t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83816" y="3993027"/>
            <a:ext cx="6007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N=A :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9169" y="4404891"/>
            <a:ext cx="6101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N=12 : 4= 3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soat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06703" y="5993911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04879" y="4764843"/>
            <a:ext cx="7223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soat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– 3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bo‘lsa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soatda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= 6 · 3=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7314" y="6079308"/>
            <a:ext cx="901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18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yerni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haydaydi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10096" y="2886742"/>
            <a:ext cx="58871" cy="3145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984977" y="2622949"/>
            <a:ext cx="1914924" cy="52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44816" y="2572408"/>
            <a:ext cx="1440161" cy="628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0" name="Минус 29"/>
          <p:cNvSpPr/>
          <p:nvPr/>
        </p:nvSpPr>
        <p:spPr>
          <a:xfrm>
            <a:off x="7984977" y="3671911"/>
            <a:ext cx="1572010" cy="1315748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97839" y="5749395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549" y="2102140"/>
            <a:ext cx="4001967" cy="270323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16466" y="5127166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9" grpId="0"/>
      <p:bldP spid="10" grpId="0"/>
      <p:bldP spid="11" grpId="0"/>
      <p:bldP spid="17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0008" y="242864"/>
            <a:ext cx="12001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12" y="1296194"/>
            <a:ext cx="12385376" cy="56806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80908" y="2872397"/>
            <a:ext cx="53981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3600" b="1" dirty="0">
                <a:ln w="0"/>
                <a:latin typeface="Arial" pitchFamily="34" charset="0"/>
                <a:cs typeface="Arial" pitchFamily="34" charset="0"/>
              </a:rPr>
              <a:t>Darslikdagi  </a:t>
            </a:r>
          </a:p>
          <a:p>
            <a:pPr algn="ctr">
              <a:defRPr/>
            </a:pPr>
            <a:r>
              <a:rPr lang="en-US" altLang="ru-RU" sz="3600" b="1" dirty="0">
                <a:ln w="0"/>
                <a:latin typeface="Arial" pitchFamily="34" charset="0"/>
                <a:cs typeface="Arial" pitchFamily="34" charset="0"/>
              </a:rPr>
              <a:t>498-,499-masalalarni </a:t>
            </a:r>
            <a:r>
              <a:rPr lang="en-US" altLang="ru-RU" sz="3600" b="1" dirty="0" err="1" smtClean="0">
                <a:ln w="0"/>
                <a:latin typeface="Arial" pitchFamily="34" charset="0"/>
                <a:cs typeface="Arial" pitchFamily="34" charset="0"/>
              </a:rPr>
              <a:t>yechish</a:t>
            </a:r>
            <a:r>
              <a:rPr lang="en-US" altLang="ru-RU" sz="3600" b="1" dirty="0" smtClean="0">
                <a:ln w="0"/>
                <a:latin typeface="Arial" pitchFamily="34" charset="0"/>
                <a:cs typeface="Arial" pitchFamily="34" charset="0"/>
              </a:rPr>
              <a:t> (</a:t>
            </a:r>
            <a:r>
              <a:rPr lang="en-US" altLang="ru-RU" sz="3600" b="1" dirty="0">
                <a:ln w="0"/>
                <a:latin typeface="Arial" pitchFamily="34" charset="0"/>
                <a:cs typeface="Arial" pitchFamily="34" charset="0"/>
              </a:rPr>
              <a:t>113-bet).</a:t>
            </a:r>
            <a:endParaRPr lang="ru-RU" sz="36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81320" y="6552778"/>
            <a:ext cx="1512168" cy="42407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9713</TotalTime>
  <Words>515</Words>
  <Application>Microsoft Office PowerPoint</Application>
  <PresentationFormat>Произвольный</PresentationFormat>
  <Paragraphs>107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Office Theme</vt:lpstr>
      <vt:lpstr>MATEMATIKA</vt:lpstr>
      <vt:lpstr>C</vt:lpstr>
      <vt:lpstr>   </vt:lpstr>
      <vt:lpstr>Yechish: </vt:lpstr>
      <vt:lpstr>Презентация PowerPoint</vt:lpstr>
      <vt:lpstr>     500-masala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743</cp:revision>
  <dcterms:created xsi:type="dcterms:W3CDTF">2020-04-09T07:32:19Z</dcterms:created>
  <dcterms:modified xsi:type="dcterms:W3CDTF">2020-11-27T04:48:52Z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