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4" r:id="rId2"/>
    <p:sldId id="433" r:id="rId3"/>
    <p:sldId id="435" r:id="rId4"/>
    <p:sldId id="437" r:id="rId5"/>
    <p:sldId id="438" r:id="rId6"/>
    <p:sldId id="446" r:id="rId7"/>
    <p:sldId id="447" r:id="rId8"/>
    <p:sldId id="448" r:id="rId9"/>
    <p:sldId id="449" r:id="rId10"/>
    <p:sldId id="420" r:id="rId11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БАЙРАМБЕК" initials="Б" lastIdx="1" clrIdx="1">
    <p:extLst>
      <p:ext uri="{19B8F6BF-5375-455C-9EA6-DF929625EA0E}">
        <p15:presenceInfo xmlns:p15="http://schemas.microsoft.com/office/powerpoint/2012/main" userId="30f66696539999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0293" autoAdjust="0"/>
  </p:normalViewPr>
  <p:slideViewPr>
    <p:cSldViewPr>
      <p:cViewPr varScale="1">
        <p:scale>
          <a:sx n="61" d="100"/>
          <a:sy n="61" d="100"/>
        </p:scale>
        <p:origin x="900" y="60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949939" y="2298923"/>
            <a:ext cx="10873208" cy="3073178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 </a:t>
            </a:r>
            <a:r>
              <a:rPr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5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z-Cyrl-UZ"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TRANSPORTIR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BURCHAKLARNI O‘LCHASH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>
              <a:spcBef>
                <a:spcPts val="245"/>
              </a:spcBef>
            </a:pPr>
            <a:endParaRPr lang="en-US" sz="8800" dirty="0">
              <a:solidFill>
                <a:schemeClr val="tx2"/>
              </a:solidFill>
              <a:latin typeface="Arial Black" pitchFamily="34" charset="0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876938"/>
            <a:chOff x="439458" y="322808"/>
            <a:chExt cx="498577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20"/>
              <a:ext cx="838783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ru-RU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4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8568188" y="3960490"/>
            <a:ext cx="3312368" cy="2945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853"/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4434"/>
            <a:ext cx="1240159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469092" y="2473379"/>
            <a:ext cx="74634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000" b="1" dirty="0" err="1" smtClean="0">
                <a:ln w="0"/>
                <a:latin typeface="Arial" pitchFamily="34" charset="0"/>
                <a:cs typeface="Arial" pitchFamily="34" charset="0"/>
              </a:rPr>
              <a:t>Darslikning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123-bet</a:t>
            </a:r>
            <a:r>
              <a:rPr lang="en-US" altLang="ru-RU" sz="4000" b="1" dirty="0">
                <a:ln w="0"/>
                <a:latin typeface="Arial" pitchFamily="34" charset="0"/>
                <a:cs typeface="Arial" pitchFamily="34" charset="0"/>
              </a:rPr>
              <a:t>i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dagi </a:t>
            </a:r>
            <a:endParaRPr lang="en-US" altLang="ru-RU" sz="4000" b="1" dirty="0" smtClean="0">
              <a:ln w="0"/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altLang="ru-RU" sz="4000" b="1" smtClean="0">
                <a:ln w="0"/>
                <a:latin typeface="Arial" pitchFamily="34" charset="0"/>
                <a:cs typeface="Arial" pitchFamily="34" charset="0"/>
              </a:rPr>
              <a:t>546-</a:t>
            </a:r>
            <a:r>
              <a:rPr lang="en-US" altLang="ru-RU" sz="4000" b="1" smtClean="0">
                <a:ln w="0"/>
                <a:latin typeface="Arial" pitchFamily="34" charset="0"/>
                <a:cs typeface="Arial" pitchFamily="34" charset="0"/>
              </a:rPr>
              <a:t>, 547-, 548- masalalarni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000" b="1" dirty="0" err="1" smtClean="0">
                <a:ln w="0"/>
                <a:latin typeface="Arial" pitchFamily="34" charset="0"/>
                <a:cs typeface="Arial" pitchFamily="34" charset="0"/>
              </a:rPr>
              <a:t>yechish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ln w="0"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52" y="1512218"/>
            <a:ext cx="11881320" cy="430887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nuqtadan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chiqqan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nurdan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iborat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shakl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burchak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ataladi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322965" y="334042"/>
            <a:ext cx="5568696" cy="738664"/>
          </a:xfrm>
        </p:spPr>
        <p:txBody>
          <a:bodyPr/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Mustahkamlash</a:t>
            </a:r>
            <a:endParaRPr lang="ru-RU" sz="4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0821" y="2095539"/>
                <a:ext cx="482055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AOB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OA, OB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21" y="2095539"/>
                <a:ext cx="4820550" cy="1384995"/>
              </a:xfrm>
              <a:prstGeom prst="rect">
                <a:avLst/>
              </a:prstGeom>
              <a:blipFill>
                <a:blip r:embed="rId2"/>
                <a:stretch>
                  <a:fillRect l="-2655" t="-4846" r="-1138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H="1">
            <a:off x="9866366" y="2464002"/>
            <a:ext cx="1532412" cy="156530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9866366" y="4001336"/>
            <a:ext cx="1872208" cy="2796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уга 7"/>
          <p:cNvSpPr/>
          <p:nvPr/>
        </p:nvSpPr>
        <p:spPr>
          <a:xfrm>
            <a:off x="9877873" y="3849285"/>
            <a:ext cx="288032" cy="360040"/>
          </a:xfrm>
          <a:prstGeom prst="arc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387185" y="3916937"/>
            <a:ext cx="503664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0753" y="2053149"/>
            <a:ext cx="510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38574" y="3747660"/>
            <a:ext cx="503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136" y="4119365"/>
            <a:ext cx="39820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sohasidir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6423844" y="4188833"/>
            <a:ext cx="2016224" cy="208823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423844" y="6277065"/>
            <a:ext cx="2808312" cy="7200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>
            <a:off x="6435351" y="6097045"/>
            <a:ext cx="288032" cy="360040"/>
          </a:xfrm>
          <a:prstGeom prst="arc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075703" y="624909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05421" y="407397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05784" y="6372206"/>
            <a:ext cx="515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8442447" y="4190398"/>
            <a:ext cx="779318" cy="2141438"/>
          </a:xfrm>
          <a:custGeom>
            <a:avLst/>
            <a:gdLst>
              <a:gd name="connsiteX0" fmla="*/ 0 w 779318"/>
              <a:gd name="connsiteY0" fmla="*/ 11302 h 2141438"/>
              <a:gd name="connsiteX1" fmla="*/ 62345 w 779318"/>
              <a:gd name="connsiteY1" fmla="*/ 911 h 2141438"/>
              <a:gd name="connsiteX2" fmla="*/ 124691 w 779318"/>
              <a:gd name="connsiteY2" fmla="*/ 63256 h 2141438"/>
              <a:gd name="connsiteX3" fmla="*/ 176645 w 779318"/>
              <a:gd name="connsiteY3" fmla="*/ 94429 h 2141438"/>
              <a:gd name="connsiteX4" fmla="*/ 207818 w 779318"/>
              <a:gd name="connsiteY4" fmla="*/ 115211 h 2141438"/>
              <a:gd name="connsiteX5" fmla="*/ 270164 w 779318"/>
              <a:gd name="connsiteY5" fmla="*/ 135993 h 2141438"/>
              <a:gd name="connsiteX6" fmla="*/ 311727 w 779318"/>
              <a:gd name="connsiteY6" fmla="*/ 208729 h 2141438"/>
              <a:gd name="connsiteX7" fmla="*/ 322118 w 779318"/>
              <a:gd name="connsiteY7" fmla="*/ 239902 h 2141438"/>
              <a:gd name="connsiteX8" fmla="*/ 363682 w 779318"/>
              <a:gd name="connsiteY8" fmla="*/ 302247 h 2141438"/>
              <a:gd name="connsiteX9" fmla="*/ 394854 w 779318"/>
              <a:gd name="connsiteY9" fmla="*/ 499674 h 2141438"/>
              <a:gd name="connsiteX10" fmla="*/ 415636 w 779318"/>
              <a:gd name="connsiteY10" fmla="*/ 634756 h 2141438"/>
              <a:gd name="connsiteX11" fmla="*/ 436418 w 779318"/>
              <a:gd name="connsiteY11" fmla="*/ 697102 h 2141438"/>
              <a:gd name="connsiteX12" fmla="*/ 457200 w 779318"/>
              <a:gd name="connsiteY12" fmla="*/ 832184 h 2141438"/>
              <a:gd name="connsiteX13" fmla="*/ 477982 w 779318"/>
              <a:gd name="connsiteY13" fmla="*/ 904920 h 2141438"/>
              <a:gd name="connsiteX14" fmla="*/ 498764 w 779318"/>
              <a:gd name="connsiteY14" fmla="*/ 936093 h 2141438"/>
              <a:gd name="connsiteX15" fmla="*/ 519545 w 779318"/>
              <a:gd name="connsiteY15" fmla="*/ 998438 h 2141438"/>
              <a:gd name="connsiteX16" fmla="*/ 529936 w 779318"/>
              <a:gd name="connsiteY16" fmla="*/ 1029611 h 2141438"/>
              <a:gd name="connsiteX17" fmla="*/ 550718 w 779318"/>
              <a:gd name="connsiteY17" fmla="*/ 1143911 h 2141438"/>
              <a:gd name="connsiteX18" fmla="*/ 561109 w 779318"/>
              <a:gd name="connsiteY18" fmla="*/ 1175084 h 2141438"/>
              <a:gd name="connsiteX19" fmla="*/ 602673 w 779318"/>
              <a:gd name="connsiteY19" fmla="*/ 1258211 h 2141438"/>
              <a:gd name="connsiteX20" fmla="*/ 644236 w 779318"/>
              <a:gd name="connsiteY20" fmla="*/ 1351729 h 2141438"/>
              <a:gd name="connsiteX21" fmla="*/ 665018 w 779318"/>
              <a:gd name="connsiteY21" fmla="*/ 1424465 h 2141438"/>
              <a:gd name="connsiteX22" fmla="*/ 685800 w 779318"/>
              <a:gd name="connsiteY22" fmla="*/ 1486811 h 2141438"/>
              <a:gd name="connsiteX23" fmla="*/ 706582 w 779318"/>
              <a:gd name="connsiteY23" fmla="*/ 1559547 h 2141438"/>
              <a:gd name="connsiteX24" fmla="*/ 716973 w 779318"/>
              <a:gd name="connsiteY24" fmla="*/ 1632284 h 2141438"/>
              <a:gd name="connsiteX25" fmla="*/ 737754 w 779318"/>
              <a:gd name="connsiteY25" fmla="*/ 1694629 h 2141438"/>
              <a:gd name="connsiteX26" fmla="*/ 748145 w 779318"/>
              <a:gd name="connsiteY26" fmla="*/ 1725802 h 2141438"/>
              <a:gd name="connsiteX27" fmla="*/ 768927 w 779318"/>
              <a:gd name="connsiteY27" fmla="*/ 1840102 h 2141438"/>
              <a:gd name="connsiteX28" fmla="*/ 779318 w 779318"/>
              <a:gd name="connsiteY28" fmla="*/ 2141438 h 214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79318" h="2141438">
                <a:moveTo>
                  <a:pt x="0" y="11302"/>
                </a:moveTo>
                <a:cubicBezTo>
                  <a:pt x="20782" y="7838"/>
                  <a:pt x="41686" y="-3221"/>
                  <a:pt x="62345" y="911"/>
                </a:cubicBezTo>
                <a:cubicBezTo>
                  <a:pt x="111974" y="10837"/>
                  <a:pt x="95691" y="38399"/>
                  <a:pt x="124691" y="63256"/>
                </a:cubicBezTo>
                <a:cubicBezTo>
                  <a:pt x="140025" y="76399"/>
                  <a:pt x="159519" y="83725"/>
                  <a:pt x="176645" y="94429"/>
                </a:cubicBezTo>
                <a:cubicBezTo>
                  <a:pt x="187235" y="101048"/>
                  <a:pt x="196406" y="110139"/>
                  <a:pt x="207818" y="115211"/>
                </a:cubicBezTo>
                <a:cubicBezTo>
                  <a:pt x="227836" y="124108"/>
                  <a:pt x="270164" y="135993"/>
                  <a:pt x="270164" y="135993"/>
                </a:cubicBezTo>
                <a:cubicBezTo>
                  <a:pt x="291034" y="167299"/>
                  <a:pt x="295907" y="171816"/>
                  <a:pt x="311727" y="208729"/>
                </a:cubicBezTo>
                <a:cubicBezTo>
                  <a:pt x="316042" y="218796"/>
                  <a:pt x="316799" y="230327"/>
                  <a:pt x="322118" y="239902"/>
                </a:cubicBezTo>
                <a:cubicBezTo>
                  <a:pt x="334248" y="261735"/>
                  <a:pt x="363682" y="302247"/>
                  <a:pt x="363682" y="302247"/>
                </a:cubicBezTo>
                <a:cubicBezTo>
                  <a:pt x="384837" y="450330"/>
                  <a:pt x="361781" y="292962"/>
                  <a:pt x="394854" y="499674"/>
                </a:cubicBezTo>
                <a:cubicBezTo>
                  <a:pt x="402052" y="544659"/>
                  <a:pt x="401230" y="591537"/>
                  <a:pt x="415636" y="634756"/>
                </a:cubicBezTo>
                <a:lnTo>
                  <a:pt x="436418" y="697102"/>
                </a:lnTo>
                <a:cubicBezTo>
                  <a:pt x="445415" y="769079"/>
                  <a:pt x="443600" y="770983"/>
                  <a:pt x="457200" y="832184"/>
                </a:cubicBezTo>
                <a:cubicBezTo>
                  <a:pt x="459863" y="844169"/>
                  <a:pt x="471040" y="891035"/>
                  <a:pt x="477982" y="904920"/>
                </a:cubicBezTo>
                <a:cubicBezTo>
                  <a:pt x="483567" y="916090"/>
                  <a:pt x="491837" y="925702"/>
                  <a:pt x="498764" y="936093"/>
                </a:cubicBezTo>
                <a:lnTo>
                  <a:pt x="519545" y="998438"/>
                </a:lnTo>
                <a:lnTo>
                  <a:pt x="529936" y="1029611"/>
                </a:lnTo>
                <a:cubicBezTo>
                  <a:pt x="538346" y="1088477"/>
                  <a:pt x="536720" y="1094918"/>
                  <a:pt x="550718" y="1143911"/>
                </a:cubicBezTo>
                <a:cubicBezTo>
                  <a:pt x="553727" y="1154443"/>
                  <a:pt x="556577" y="1165113"/>
                  <a:pt x="561109" y="1175084"/>
                </a:cubicBezTo>
                <a:cubicBezTo>
                  <a:pt x="573929" y="1203287"/>
                  <a:pt x="592877" y="1228821"/>
                  <a:pt x="602673" y="1258211"/>
                </a:cubicBezTo>
                <a:cubicBezTo>
                  <a:pt x="656284" y="1419049"/>
                  <a:pt x="594838" y="1252933"/>
                  <a:pt x="644236" y="1351729"/>
                </a:cubicBezTo>
                <a:cubicBezTo>
                  <a:pt x="652966" y="1369188"/>
                  <a:pt x="660024" y="1407820"/>
                  <a:pt x="665018" y="1424465"/>
                </a:cubicBezTo>
                <a:cubicBezTo>
                  <a:pt x="671313" y="1445447"/>
                  <a:pt x="680487" y="1465559"/>
                  <a:pt x="685800" y="1486811"/>
                </a:cubicBezTo>
                <a:cubicBezTo>
                  <a:pt x="698848" y="1539000"/>
                  <a:pt x="691675" y="1514826"/>
                  <a:pt x="706582" y="1559547"/>
                </a:cubicBezTo>
                <a:cubicBezTo>
                  <a:pt x="710046" y="1583793"/>
                  <a:pt x="711466" y="1608419"/>
                  <a:pt x="716973" y="1632284"/>
                </a:cubicBezTo>
                <a:cubicBezTo>
                  <a:pt x="721899" y="1653629"/>
                  <a:pt x="730827" y="1673847"/>
                  <a:pt x="737754" y="1694629"/>
                </a:cubicBezTo>
                <a:cubicBezTo>
                  <a:pt x="741218" y="1705020"/>
                  <a:pt x="746344" y="1714998"/>
                  <a:pt x="748145" y="1725802"/>
                </a:cubicBezTo>
                <a:cubicBezTo>
                  <a:pt x="761440" y="1805568"/>
                  <a:pt x="754404" y="1767488"/>
                  <a:pt x="768927" y="1840102"/>
                </a:cubicBezTo>
                <a:cubicBezTo>
                  <a:pt x="779574" y="2127579"/>
                  <a:pt x="779318" y="2027074"/>
                  <a:pt x="779318" y="21414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107313" y="5491453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chki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3917" y="4377806"/>
            <a:ext cx="2459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ashqi</a:t>
            </a:r>
            <a:r>
              <a:rPr lang="en-US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</a:t>
            </a:r>
            <a:endParaRPr lang="ru-RU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5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animBg="1"/>
      <p:bldP spid="9" grpId="0"/>
      <p:bldP spid="10" grpId="0"/>
      <p:bldP spid="11" grpId="0"/>
      <p:bldP spid="12" grpId="0"/>
      <p:bldP spid="17" grpId="0" animBg="1"/>
      <p:bldP spid="18" grpId="0"/>
      <p:bldP spid="19" grpId="0"/>
      <p:bldP spid="20" grpId="0"/>
      <p:bldP spid="21" grpId="0" animBg="1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08619" y="240403"/>
            <a:ext cx="7246424" cy="1477328"/>
          </a:xfrm>
        </p:spPr>
        <p:txBody>
          <a:bodyPr/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Burchaklarni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taqqoslash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132" y="1083344"/>
            <a:ext cx="120253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to‘ldiruvchi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nurlardan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burchakka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yoyiq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6" name="Прямая соединительная линия 5"/>
          <p:cNvCxnSpPr>
            <a:endCxn id="9" idx="2"/>
          </p:cNvCxnSpPr>
          <p:nvPr/>
        </p:nvCxnSpPr>
        <p:spPr>
          <a:xfrm flipV="1">
            <a:off x="6481545" y="2952378"/>
            <a:ext cx="5663603" cy="29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уга 6"/>
          <p:cNvSpPr/>
          <p:nvPr/>
        </p:nvSpPr>
        <p:spPr>
          <a:xfrm>
            <a:off x="9139063" y="2581987"/>
            <a:ext cx="548256" cy="803283"/>
          </a:xfrm>
          <a:prstGeom prst="arc">
            <a:avLst>
              <a:gd name="adj1" fmla="val 11039169"/>
              <a:gd name="adj2" fmla="val 2124571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44466" y="2451556"/>
            <a:ext cx="516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04195" y="2490713"/>
            <a:ext cx="481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18890" y="2461940"/>
            <a:ext cx="262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∙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9206969" y="2130314"/>
            <a:ext cx="54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398686" y="3214088"/>
                <a:ext cx="750952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AOB </a:t>
                </a:r>
                <a:r>
                  <a:rPr lang="en-US" sz="32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2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–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yoyiq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686" y="3214088"/>
                <a:ext cx="7509524" cy="584775"/>
              </a:xfrm>
              <a:prstGeom prst="rect">
                <a:avLst/>
              </a:prstGeom>
              <a:blipFill>
                <a:blip r:embed="rId2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64051" y="2912037"/>
            <a:ext cx="132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Заголовок 1"/>
          <p:cNvSpPr>
            <a:spLocks noGrp="1"/>
          </p:cNvSpPr>
          <p:nvPr>
            <p:ph type="title"/>
          </p:nvPr>
        </p:nvSpPr>
        <p:spPr>
          <a:xfrm>
            <a:off x="3249863" y="4257650"/>
            <a:ext cx="3577002" cy="9285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3480840" y="457068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39820" y="3716108"/>
            <a:ext cx="484491" cy="11128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41" idx="1"/>
          </p:cNvCxnSpPr>
          <p:nvPr/>
        </p:nvCxnSpPr>
        <p:spPr>
          <a:xfrm>
            <a:off x="1425499" y="4832297"/>
            <a:ext cx="20553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39820" y="458138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0761" y="378436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468606" y="2914583"/>
                <a:ext cx="37385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b="1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3600" b="1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𝐀𝐎𝐁</m:t>
                    </m:r>
                  </m:oMath>
                </a14:m>
                <a:r>
                  <a:rPr lang="en-US" sz="36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 =  </a:t>
                </a:r>
                <a14:m>
                  <m:oMath xmlns:m="http://schemas.openxmlformats.org/officeDocument/2006/math">
                    <m:r>
                      <a:rPr lang="ru-RU" sz="3600" b="1" i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3600" b="1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𝐌𝐎𝐍</m:t>
                    </m:r>
                  </m:oMath>
                </a14:m>
                <a:r>
                  <a:rPr lang="en-US" sz="36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  <a:endParaRPr lang="ru-RU" sz="3600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606" y="2914583"/>
                <a:ext cx="3738524" cy="646331"/>
              </a:xfrm>
              <a:prstGeom prst="rect">
                <a:avLst/>
              </a:prstGeom>
              <a:blipFill>
                <a:blip r:embed="rId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/>
          <p:nvPr/>
        </p:nvCxnSpPr>
        <p:spPr>
          <a:xfrm>
            <a:off x="5329300" y="3692663"/>
            <a:ext cx="266322" cy="128626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50" idx="1"/>
          </p:cNvCxnSpPr>
          <p:nvPr/>
        </p:nvCxnSpPr>
        <p:spPr>
          <a:xfrm flipV="1">
            <a:off x="5595622" y="4949428"/>
            <a:ext cx="2500504" cy="2950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104267" y="4647464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96126" y="471859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87358" y="35498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1738" y="2908312"/>
            <a:ext cx="132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V="1">
            <a:off x="2990583" y="6615802"/>
            <a:ext cx="3826755" cy="23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2650688" y="6202663"/>
            <a:ext cx="488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922431" y="626185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034037" y="593031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07124" y="634306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2184135" y="5206805"/>
            <a:ext cx="863536" cy="1397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57" idx="1"/>
          </p:cNvCxnSpPr>
          <p:nvPr/>
        </p:nvCxnSpPr>
        <p:spPr>
          <a:xfrm>
            <a:off x="3051783" y="6604672"/>
            <a:ext cx="20553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583941" y="635713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787216" y="524421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2721155" y="5186655"/>
            <a:ext cx="346173" cy="14099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endCxn id="65" idx="1"/>
          </p:cNvCxnSpPr>
          <p:nvPr/>
        </p:nvCxnSpPr>
        <p:spPr>
          <a:xfrm flipV="1">
            <a:off x="3094148" y="6582369"/>
            <a:ext cx="2655819" cy="1113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688993" y="6177501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749967" y="635153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808619" y="517847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0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10" grpId="0"/>
      <p:bldP spid="11" grpId="0"/>
      <p:bldP spid="12" grpId="0"/>
      <p:bldP spid="57" grpId="0"/>
      <p:bldP spid="60" grpId="0"/>
      <p:bldP spid="61" grpId="0"/>
      <p:bldP spid="64" grpId="0"/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196444" y="276297"/>
            <a:ext cx="6480720" cy="738664"/>
          </a:xfrm>
        </p:spPr>
        <p:txBody>
          <a:bodyPr/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Burchaklarni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o‘lchash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128" y="1368202"/>
            <a:ext cx="121693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Burchaklarning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gradus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o‘lchovi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transporter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asbob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gradus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sohasiga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qismlari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joylashishini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/>
          </a:p>
        </p:txBody>
      </p:sp>
      <p:pic>
        <p:nvPicPr>
          <p:cNvPr id="6" name="Picture 6" descr="Транспортир 1328085 - Канцелярские товары | 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60" y="3196375"/>
            <a:ext cx="3672408" cy="206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2728392" y="5060325"/>
            <a:ext cx="0" cy="8368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608712" y="5060325"/>
            <a:ext cx="0" cy="8368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793153" y="5014700"/>
            <a:ext cx="325540" cy="13730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4300555" y="5044474"/>
            <a:ext cx="899179" cy="13884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118693" y="4722312"/>
            <a:ext cx="431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21514" y="5784484"/>
            <a:ext cx="2781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ashqi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shkala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40360" y="6346555"/>
            <a:ext cx="2458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chizig‘i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77059" y="6355308"/>
            <a:ext cx="2774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86800" y="5784484"/>
            <a:ext cx="2267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chki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shkala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2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9" grpId="0"/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448472" y="432098"/>
            <a:ext cx="5568696" cy="3385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128" y="1224186"/>
            <a:ext cx="121693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Aksioma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tayin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gradus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o‘lchoviga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Yoyiq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gradus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o‘lchovi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⁰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63178"/>
            <a:ext cx="12025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Burchaklar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transportir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o‘lchanadi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Как правильно чертить уг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08" y="4028674"/>
            <a:ext cx="6378597" cy="214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444613" y="6051222"/>
                <a:ext cx="676934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𝐁𝐎𝐂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60⁰ </a:t>
                </a:r>
                <a:r>
                  <a:rPr lang="ru-RU" sz="3600" b="1" dirty="0" smtClean="0"/>
                  <a:t>      </a:t>
                </a:r>
                <a14:m>
                  <m:oMath xmlns:m="http://schemas.openxmlformats.org/officeDocument/2006/math">
                    <m:r>
                      <a:rPr lang="en-US" sz="36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3600" b="1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𝐌𝐎𝐍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⁰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13" y="6051222"/>
                <a:ext cx="6769347" cy="646331"/>
              </a:xfrm>
              <a:prstGeom prst="rect">
                <a:avLst/>
              </a:prstGeom>
              <a:blipFill>
                <a:blip r:embed="rId3"/>
                <a:stretch>
                  <a:fillRect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5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4172" y="158977"/>
            <a:ext cx="5370963" cy="1857175"/>
          </a:xfrm>
        </p:spPr>
        <p:txBody>
          <a:bodyPr/>
          <a:lstStyle/>
          <a:p>
            <a:r>
              <a:rPr lang="en-US" dirty="0" smtClean="0"/>
              <a:t>542-masala</a:t>
            </a:r>
            <a:endParaRPr lang="ru-RU" dirty="0"/>
          </a:p>
        </p:txBody>
      </p:sp>
      <p:pic>
        <p:nvPicPr>
          <p:cNvPr id="5" name="Picture 6" descr="Транспортир 1328085 - Канцелярские товары | 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25" y="2297718"/>
            <a:ext cx="2880320" cy="167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28792" y="295977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86823" y="519918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4421" y="4717722"/>
            <a:ext cx="320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.</a:t>
            </a:r>
            <a:endParaRPr lang="ru-RU" sz="40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444882" y="5184626"/>
            <a:ext cx="20360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444882" y="3312418"/>
            <a:ext cx="1440160" cy="18752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183669" y="5362477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270275" y="6048722"/>
                <a:ext cx="247375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3200" b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𝐀𝐎𝐁</m:t>
                    </m:r>
                  </m:oMath>
                </a14:m>
                <a:r>
                  <a:rPr lang="en-US" sz="3200" b="1" dirty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200" b="1" smtClean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50⁰ 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75" y="6048722"/>
                <a:ext cx="2473754" cy="584775"/>
              </a:xfrm>
              <a:prstGeom prst="rect">
                <a:avLst/>
              </a:prstGeom>
              <a:blipFill>
                <a:blip r:embed="rId3"/>
                <a:stretch>
                  <a:fillRect t="-13542" r="-541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07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7 -0.05798 L 0.0873 -0.05798 C 0.14335 -0.05798 0.2123 0.01102 0.2123 0.06702 L 0.2123 0.19202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249" y="144066"/>
            <a:ext cx="3577002" cy="9285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229647" y="5488553"/>
            <a:ext cx="110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.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687948" y="2937191"/>
                <a:ext cx="274466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ru-RU" sz="3600" dirty="0" smtClean="0"/>
              </a:p>
              <a:p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𝐍𝐊𝐋</m:t>
                    </m:r>
                  </m:oMath>
                </a14:m>
                <a:r>
                  <a:rPr lang="en-US" sz="3600" b="1" dirty="0" smtClean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35°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948" y="2937191"/>
                <a:ext cx="2744662" cy="1200329"/>
              </a:xfrm>
              <a:prstGeom prst="rect">
                <a:avLst/>
              </a:prstGeom>
              <a:blipFill>
                <a:blip r:embed="rId2"/>
                <a:stretch>
                  <a:fillRect r="-1111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 flipH="1">
            <a:off x="5692744" y="3627088"/>
            <a:ext cx="432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9411" y="5928137"/>
            <a:ext cx="4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39156" y="6017870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359712" y="3275758"/>
            <a:ext cx="2879444" cy="264665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10" idx="0"/>
          </p:cNvCxnSpPr>
          <p:nvPr/>
        </p:nvCxnSpPr>
        <p:spPr>
          <a:xfrm>
            <a:off x="5340698" y="5941583"/>
            <a:ext cx="3100597" cy="762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Транспортир 1328085 - Канцелярские товары | 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6" y="1634251"/>
            <a:ext cx="3573325" cy="285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1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52381E-7 -4.55026E-6 L 0.125 -4.55026E-6 C 0.18105 -4.55026E-6 0.25 0.06901 0.25 0.125 L 0.25 0.2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12298" y="288082"/>
            <a:ext cx="4092757" cy="913830"/>
          </a:xfrm>
        </p:spPr>
        <p:txBody>
          <a:bodyPr/>
          <a:lstStyle/>
          <a:p>
            <a:r>
              <a:rPr lang="en-US" sz="4800" dirty="0" smtClean="0"/>
              <a:t>545-masala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4136" y="1554228"/>
            <a:ext cx="11953328" cy="3447098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Gradus </a:t>
            </a:r>
            <a:r>
              <a:rPr lang="en-US" sz="2800" b="1" dirty="0" err="1" smtClean="0">
                <a:solidFill>
                  <a:schemeClr val="tx1"/>
                </a:solidFill>
              </a:rPr>
              <a:t>o‘lchovi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berilgan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quyidagi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burchaklardan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qaysi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o‘tkir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r>
              <a:rPr lang="uz-Cyrl-UZ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Qaysi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o‘tmas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burchak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92° ; 16° ; 145° ; 90° ; 78° ; 132° ; 112° ; 98°.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O‘tkir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burchak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:   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O‘tmas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burchak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6424" y="3622212"/>
            <a:ext cx="1973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16°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78°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60440" y="4497748"/>
            <a:ext cx="5002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92° , 98° , 112° ,132° , 145° 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7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40559" y="432098"/>
            <a:ext cx="6624737" cy="738664"/>
          </a:xfrm>
        </p:spPr>
        <p:txBody>
          <a:bodyPr/>
          <a:lstStyle/>
          <a:p>
            <a:r>
              <a:rPr lang="en-US" sz="4800" b="1" dirty="0" smtClean="0"/>
              <a:t>masala</a:t>
            </a:r>
            <a:endParaRPr lang="ru-RU" sz="4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88232" y="2291874"/>
            <a:ext cx="12313368" cy="4739759"/>
          </a:xfrm>
        </p:spPr>
        <p:txBody>
          <a:bodyPr/>
          <a:lstStyle/>
          <a:p>
            <a:r>
              <a:rPr lang="en-US" sz="2800" b="1" dirty="0" smtClean="0"/>
              <a:t>NOB=180° </a:t>
            </a:r>
          </a:p>
          <a:p>
            <a:r>
              <a:rPr lang="en-US" sz="2800" b="1" dirty="0" smtClean="0"/>
              <a:t>BOA=40°</a:t>
            </a:r>
          </a:p>
          <a:p>
            <a:r>
              <a:rPr lang="en-US" sz="2800" b="1" dirty="0" smtClean="0"/>
              <a:t>BOK=90°</a:t>
            </a:r>
          </a:p>
          <a:p>
            <a:r>
              <a:rPr lang="en-US" sz="2800" b="1" dirty="0" smtClean="0"/>
              <a:t>BOP=135°</a:t>
            </a:r>
          </a:p>
          <a:p>
            <a:r>
              <a:rPr lang="en-US" sz="2800" b="1" dirty="0" smtClean="0"/>
              <a:t>NOD=20°</a:t>
            </a:r>
          </a:p>
          <a:p>
            <a:r>
              <a:rPr lang="en-US" sz="2800" b="1" dirty="0" smtClean="0"/>
              <a:t>NOP=45°</a:t>
            </a:r>
          </a:p>
          <a:p>
            <a:r>
              <a:rPr lang="en-US" sz="2800" b="1" dirty="0" smtClean="0"/>
              <a:t>NOK=90°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392" y="2520330"/>
            <a:ext cx="7349758" cy="37216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8232" y="1399218"/>
            <a:ext cx="1180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Rasmdan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gradus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o‘lchovini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toping?</a:t>
            </a:r>
          </a:p>
        </p:txBody>
      </p:sp>
    </p:spTree>
    <p:extLst>
      <p:ext uri="{BB962C8B-B14F-4D97-AF65-F5344CB8AC3E}">
        <p14:creationId xmlns:p14="http://schemas.microsoft.com/office/powerpoint/2010/main" val="1189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9442</TotalTime>
  <Words>319</Words>
  <Application>Microsoft Office PowerPoint</Application>
  <PresentationFormat>Произвольный</PresentationFormat>
  <Paragraphs>96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Cambria Math</vt:lpstr>
      <vt:lpstr>Office Theme</vt:lpstr>
      <vt:lpstr>MATEMATIKA</vt:lpstr>
      <vt:lpstr>Bir nuqtadan chiqqan ikki nurdan iborat shakl burchak deb ataladi.</vt:lpstr>
      <vt:lpstr>Презентация PowerPoint</vt:lpstr>
      <vt:lpstr>Презентация PowerPoint</vt:lpstr>
      <vt:lpstr>Презентация PowerPoint</vt:lpstr>
      <vt:lpstr>542-masala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Учетная запись Майкрософт</cp:lastModifiedBy>
  <cp:revision>719</cp:revision>
  <dcterms:created xsi:type="dcterms:W3CDTF">2020-04-09T07:32:19Z</dcterms:created>
  <dcterms:modified xsi:type="dcterms:W3CDTF">2020-11-30T04:12:38Z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