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4" r:id="rId2"/>
    <p:sldId id="437" r:id="rId3"/>
    <p:sldId id="438" r:id="rId4"/>
    <p:sldId id="439" r:id="rId5"/>
    <p:sldId id="440" r:id="rId6"/>
    <p:sldId id="441" r:id="rId7"/>
    <p:sldId id="442" r:id="rId8"/>
    <p:sldId id="420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БАЙРАМБЕК" initials="Б" lastIdx="1" clrIdx="1">
    <p:extLst>
      <p:ext uri="{19B8F6BF-5375-455C-9EA6-DF929625EA0E}">
        <p15:presenceInfo xmlns:p15="http://schemas.microsoft.com/office/powerpoint/2012/main" userId="30f66696539999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0293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8535" y="379884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352128" y="2181969"/>
            <a:ext cx="8948715" cy="3078308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 Black" pitchFamily="34" charset="0"/>
                <a:cs typeface="Arial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o‘lchovli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algoritmlari</a:t>
            </a:r>
            <a:endParaRPr lang="ru-RU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6"/>
            <a:chOff x="439458" y="322808"/>
            <a:chExt cx="4985770" cy="5088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800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300843" y="2314566"/>
            <a:ext cx="3114463" cy="29459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853"/>
          </a:p>
        </p:txBody>
      </p:sp>
      <p:sp>
        <p:nvSpPr>
          <p:cNvPr id="5" name="Прямоугольник 4"/>
          <p:cNvSpPr/>
          <p:nvPr/>
        </p:nvSpPr>
        <p:spPr>
          <a:xfrm>
            <a:off x="10285454" y="744590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196444" y="271251"/>
            <a:ext cx="6480720" cy="738664"/>
          </a:xfrm>
        </p:spPr>
        <p:txBody>
          <a:bodyPr/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Burchaklarni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o‘lchash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128" y="1368202"/>
            <a:ext cx="121693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joylashishini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/>
          </a:p>
        </p:txBody>
      </p:sp>
      <p:pic>
        <p:nvPicPr>
          <p:cNvPr id="6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360" y="3196375"/>
            <a:ext cx="3672408" cy="206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 стрелкой 7"/>
          <p:cNvCxnSpPr/>
          <p:nvPr/>
        </p:nvCxnSpPr>
        <p:spPr>
          <a:xfrm flipV="1">
            <a:off x="2728392" y="5060325"/>
            <a:ext cx="0" cy="8368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608712" y="5060325"/>
            <a:ext cx="0" cy="8368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3793153" y="5014700"/>
            <a:ext cx="325540" cy="137302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 flipV="1">
            <a:off x="4300555" y="5044474"/>
            <a:ext cx="899179" cy="138843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4118693" y="4722312"/>
            <a:ext cx="4310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221514" y="5784484"/>
            <a:ext cx="27813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ashqi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shkala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40360" y="6346555"/>
            <a:ext cx="24587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chizig‘i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77059" y="6355308"/>
            <a:ext cx="27743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186800" y="5784484"/>
            <a:ext cx="2267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chki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shkala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02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9" grpId="0"/>
      <p:bldP spid="20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352722" y="305911"/>
            <a:ext cx="10953128" cy="984885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Transportir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yordamida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burchakni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o‘lchash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algoritmi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ru-RU" sz="3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52128" y="1224186"/>
                <a:ext cx="12169352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Transportir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chizig‘ini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tomoniga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transportir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markazi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ustma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ust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tushadigan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qilib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quyamiz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2.Transportir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shkalasida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OB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ko‘rsatgan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miqdor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gradus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ya’ni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800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60°</a:t>
                </a:r>
                <a:endParaRPr lang="ru-RU" sz="28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28" y="1224186"/>
                <a:ext cx="12169352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1052" t="-3691" r="-1002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52128" y="3064554"/>
            <a:ext cx="10721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Как правильно чертить уго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408" y="4028674"/>
            <a:ext cx="6378597" cy="214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444613" y="6051222"/>
                <a:ext cx="676934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𝐁𝐎𝐂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60⁰ </a:t>
                </a:r>
                <a:r>
                  <a:rPr lang="ru-RU" sz="3600" b="1" dirty="0" smtClean="0">
                    <a:solidFill>
                      <a:srgbClr val="00206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𝐌𝐎𝐍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⁰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613" y="6051222"/>
                <a:ext cx="6769347" cy="646331"/>
              </a:xfrm>
              <a:prstGeom prst="rect">
                <a:avLst/>
              </a:prstGeom>
              <a:blipFill>
                <a:blip r:embed="rId4"/>
                <a:stretch>
                  <a:fillRect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5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160" y="4680570"/>
            <a:ext cx="5904656" cy="1292662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47 </a:t>
            </a:r>
            <a:r>
              <a:rPr lang="en-US" sz="2800" dirty="0" err="1" smtClean="0">
                <a:solidFill>
                  <a:schemeClr val="tx2"/>
                </a:solidFill>
              </a:rPr>
              <a:t>gradus</a:t>
            </a:r>
            <a:r>
              <a:rPr lang="en-US" sz="2800" dirty="0" smtClean="0">
                <a:solidFill>
                  <a:schemeClr val="tx2"/>
                </a:solidFill>
              </a:rPr>
              <a:t>  35 </a:t>
            </a:r>
            <a:r>
              <a:rPr lang="en-US" sz="2800" dirty="0" err="1" smtClean="0">
                <a:solidFill>
                  <a:schemeClr val="tx2"/>
                </a:solidFill>
              </a:rPr>
              <a:t>minut</a:t>
            </a:r>
            <a:r>
              <a:rPr lang="en-US" sz="2800" dirty="0" smtClean="0">
                <a:solidFill>
                  <a:schemeClr val="tx2"/>
                </a:solidFill>
              </a:rPr>
              <a:t>  53 </a:t>
            </a:r>
            <a:r>
              <a:rPr lang="en-US" sz="2800" dirty="0" err="1" smtClean="0">
                <a:solidFill>
                  <a:schemeClr val="tx2"/>
                </a:solidFill>
              </a:rPr>
              <a:t>sekund</a:t>
            </a:r>
            <a:r>
              <a:rPr lang="en-US" sz="2800" dirty="0" smtClean="0">
                <a:solidFill>
                  <a:schemeClr val="tx2"/>
                </a:solidFill>
              </a:rPr>
              <a:t/>
            </a:r>
            <a:br>
              <a:rPr lang="en-US" sz="2800" dirty="0" smtClean="0">
                <a:solidFill>
                  <a:schemeClr val="tx2"/>
                </a:solidFill>
              </a:rPr>
            </a:br>
            <a:r>
              <a:rPr lang="en-US" sz="2800" dirty="0">
                <a:solidFill>
                  <a:schemeClr val="tx2"/>
                </a:solidFill>
              </a:rPr>
              <a:t/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2800" dirty="0" smtClean="0">
                <a:solidFill>
                  <a:schemeClr val="tx2"/>
                </a:solidFill>
              </a:rPr>
              <a:t>47°35'53"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9" y="1512218"/>
            <a:ext cx="11867034" cy="430887"/>
          </a:xfrm>
        </p:spPr>
        <p:txBody>
          <a:bodyPr/>
          <a:lstStyle/>
          <a:p>
            <a:r>
              <a:rPr lang="en-US" sz="2800" b="1" dirty="0" smtClean="0"/>
              <a:t>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6036" y="1305863"/>
            <a:ext cx="92651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lchashda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lar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ulushlarida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⁰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1/60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–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uz-Cyrl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1/3600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sekund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z-Cyrl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1°=60'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1'=60"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 descr="Профессия рисунок &lt;strong&gt;учитель&lt;/strong&gt;: Профессия &lt;strong&gt;учитель&lt;/strong&gt; – картинки и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44816" y="3456434"/>
            <a:ext cx="3049750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9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8" y="288082"/>
            <a:ext cx="3228661" cy="738664"/>
          </a:xfrm>
        </p:spPr>
        <p:txBody>
          <a:bodyPr/>
          <a:lstStyle/>
          <a:p>
            <a:r>
              <a:rPr lang="en-US" sz="4800" b="1" dirty="0" smtClean="0"/>
              <a:t>1-masala</a:t>
            </a:r>
            <a:endParaRPr lang="ru-RU" sz="48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80120" y="1402527"/>
            <a:ext cx="12241360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Bitta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o‘tkir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bitta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o‘tmas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chizing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Ularni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belgilang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Transportir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yordamida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o‘lchang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o‘lchov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natijalarini</a:t>
            </a:r>
            <a:r>
              <a:rPr lang="en-US" sz="2800" b="1" dirty="0" smtClean="0">
                <a:solidFill>
                  <a:schemeClr val="tx1"/>
                </a:solidFill>
              </a:rPr>
              <a:t> yozing.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379486" y="4907970"/>
            <a:ext cx="2417265" cy="2131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379486" y="2606175"/>
            <a:ext cx="1413102" cy="232310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21" idx="2"/>
          </p:cNvCxnSpPr>
          <p:nvPr/>
        </p:nvCxnSpPr>
        <p:spPr>
          <a:xfrm>
            <a:off x="6580628" y="3006653"/>
            <a:ext cx="1312954" cy="183005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899520" y="4816607"/>
            <a:ext cx="219407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7744670" y="4554997"/>
            <a:ext cx="30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29452" y="4667670"/>
            <a:ext cx="30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358452" y="248343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986541" y="4785264"/>
            <a:ext cx="363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61788" y="4954027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57457" y="490797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22257" y="227731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72562" y="5080007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446" y="3026161"/>
            <a:ext cx="3672408" cy="206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52" y="3153672"/>
            <a:ext cx="3672408" cy="206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12016" y="5661801"/>
                <a:ext cx="6268612" cy="1292662"/>
              </a:xfrm>
            </p:spPr>
            <p:txBody>
              <a:bodyPr/>
              <a:lstStyle/>
              <a:p>
                <a:r>
                  <a:rPr lang="en-US" sz="2800" dirty="0" err="1" smtClean="0">
                    <a:solidFill>
                      <a:schemeClr val="tx1"/>
                    </a:solidFill>
                  </a:rPr>
                  <a:t>O‘tkir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dirty="0" smtClean="0">
                    <a:solidFill>
                      <a:schemeClr val="tx2"/>
                    </a:solidFill>
                  </a:rPr>
                  <a:t/>
                </a:r>
                <a:br>
                  <a:rPr lang="en-US" sz="2800" dirty="0" smtClean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&lt; 90°</a:t>
                </a:r>
                <a:b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60°&lt; 90°</a:t>
                </a:r>
                <a:endParaRPr lang="ru-RU" sz="28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12016" y="5661801"/>
                <a:ext cx="6268612" cy="1292662"/>
              </a:xfrm>
              <a:blipFill>
                <a:blip r:embed="rId3"/>
                <a:stretch>
                  <a:fillRect l="-3405" t="-8491" b="-155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Заголовок 1"/>
              <p:cNvSpPr txBox="1">
                <a:spLocks/>
              </p:cNvSpPr>
              <p:nvPr/>
            </p:nvSpPr>
            <p:spPr>
              <a:xfrm>
                <a:off x="6226628" y="5622277"/>
                <a:ext cx="4782684" cy="12926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err="1" smtClean="0">
                    <a:solidFill>
                      <a:schemeClr val="tx1"/>
                    </a:solidFill>
                  </a:rPr>
                  <a:t>O‘tmas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kern="0" dirty="0" smtClean="0">
                    <a:solidFill>
                      <a:schemeClr val="tx2"/>
                    </a:solidFill>
                  </a:rPr>
                  <a:t/>
                </a:r>
                <a:br>
                  <a:rPr lang="en-US" sz="2800" kern="0" dirty="0" smtClean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AOD &lt; 180°</a:t>
                </a:r>
                <a:b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125°&lt; 180°</a:t>
                </a:r>
                <a:endParaRPr lang="ru-RU" sz="2800" b="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6628" y="5622277"/>
                <a:ext cx="4782684" cy="1292662"/>
              </a:xfrm>
              <a:prstGeom prst="rect">
                <a:avLst/>
              </a:prstGeom>
              <a:blipFill>
                <a:blip r:embed="rId4"/>
                <a:stretch>
                  <a:fillRect l="-4459" t="-8491" b="-16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572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60091"/>
            <a:ext cx="4956852" cy="738664"/>
          </a:xfrm>
        </p:spPr>
        <p:txBody>
          <a:bodyPr/>
          <a:lstStyle/>
          <a:p>
            <a:r>
              <a:rPr lang="en-US" sz="4800" b="1" dirty="0" smtClean="0"/>
              <a:t>2-masala</a:t>
            </a:r>
            <a:endParaRPr lang="ru-RU" sz="48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640160" y="1512218"/>
            <a:ext cx="11521361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Transportir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yordamida</a:t>
            </a:r>
            <a:r>
              <a:rPr lang="en-US" sz="2800" b="1" dirty="0" smtClean="0">
                <a:solidFill>
                  <a:schemeClr val="tx1"/>
                </a:solidFill>
              </a:rPr>
              <a:t>: a) 75°, b) 115°  li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yasang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861593" y="4706371"/>
            <a:ext cx="2417265" cy="2131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endCxn id="19" idx="3"/>
          </p:cNvCxnSpPr>
          <p:nvPr/>
        </p:nvCxnSpPr>
        <p:spPr>
          <a:xfrm flipV="1">
            <a:off x="2861593" y="2431425"/>
            <a:ext cx="629403" cy="229626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743974" y="2232298"/>
            <a:ext cx="1176104" cy="251548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7926016" y="4727681"/>
            <a:ext cx="219407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771166" y="4466071"/>
            <a:ext cx="30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11559" y="4466071"/>
            <a:ext cx="30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00840" y="207539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13037" y="4696338"/>
            <a:ext cx="363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88284" y="486510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39564" y="470637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54669" y="487840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43" y="2919746"/>
            <a:ext cx="3672408" cy="206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20" y="2930277"/>
            <a:ext cx="3672408" cy="2069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3086718" y="216981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54404" y="5556819"/>
                <a:ext cx="6268612" cy="1292662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O‘tkir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dirty="0" smtClean="0">
                    <a:solidFill>
                      <a:schemeClr val="tx2"/>
                    </a:solidFill>
                  </a:rPr>
                  <a:t/>
                </a:r>
                <a:br>
                  <a:rPr lang="en-US" sz="2800" dirty="0" smtClean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𝐋𝐊𝐍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&lt; 90°</a:t>
                </a:r>
                <a:b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75°&lt; 90°</a:t>
                </a:r>
                <a:endParaRPr lang="ru-RU" sz="28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54404" y="5556819"/>
                <a:ext cx="6268612" cy="1292662"/>
              </a:xfrm>
              <a:blipFill>
                <a:blip r:embed="rId3"/>
                <a:stretch>
                  <a:fillRect l="-3405" t="-8491" b="-155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Заголовок 1"/>
              <p:cNvSpPr txBox="1">
                <a:spLocks/>
              </p:cNvSpPr>
              <p:nvPr/>
            </p:nvSpPr>
            <p:spPr>
              <a:xfrm>
                <a:off x="6400840" y="5565999"/>
                <a:ext cx="4782684" cy="1292662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err="1" smtClean="0">
                    <a:solidFill>
                      <a:schemeClr val="tx1"/>
                    </a:solidFill>
                  </a:rPr>
                  <a:t>O‘tmas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kern="0" dirty="0" smtClean="0">
                    <a:solidFill>
                      <a:schemeClr val="tx2"/>
                    </a:solidFill>
                  </a:rPr>
                  <a:t/>
                </a:r>
                <a:br>
                  <a:rPr lang="en-US" sz="2800" kern="0" dirty="0" smtClean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ABD &lt; 180°</a:t>
                </a:r>
                <a:b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8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115°&lt; 180°</a:t>
                </a:r>
                <a:endParaRPr lang="ru-RU" sz="2800" b="0" kern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40" y="5565999"/>
                <a:ext cx="4782684" cy="1292662"/>
              </a:xfrm>
              <a:prstGeom prst="rect">
                <a:avLst/>
              </a:prstGeom>
              <a:blipFill>
                <a:blip r:embed="rId4"/>
                <a:stretch>
                  <a:fillRect l="-4459" t="-8491" b="-16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7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0100" y="216075"/>
            <a:ext cx="4743029" cy="738664"/>
          </a:xfrm>
        </p:spPr>
        <p:txBody>
          <a:bodyPr/>
          <a:lstStyle/>
          <a:p>
            <a:r>
              <a:rPr lang="ru-RU" sz="4800" b="1" dirty="0" smtClean="0"/>
              <a:t>3</a:t>
            </a:r>
            <a:r>
              <a:rPr lang="en-US" sz="4800" b="1" dirty="0" smtClean="0"/>
              <a:t>-masala</a:t>
            </a:r>
            <a:endParaRPr lang="ru-RU" sz="48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2241360" cy="498598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a) </a:t>
            </a:r>
            <a:r>
              <a:rPr lang="en-US" sz="3600" b="1" dirty="0" smtClean="0">
                <a:solidFill>
                  <a:schemeClr val="tx1"/>
                </a:solidFill>
              </a:rPr>
              <a:t>33</a:t>
            </a:r>
            <a:r>
              <a:rPr lang="en-US" sz="3600" b="1" dirty="0" smtClean="0">
                <a:solidFill>
                  <a:schemeClr val="tx1"/>
                </a:solidFill>
              </a:rPr>
              <a:t>° ; b) 11° 10' ; d) 21° ; e) 16°20'  </a:t>
            </a:r>
            <a:r>
              <a:rPr lang="en-US" sz="3600" b="1" dirty="0" err="1" smtClean="0">
                <a:solidFill>
                  <a:schemeClr val="tx1"/>
                </a:solidFill>
              </a:rPr>
              <a:t>ni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sekundlarda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ifodalang</a:t>
            </a:r>
            <a:r>
              <a:rPr lang="en-US" sz="3600" b="1" dirty="0" smtClean="0">
                <a:solidFill>
                  <a:schemeClr val="tx1"/>
                </a:solidFill>
              </a:rPr>
              <a:t>.</a:t>
            </a:r>
            <a:endParaRPr lang="en-US" sz="3600" b="1" dirty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33° = 33 · 60' = 33 · 3600" =118800"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11°10' = 11 · 60' + 10' =11· 3600" + 10·60" =40200"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21° = 21 · 60' =21 · 3600" =75600"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16°20' = 16 · 60' +20' =16 · 3600" +20·60"=58800"</a:t>
            </a:r>
          </a:p>
        </p:txBody>
      </p:sp>
    </p:spTree>
    <p:extLst>
      <p:ext uri="{BB962C8B-B14F-4D97-AF65-F5344CB8AC3E}">
        <p14:creationId xmlns:p14="http://schemas.microsoft.com/office/powerpoint/2010/main" val="398829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304" y="1440210"/>
            <a:ext cx="8928992" cy="549040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96544" y="2629896"/>
            <a:ext cx="50405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O‘tkir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burchak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va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o‘tmas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burchaklar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chizing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.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Ularni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belgilab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transportir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yordamida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200" b="1" dirty="0" err="1" smtClean="0">
                <a:ln w="0"/>
                <a:latin typeface="Arial" pitchFamily="34" charset="0"/>
                <a:cs typeface="Arial" pitchFamily="34" charset="0"/>
              </a:rPr>
              <a:t>o‘lchang</a:t>
            </a:r>
            <a:r>
              <a:rPr lang="en-US" altLang="ru-RU" sz="3200" b="1" dirty="0" smtClean="0">
                <a:ln w="0"/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9875</TotalTime>
  <Words>347</Words>
  <Application>Microsoft Office PowerPoint</Application>
  <PresentationFormat>Произвольный</PresentationFormat>
  <Paragraphs>59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47 gradus  35 minut  53 sekund  47°35'53"</vt:lpstr>
      <vt:lpstr>O‘tkir burchak ∠AOB &lt; 90° 60°&lt; 90°</vt:lpstr>
      <vt:lpstr>O‘tkir burchak ∠LKN &lt; 90° 75°&lt; 90°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765</cp:revision>
  <dcterms:created xsi:type="dcterms:W3CDTF">2020-04-09T07:32:19Z</dcterms:created>
  <dcterms:modified xsi:type="dcterms:W3CDTF">2020-12-02T07:16:00Z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