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84" r:id="rId2"/>
    <p:sldId id="437" r:id="rId3"/>
    <p:sldId id="438" r:id="rId4"/>
    <p:sldId id="439" r:id="rId5"/>
    <p:sldId id="440" r:id="rId6"/>
    <p:sldId id="441" r:id="rId7"/>
    <p:sldId id="442" r:id="rId8"/>
    <p:sldId id="420" r:id="rId9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  <p:cmAuthor id="2" name="БАЙРАМБЕК" initials="Б" lastIdx="1" clrIdx="1">
    <p:extLst>
      <p:ext uri="{19B8F6BF-5375-455C-9EA6-DF929625EA0E}">
        <p15:presenceInfo xmlns:p15="http://schemas.microsoft.com/office/powerpoint/2012/main" userId="30f666965399994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0293" autoAdjust="0"/>
  </p:normalViewPr>
  <p:slideViewPr>
    <p:cSldViewPr>
      <p:cViewPr varScale="1">
        <p:scale>
          <a:sx n="62" d="100"/>
          <a:sy n="62" d="100"/>
        </p:scale>
        <p:origin x="488" y="56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18535" y="379884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352128" y="2181969"/>
            <a:ext cx="8948715" cy="3078308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lang="en-US" sz="5400" b="1" dirty="0" smtClean="0">
                <a:solidFill>
                  <a:schemeClr val="tx2"/>
                </a:solidFill>
                <a:latin typeface="Arial Black" pitchFamily="34" charset="0"/>
                <a:cs typeface="Arial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Transportir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o‘lchovli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algoritmlari</a:t>
            </a:r>
            <a:endParaRPr lang="ru-RU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129696"/>
            <a:chOff x="439458" y="322808"/>
            <a:chExt cx="4985770" cy="5088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491800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300843" y="2314566"/>
            <a:ext cx="3114463" cy="29459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853"/>
          </a:p>
        </p:txBody>
      </p:sp>
      <p:sp>
        <p:nvSpPr>
          <p:cNvPr id="5" name="Прямоугольник 4"/>
          <p:cNvSpPr/>
          <p:nvPr/>
        </p:nvSpPr>
        <p:spPr>
          <a:xfrm>
            <a:off x="10285454" y="744590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196444" y="271251"/>
            <a:ext cx="6480720" cy="738664"/>
          </a:xfrm>
        </p:spPr>
        <p:txBody>
          <a:bodyPr/>
          <a:lstStyle/>
          <a:p>
            <a:r>
              <a:rPr lang="en-US" sz="4800" b="1" dirty="0" err="1" smtClean="0">
                <a:solidFill>
                  <a:schemeClr val="bg1"/>
                </a:solidFill>
              </a:rPr>
              <a:t>Burchaklarni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</a:rPr>
              <a:t>o‘lchash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2128" y="1368202"/>
            <a:ext cx="121693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o‘lchovi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transportir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o‘lchovi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sohasiga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joylashishini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/>
          </a:p>
        </p:txBody>
      </p:sp>
      <p:pic>
        <p:nvPicPr>
          <p:cNvPr id="6" name="Picture 6" descr="Транспортир 1328085 - Канцелярские товары | Sh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360" y="3196375"/>
            <a:ext cx="3672408" cy="2069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 flipV="1">
            <a:off x="2728392" y="5060325"/>
            <a:ext cx="0" cy="83687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5608712" y="5060325"/>
            <a:ext cx="0" cy="83687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3793153" y="5014700"/>
            <a:ext cx="325540" cy="137302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 flipV="1">
            <a:off x="4300555" y="5044474"/>
            <a:ext cx="899179" cy="138843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4118693" y="4722312"/>
            <a:ext cx="4310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32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221514" y="5784484"/>
            <a:ext cx="27813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ashqi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shkala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440360" y="6346555"/>
            <a:ext cx="24587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chizig‘i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877059" y="6355308"/>
            <a:ext cx="27743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186800" y="5784484"/>
            <a:ext cx="22675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chki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shkala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029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19" grpId="0"/>
      <p:bldP spid="20" grpId="0"/>
      <p:bldP spid="22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352722" y="305911"/>
            <a:ext cx="10953128" cy="984885"/>
          </a:xfrm>
        </p:spPr>
        <p:txBody>
          <a:bodyPr/>
          <a:lstStyle/>
          <a:p>
            <a:r>
              <a:rPr lang="en-US" sz="3200" b="1" dirty="0" err="1" smtClean="0">
                <a:solidFill>
                  <a:schemeClr val="bg1"/>
                </a:solidFill>
              </a:rPr>
              <a:t>Transportir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yordamida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burchakni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o‘lchash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algoritmi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endParaRPr lang="ru-RU" sz="32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52128" y="1224186"/>
                <a:ext cx="12169352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Transportir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chizig‘ini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transportir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markazi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ustma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ust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tushadigan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qilib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quyamiz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/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2.Transportir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shkalasida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burchakning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OB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ko‘rsatgan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miqdor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BOC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gradus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o‘lchovi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BOC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2800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60°</a:t>
                </a:r>
                <a:endParaRPr lang="ru-RU" sz="28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128" y="1224186"/>
                <a:ext cx="12169352" cy="1815882"/>
              </a:xfrm>
              <a:prstGeom prst="rect">
                <a:avLst/>
              </a:prstGeom>
              <a:blipFill rotWithShape="0">
                <a:blip r:embed="rId2"/>
                <a:stretch>
                  <a:fillRect l="-1052" t="-3691" r="-1002" b="-8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52128" y="3064554"/>
            <a:ext cx="10721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transportir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Как правильно чертить уго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408" y="4028674"/>
            <a:ext cx="6378597" cy="214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444613" y="6051222"/>
                <a:ext cx="676934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𝐁𝐎𝐂</m:t>
                    </m:r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60⁰ </a:t>
                </a:r>
                <a:r>
                  <a:rPr lang="ru-RU" sz="3600" b="1" dirty="0" smtClean="0">
                    <a:solidFill>
                      <a:srgbClr val="002060"/>
                    </a:solidFill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3600" b="1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600" b="1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𝐌𝐎𝐍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12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⁰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4613" y="6051222"/>
                <a:ext cx="6769347" cy="646331"/>
              </a:xfrm>
              <a:prstGeom prst="rect">
                <a:avLst/>
              </a:prstGeom>
              <a:blipFill>
                <a:blip r:embed="rId4"/>
                <a:stretch>
                  <a:fillRect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756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160" y="4680570"/>
            <a:ext cx="5904656" cy="1292662"/>
          </a:xfrm>
        </p:spPr>
        <p:txBody>
          <a:bodyPr/>
          <a:lstStyle/>
          <a:p>
            <a:r>
              <a:rPr lang="en-US" sz="2800" dirty="0" smtClean="0">
                <a:solidFill>
                  <a:schemeClr val="tx2"/>
                </a:solidFill>
              </a:rPr>
              <a:t>47 </a:t>
            </a:r>
            <a:r>
              <a:rPr lang="en-US" sz="2800" dirty="0" err="1" smtClean="0">
                <a:solidFill>
                  <a:schemeClr val="tx2"/>
                </a:solidFill>
              </a:rPr>
              <a:t>gradus</a:t>
            </a:r>
            <a:r>
              <a:rPr lang="en-US" sz="2800" dirty="0" smtClean="0">
                <a:solidFill>
                  <a:schemeClr val="tx2"/>
                </a:solidFill>
              </a:rPr>
              <a:t>  35 </a:t>
            </a:r>
            <a:r>
              <a:rPr lang="en-US" sz="2800" dirty="0" err="1" smtClean="0">
                <a:solidFill>
                  <a:schemeClr val="tx2"/>
                </a:solidFill>
              </a:rPr>
              <a:t>minut</a:t>
            </a:r>
            <a:r>
              <a:rPr lang="en-US" sz="2800" dirty="0" smtClean="0">
                <a:solidFill>
                  <a:schemeClr val="tx2"/>
                </a:solidFill>
              </a:rPr>
              <a:t>  53 </a:t>
            </a:r>
            <a:r>
              <a:rPr lang="en-US" sz="2800" dirty="0" err="1" smtClean="0">
                <a:solidFill>
                  <a:schemeClr val="tx2"/>
                </a:solidFill>
              </a:rPr>
              <a:t>sekund</a:t>
            </a:r>
            <a:r>
              <a:rPr lang="en-US" sz="2800" dirty="0" smtClean="0">
                <a:solidFill>
                  <a:schemeClr val="tx2"/>
                </a:solidFill>
              </a:rPr>
              <a:t/>
            </a:r>
            <a:br>
              <a:rPr lang="en-US" sz="2800" dirty="0" smtClean="0">
                <a:solidFill>
                  <a:schemeClr val="tx2"/>
                </a:solidFill>
              </a:rPr>
            </a:br>
            <a:r>
              <a:rPr lang="en-US" sz="2800" dirty="0">
                <a:solidFill>
                  <a:schemeClr val="tx2"/>
                </a:solidFill>
              </a:rPr>
              <a:t/>
            </a:r>
            <a:br>
              <a:rPr lang="en-US" sz="2800" dirty="0">
                <a:solidFill>
                  <a:schemeClr val="tx2"/>
                </a:solidFill>
              </a:rPr>
            </a:br>
            <a:r>
              <a:rPr lang="en-US" sz="2800" dirty="0" smtClean="0">
                <a:solidFill>
                  <a:schemeClr val="tx2"/>
                </a:solidFill>
              </a:rPr>
              <a:t>47°35'53"</a:t>
            </a: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2129" y="1512218"/>
            <a:ext cx="11867034" cy="430887"/>
          </a:xfrm>
        </p:spPr>
        <p:txBody>
          <a:bodyPr/>
          <a:lstStyle/>
          <a:p>
            <a:r>
              <a:rPr lang="en-US" sz="2800" b="1" dirty="0" smtClean="0"/>
              <a:t> 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6036" y="1305863"/>
            <a:ext cx="92651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Burchaklarni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lchashda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lar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u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ulushlarida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1/60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lagi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–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'</a:t>
            </a:r>
            <a:r>
              <a:rPr lang="uz-Cyrl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1/3600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lagi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sekund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uz-Cyrl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1°=60'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1'=60"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 descr="Профессия рисунок &lt;strong&gt;учитель&lt;/strong&gt;: Профессия &lt;strong&gt;учитель&lt;/strong&gt; – картинки и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44816" y="3456434"/>
            <a:ext cx="3049750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99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12298" y="288082"/>
            <a:ext cx="3228661" cy="738664"/>
          </a:xfrm>
        </p:spPr>
        <p:txBody>
          <a:bodyPr/>
          <a:lstStyle/>
          <a:p>
            <a:r>
              <a:rPr lang="en-US" sz="4800" b="1" dirty="0" smtClean="0"/>
              <a:t>1-masala</a:t>
            </a:r>
            <a:endParaRPr lang="ru-RU" sz="48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0120" y="1402527"/>
            <a:ext cx="12241360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Bitta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o‘tkir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bitta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o‘tmas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chizing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Ularni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belgilang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Transportir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yordamida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o‘lchang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o‘lchov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natijalarini</a:t>
            </a:r>
            <a:r>
              <a:rPr lang="en-US" sz="2800" b="1" dirty="0" smtClean="0">
                <a:solidFill>
                  <a:schemeClr val="tx1"/>
                </a:solidFill>
              </a:rPr>
              <a:t> yozing.</a:t>
            </a:r>
            <a:endParaRPr lang="ru-RU" sz="2800" b="1" dirty="0">
              <a:solidFill>
                <a:schemeClr val="tx1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2379486" y="4907970"/>
            <a:ext cx="2417265" cy="2131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2379486" y="2606175"/>
            <a:ext cx="1413102" cy="232310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21" idx="2"/>
          </p:cNvCxnSpPr>
          <p:nvPr/>
        </p:nvCxnSpPr>
        <p:spPr>
          <a:xfrm>
            <a:off x="6580628" y="3006653"/>
            <a:ext cx="1312954" cy="1830052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899520" y="4816607"/>
            <a:ext cx="219407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7744670" y="4554997"/>
            <a:ext cx="3097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229452" y="4667670"/>
            <a:ext cx="3097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358452" y="2483433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986541" y="4785264"/>
            <a:ext cx="3637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661788" y="4954027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657457" y="490797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322257" y="227731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172562" y="5080007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6" descr="Транспортир 1328085 - Канцелярские товары | Sh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446" y="3026161"/>
            <a:ext cx="3672408" cy="2069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Транспортир 1328085 - Канцелярские товары | Sh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52" y="3153672"/>
            <a:ext cx="3672408" cy="2069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312016" y="5661801"/>
                <a:ext cx="6268612" cy="1292662"/>
              </a:xfrm>
            </p:spPr>
            <p:txBody>
              <a:bodyPr/>
              <a:lstStyle/>
              <a:p>
                <a:r>
                  <a:rPr lang="en-US" sz="2800" dirty="0" err="1" smtClean="0">
                    <a:solidFill>
                      <a:schemeClr val="tx1"/>
                    </a:solidFill>
                  </a:rPr>
                  <a:t>O‘tkir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burchak</a:t>
                </a:r>
                <a:r>
                  <a:rPr lang="en-US" sz="2800" dirty="0" smtClean="0">
                    <a:solidFill>
                      <a:schemeClr val="tx2"/>
                    </a:solidFill>
                  </a:rPr>
                  <a:t/>
                </a:r>
                <a:br>
                  <a:rPr lang="en-US" sz="2800" dirty="0" smtClean="0">
                    <a:solidFill>
                      <a:schemeClr val="tx2"/>
                    </a:solidFill>
                  </a:rPr>
                </a:b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AOB &lt; 90°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60°&lt; 90°</a:t>
                </a:r>
                <a:endParaRPr lang="ru-RU" sz="2800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12016" y="5661801"/>
                <a:ext cx="6268612" cy="1292662"/>
              </a:xfrm>
              <a:blipFill>
                <a:blip r:embed="rId3"/>
                <a:stretch>
                  <a:fillRect l="-3405" t="-8491" b="-155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Заголовок 1"/>
              <p:cNvSpPr txBox="1">
                <a:spLocks/>
              </p:cNvSpPr>
              <p:nvPr/>
            </p:nvSpPr>
            <p:spPr>
              <a:xfrm>
                <a:off x="6226628" y="5622277"/>
                <a:ext cx="4782684" cy="12926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err="1" smtClean="0">
                    <a:solidFill>
                      <a:schemeClr val="tx1"/>
                    </a:solidFill>
                  </a:rPr>
                  <a:t>O‘tmas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burchak</a:t>
                </a:r>
                <a:r>
                  <a:rPr lang="en-US" sz="2800" kern="0" dirty="0" smtClean="0">
                    <a:solidFill>
                      <a:schemeClr val="tx2"/>
                    </a:solidFill>
                  </a:rPr>
                  <a:t/>
                </a:r>
                <a:br>
                  <a:rPr lang="en-US" sz="2800" kern="0" dirty="0" smtClean="0">
                    <a:solidFill>
                      <a:schemeClr val="tx2"/>
                    </a:solidFill>
                  </a:rPr>
                </a:br>
                <a14:m>
                  <m:oMath xmlns:m="http://schemas.openxmlformats.org/officeDocument/2006/math">
                    <m:r>
                      <a:rPr lang="en-US" sz="280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AOD &lt; 180°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125°&lt; 180°</a:t>
                </a:r>
                <a:endParaRPr lang="ru-RU" sz="2800" b="0" kern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6628" y="5622277"/>
                <a:ext cx="4782684" cy="1292662"/>
              </a:xfrm>
              <a:prstGeom prst="rect">
                <a:avLst/>
              </a:prstGeom>
              <a:blipFill>
                <a:blip r:embed="rId4"/>
                <a:stretch>
                  <a:fillRect l="-4459" t="-8491" b="-160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5726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36" grpId="0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12299" y="360091"/>
            <a:ext cx="4956852" cy="738664"/>
          </a:xfrm>
        </p:spPr>
        <p:txBody>
          <a:bodyPr/>
          <a:lstStyle/>
          <a:p>
            <a:r>
              <a:rPr lang="en-US" sz="4800" b="1" dirty="0" smtClean="0"/>
              <a:t>2-masala</a:t>
            </a:r>
            <a:endParaRPr lang="ru-RU" sz="48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640160" y="1512218"/>
            <a:ext cx="11521361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Transportir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yordamida</a:t>
            </a:r>
            <a:r>
              <a:rPr lang="en-US" sz="2800" b="1" dirty="0" smtClean="0">
                <a:solidFill>
                  <a:schemeClr val="tx1"/>
                </a:solidFill>
              </a:rPr>
              <a:t>: a) 75°, b) 115°  li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yasang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2861593" y="4706371"/>
            <a:ext cx="2417265" cy="2131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>
            <a:endCxn id="19" idx="3"/>
          </p:cNvCxnSpPr>
          <p:nvPr/>
        </p:nvCxnSpPr>
        <p:spPr>
          <a:xfrm flipV="1">
            <a:off x="2861593" y="2431425"/>
            <a:ext cx="629403" cy="229626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743974" y="2232298"/>
            <a:ext cx="1176104" cy="251548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7926016" y="4727681"/>
            <a:ext cx="219407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7771166" y="4466071"/>
            <a:ext cx="3097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11559" y="4466071"/>
            <a:ext cx="3097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00840" y="2075396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013037" y="4696338"/>
            <a:ext cx="3637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688284" y="486510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39564" y="470637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54669" y="4878408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6" descr="Транспортир 1328085 - Канцелярские товары | Sh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843" y="2919746"/>
            <a:ext cx="3672408" cy="2069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Транспортир 1328085 - Канцелярские товары | Sh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420" y="2930277"/>
            <a:ext cx="3672408" cy="2069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3086718" y="2169815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354404" y="5556819"/>
                <a:ext cx="6268612" cy="1292662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O‘tkir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burchak</a:t>
                </a:r>
                <a:r>
                  <a:rPr lang="en-US" sz="2800" dirty="0" smtClean="0">
                    <a:solidFill>
                      <a:schemeClr val="tx2"/>
                    </a:solidFill>
                  </a:rPr>
                  <a:t/>
                </a:r>
                <a:br>
                  <a:rPr lang="en-US" sz="2800" dirty="0" smtClean="0">
                    <a:solidFill>
                      <a:schemeClr val="tx2"/>
                    </a:solidFill>
                  </a:rPr>
                </a:b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𝐋𝐊𝐍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&lt; 90°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75°&lt; 90°</a:t>
                </a:r>
                <a:endParaRPr lang="ru-RU" sz="2800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54404" y="5556819"/>
                <a:ext cx="6268612" cy="1292662"/>
              </a:xfrm>
              <a:blipFill>
                <a:blip r:embed="rId3"/>
                <a:stretch>
                  <a:fillRect l="-3405" t="-8491" b="-155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Заголовок 1"/>
              <p:cNvSpPr txBox="1">
                <a:spLocks/>
              </p:cNvSpPr>
              <p:nvPr/>
            </p:nvSpPr>
            <p:spPr>
              <a:xfrm>
                <a:off x="6400840" y="5565999"/>
                <a:ext cx="4782684" cy="12926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err="1" smtClean="0">
                    <a:solidFill>
                      <a:schemeClr val="tx1"/>
                    </a:solidFill>
                  </a:rPr>
                  <a:t>O‘tmas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burchak</a:t>
                </a:r>
                <a:r>
                  <a:rPr lang="en-US" sz="2800" kern="0" dirty="0" smtClean="0">
                    <a:solidFill>
                      <a:schemeClr val="tx2"/>
                    </a:solidFill>
                  </a:rPr>
                  <a:t/>
                </a:r>
                <a:br>
                  <a:rPr lang="en-US" sz="2800" kern="0" dirty="0" smtClean="0">
                    <a:solidFill>
                      <a:schemeClr val="tx2"/>
                    </a:solidFill>
                  </a:rPr>
                </a:br>
                <a14:m>
                  <m:oMath xmlns:m="http://schemas.openxmlformats.org/officeDocument/2006/math">
                    <m:r>
                      <a:rPr lang="en-US" sz="280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ABD &lt; 180°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115°&lt; 180°</a:t>
                </a:r>
                <a:endParaRPr lang="ru-RU" sz="2800" b="0" kern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40" y="5565999"/>
                <a:ext cx="4782684" cy="1292662"/>
              </a:xfrm>
              <a:prstGeom prst="rect">
                <a:avLst/>
              </a:prstGeom>
              <a:blipFill>
                <a:blip r:embed="rId4"/>
                <a:stretch>
                  <a:fillRect l="-4459" t="-8491" b="-160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070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0" grpId="0"/>
      <p:bldP spid="11" grpId="0"/>
      <p:bldP spid="12" grpId="0"/>
      <p:bldP spid="13" grpId="0"/>
      <p:bldP spid="14" grpId="0"/>
      <p:bldP spid="15" grpId="0"/>
      <p:bldP spid="16" grpId="0"/>
      <p:bldP spid="19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10100" y="216075"/>
            <a:ext cx="4743029" cy="738664"/>
          </a:xfrm>
        </p:spPr>
        <p:txBody>
          <a:bodyPr/>
          <a:lstStyle/>
          <a:p>
            <a:r>
              <a:rPr lang="ru-RU" sz="4800" b="1" dirty="0" smtClean="0"/>
              <a:t>3</a:t>
            </a:r>
            <a:r>
              <a:rPr lang="en-US" sz="4800" b="1" dirty="0" smtClean="0"/>
              <a:t>-masala</a:t>
            </a:r>
            <a:endParaRPr lang="ru-RU" sz="48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2128" y="1368202"/>
            <a:ext cx="12241360" cy="4985980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a) </a:t>
            </a:r>
            <a:r>
              <a:rPr lang="en-US" sz="3600" b="1" dirty="0" smtClean="0">
                <a:solidFill>
                  <a:schemeClr val="tx1"/>
                </a:solidFill>
              </a:rPr>
              <a:t>33</a:t>
            </a:r>
            <a:r>
              <a:rPr lang="en-US" sz="3600" b="1" dirty="0" smtClean="0">
                <a:solidFill>
                  <a:schemeClr val="tx1"/>
                </a:solidFill>
              </a:rPr>
              <a:t>° ; b) 11° 10' ; d) 21° ; e) 16°20'  </a:t>
            </a:r>
            <a:r>
              <a:rPr lang="en-US" sz="3600" b="1" dirty="0" err="1" smtClean="0">
                <a:solidFill>
                  <a:schemeClr val="tx1"/>
                </a:solidFill>
              </a:rPr>
              <a:t>ni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sekundlarda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ifodalang</a:t>
            </a:r>
            <a:r>
              <a:rPr lang="en-US" sz="3600" b="1" dirty="0" smtClean="0">
                <a:solidFill>
                  <a:schemeClr val="tx1"/>
                </a:solidFill>
              </a:rPr>
              <a:t>.</a:t>
            </a:r>
            <a:endParaRPr lang="en-US" sz="3600" b="1" dirty="0">
              <a:solidFill>
                <a:schemeClr val="tx1"/>
              </a:solidFill>
            </a:endParaRPr>
          </a:p>
          <a:p>
            <a:r>
              <a:rPr lang="en-US" sz="3600" b="1" dirty="0" smtClean="0">
                <a:solidFill>
                  <a:schemeClr val="tx1"/>
                </a:solidFill>
              </a:rPr>
              <a:t>33° = 33 · 60' = 33 · 3600" =118800"</a:t>
            </a:r>
          </a:p>
          <a:p>
            <a:endParaRPr lang="en-US" sz="3600" b="1" dirty="0" smtClean="0">
              <a:solidFill>
                <a:schemeClr val="tx1"/>
              </a:solidFill>
            </a:endParaRPr>
          </a:p>
          <a:p>
            <a:r>
              <a:rPr lang="en-US" sz="3600" b="1" dirty="0" smtClean="0">
                <a:solidFill>
                  <a:schemeClr val="tx1"/>
                </a:solidFill>
              </a:rPr>
              <a:t>11°10' = 11 · 60' + 10' =11· 3600" + 10·60" =40200"</a:t>
            </a:r>
          </a:p>
          <a:p>
            <a:endParaRPr lang="en-US" sz="3600" b="1" dirty="0" smtClean="0">
              <a:solidFill>
                <a:schemeClr val="tx1"/>
              </a:solidFill>
            </a:endParaRPr>
          </a:p>
          <a:p>
            <a:r>
              <a:rPr lang="en-US" sz="3600" b="1" dirty="0" smtClean="0">
                <a:solidFill>
                  <a:schemeClr val="tx1"/>
                </a:solidFill>
              </a:rPr>
              <a:t>21° = 21 · 60' =21 · 3600" =75600"</a:t>
            </a:r>
          </a:p>
          <a:p>
            <a:endParaRPr lang="en-US" sz="3600" b="1" dirty="0" smtClean="0">
              <a:solidFill>
                <a:schemeClr val="tx1"/>
              </a:solidFill>
            </a:endParaRPr>
          </a:p>
          <a:p>
            <a:r>
              <a:rPr lang="en-US" sz="3600" b="1" dirty="0" smtClean="0">
                <a:solidFill>
                  <a:schemeClr val="tx1"/>
                </a:solidFill>
              </a:rPr>
              <a:t>16°20' = 16 · 60' +20' =16 · 3600" +20·60"=58800"</a:t>
            </a:r>
          </a:p>
        </p:txBody>
      </p:sp>
    </p:spTree>
    <p:extLst>
      <p:ext uri="{BB962C8B-B14F-4D97-AF65-F5344CB8AC3E}">
        <p14:creationId xmlns:p14="http://schemas.microsoft.com/office/powerpoint/2010/main" val="398829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304" y="1440210"/>
            <a:ext cx="8928992" cy="549040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096544" y="2629896"/>
            <a:ext cx="50405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3200" b="1" dirty="0" err="1" smtClean="0">
                <a:ln w="0"/>
                <a:latin typeface="Arial" pitchFamily="34" charset="0"/>
                <a:cs typeface="Arial" pitchFamily="34" charset="0"/>
              </a:rPr>
              <a:t>O‘tkir</a:t>
            </a:r>
            <a:r>
              <a:rPr lang="en-US" altLang="ru-RU" sz="3200" b="1" dirty="0" smtClean="0">
                <a:ln w="0"/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 smtClean="0">
                <a:ln w="0"/>
                <a:latin typeface="Arial" pitchFamily="34" charset="0"/>
                <a:cs typeface="Arial" pitchFamily="34" charset="0"/>
              </a:rPr>
              <a:t>burchak</a:t>
            </a:r>
            <a:r>
              <a:rPr lang="en-US" altLang="ru-RU" sz="3200" b="1" dirty="0" smtClean="0">
                <a:ln w="0"/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 smtClean="0">
                <a:ln w="0"/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3200" b="1" dirty="0" smtClean="0">
                <a:ln w="0"/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 smtClean="0">
                <a:ln w="0"/>
                <a:latin typeface="Arial" pitchFamily="34" charset="0"/>
                <a:cs typeface="Arial" pitchFamily="34" charset="0"/>
              </a:rPr>
              <a:t>o‘tmas</a:t>
            </a:r>
            <a:r>
              <a:rPr lang="en-US" altLang="ru-RU" sz="3200" b="1" dirty="0" smtClean="0">
                <a:ln w="0"/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 smtClean="0">
                <a:ln w="0"/>
                <a:latin typeface="Arial" pitchFamily="34" charset="0"/>
                <a:cs typeface="Arial" pitchFamily="34" charset="0"/>
              </a:rPr>
              <a:t>burchaklar</a:t>
            </a:r>
            <a:r>
              <a:rPr lang="en-US" altLang="ru-RU" sz="3200" b="1" dirty="0" smtClean="0">
                <a:ln w="0"/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 smtClean="0">
                <a:ln w="0"/>
                <a:latin typeface="Arial" pitchFamily="34" charset="0"/>
                <a:cs typeface="Arial" pitchFamily="34" charset="0"/>
              </a:rPr>
              <a:t>chizing</a:t>
            </a:r>
            <a:r>
              <a:rPr lang="en-US" altLang="ru-RU" sz="3200" b="1" dirty="0" smtClean="0">
                <a:ln w="0"/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3200" b="1" dirty="0" err="1" smtClean="0">
                <a:ln w="0"/>
                <a:latin typeface="Arial" pitchFamily="34" charset="0"/>
                <a:cs typeface="Arial" pitchFamily="34" charset="0"/>
              </a:rPr>
              <a:t>Ularni</a:t>
            </a:r>
            <a:r>
              <a:rPr lang="en-US" altLang="ru-RU" sz="3200" b="1" dirty="0" smtClean="0">
                <a:ln w="0"/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 smtClean="0">
                <a:ln w="0"/>
                <a:latin typeface="Arial" pitchFamily="34" charset="0"/>
                <a:cs typeface="Arial" pitchFamily="34" charset="0"/>
              </a:rPr>
              <a:t>belgilab</a:t>
            </a:r>
            <a:r>
              <a:rPr lang="en-US" altLang="ru-RU" sz="3200" b="1" dirty="0" smtClean="0">
                <a:ln w="0"/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 smtClean="0">
                <a:ln w="0"/>
                <a:latin typeface="Arial" pitchFamily="34" charset="0"/>
                <a:cs typeface="Arial" pitchFamily="34" charset="0"/>
              </a:rPr>
              <a:t>transportir</a:t>
            </a:r>
            <a:r>
              <a:rPr lang="en-US" altLang="ru-RU" sz="3200" b="1" dirty="0" smtClean="0">
                <a:ln w="0"/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 smtClean="0">
                <a:ln w="0"/>
                <a:latin typeface="Arial" pitchFamily="34" charset="0"/>
                <a:cs typeface="Arial" pitchFamily="34" charset="0"/>
              </a:rPr>
              <a:t>yordamida</a:t>
            </a:r>
            <a:r>
              <a:rPr lang="en-US" altLang="ru-RU" sz="3200" b="1" dirty="0" smtClean="0">
                <a:ln w="0"/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 smtClean="0">
                <a:ln w="0"/>
                <a:latin typeface="Arial" pitchFamily="34" charset="0"/>
                <a:cs typeface="Arial" pitchFamily="34" charset="0"/>
              </a:rPr>
              <a:t>o‘lchang</a:t>
            </a:r>
            <a:r>
              <a:rPr lang="en-US" altLang="ru-RU" sz="3200" b="1" dirty="0" smtClean="0">
                <a:ln w="0"/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9875</TotalTime>
  <Words>347</Words>
  <Application>Microsoft Office PowerPoint</Application>
  <PresentationFormat>Произвольный</PresentationFormat>
  <Paragraphs>59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Cambria Math</vt:lpstr>
      <vt:lpstr>Office Theme</vt:lpstr>
      <vt:lpstr>MATEMATIKA</vt:lpstr>
      <vt:lpstr>Презентация PowerPoint</vt:lpstr>
      <vt:lpstr>Презентация PowerPoint</vt:lpstr>
      <vt:lpstr>47 gradus  35 minut  53 sekund  47°35'53"</vt:lpstr>
      <vt:lpstr>O‘tkir burchak ∠AOB &lt; 90° 60°&lt; 90°</vt:lpstr>
      <vt:lpstr>O‘tkir burchak ∠LKN &lt; 90° 75°&lt; 90°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765</cp:revision>
  <dcterms:created xsi:type="dcterms:W3CDTF">2020-04-09T07:32:19Z</dcterms:created>
  <dcterms:modified xsi:type="dcterms:W3CDTF">2020-12-02T07:16:00Z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