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450" r:id="rId3"/>
    <p:sldId id="451" r:id="rId4"/>
    <p:sldId id="452" r:id="rId5"/>
    <p:sldId id="453" r:id="rId6"/>
    <p:sldId id="454" r:id="rId7"/>
    <p:sldId id="457" r:id="rId8"/>
    <p:sldId id="455" r:id="rId9"/>
    <p:sldId id="456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61" d="100"/>
          <a:sy n="61" d="100"/>
        </p:scale>
        <p:origin x="900" y="60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784176" y="2664346"/>
            <a:ext cx="7455085" cy="187797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6000" b="1" dirty="0" smtClean="0">
                <a:latin typeface="Arial Black" pitchFamily="34" charset="0"/>
                <a:cs typeface="Arial"/>
              </a:rPr>
              <a:t>M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BURCHAK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BISSEKTRISASI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8752395" y="2491187"/>
            <a:ext cx="3312368" cy="294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53"/>
          </a:p>
        </p:txBody>
      </p:sp>
      <p:sp>
        <p:nvSpPr>
          <p:cNvPr id="5" name="Прямоугольник 4"/>
          <p:cNvSpPr/>
          <p:nvPr/>
        </p:nvSpPr>
        <p:spPr>
          <a:xfrm>
            <a:off x="10285454" y="684318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160" y="1314434"/>
            <a:ext cx="117614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003124" y="1941753"/>
            <a:ext cx="7011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 125-betdagi </a:t>
            </a:r>
          </a:p>
          <a:p>
            <a:pPr algn="ctr">
              <a:defRPr/>
            </a:pP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566-, 567-, 568-masalalarni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08" y="5835020"/>
            <a:ext cx="12313368" cy="861774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Yoyiq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burchak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bissektrisasi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ikkita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burchakka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ajratadi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burchak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yoyiq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burchakning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yarmiga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ya’ni</a:t>
            </a:r>
            <a:r>
              <a:rPr lang="en-US" sz="2800" dirty="0" smtClean="0">
                <a:solidFill>
                  <a:schemeClr val="tx1"/>
                </a:solidFill>
              </a:rPr>
              <a:t> 90° </a:t>
            </a:r>
            <a:r>
              <a:rPr lang="en-US" sz="2800" dirty="0" err="1" smtClean="0">
                <a:solidFill>
                  <a:schemeClr val="tx1"/>
                </a:solidFill>
              </a:rPr>
              <a:t>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7180" y="5112618"/>
            <a:ext cx="11538560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dirty="0" smtClean="0">
                <a:solidFill>
                  <a:schemeClr val="tx1"/>
                </a:solidFill>
              </a:rPr>
              <a:t> OE </a:t>
            </a:r>
            <a:r>
              <a:rPr lang="en-US" sz="2800" b="1" dirty="0" err="1" smtClean="0">
                <a:solidFill>
                  <a:schemeClr val="tx1"/>
                </a:solidFill>
              </a:rPr>
              <a:t>nur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AOB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bissektrisasidir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50873" y="1368202"/>
            <a:ext cx="11754583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Burchakni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ikkiga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bo‘luvchi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nur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bissektrisasi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40360" y="4162383"/>
            <a:ext cx="2184968" cy="16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10" idx="3"/>
          </p:cNvCxnSpPr>
          <p:nvPr/>
        </p:nvCxnSpPr>
        <p:spPr>
          <a:xfrm flipV="1">
            <a:off x="2440360" y="1988807"/>
            <a:ext cx="940486" cy="21735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459666" y="2854059"/>
            <a:ext cx="1813072" cy="129220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4710042">
            <a:off x="2254772" y="3483471"/>
            <a:ext cx="1226753" cy="577511"/>
          </a:xfrm>
          <a:prstGeom prst="arc">
            <a:avLst>
              <a:gd name="adj1" fmla="val 11534172"/>
              <a:gd name="adj2" fmla="val 2012840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61537" y="3907101"/>
                <a:ext cx="275227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•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37" y="3907101"/>
                <a:ext cx="2752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915654" y="1665641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69475" y="2809517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80062" y="4107155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36282" y="403510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00800" y="4146268"/>
            <a:ext cx="2229633" cy="326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480920" y="2229976"/>
            <a:ext cx="0" cy="19162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120880" y="3672458"/>
            <a:ext cx="0" cy="4738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20880" y="3672458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840960" y="3672458"/>
            <a:ext cx="0" cy="4738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262465" y="411219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99570" y="209527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31674" y="410556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58996" y="40730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25366" y="3884658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 animBg="1"/>
      <p:bldP spid="9" grpId="0"/>
      <p:bldP spid="10" grpId="0"/>
      <p:bldP spid="11" grpId="0"/>
      <p:bldP spid="12" grpId="0"/>
      <p:bldP spid="13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2208" y="3869663"/>
                <a:ext cx="2880320" cy="258532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AOB=30°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𝐁𝐎𝐃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=30°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𝐀𝐎𝐃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30+30=60°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2208" y="3869663"/>
                <a:ext cx="2880320" cy="2585323"/>
              </a:xfrm>
              <a:blipFill>
                <a:blip r:embed="rId2"/>
                <a:stretch>
                  <a:fillRect l="-7627" t="-4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360091"/>
            <a:ext cx="4464495" cy="738664"/>
          </a:xfrm>
        </p:spPr>
        <p:txBody>
          <a:bodyPr/>
          <a:lstStyle/>
          <a:p>
            <a:r>
              <a:rPr lang="en-US" sz="4800" b="1" dirty="0" smtClean="0"/>
              <a:t>1-masala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0160" y="1368203"/>
            <a:ext cx="11737304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Burchak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bissektrisasi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</a:rPr>
              <a:t> 30° li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tashkil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qilsa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800" b="1" dirty="0" err="1">
                <a:solidFill>
                  <a:schemeClr val="tx1"/>
                </a:solidFill>
              </a:rPr>
              <a:t>b</a:t>
            </a:r>
            <a:r>
              <a:rPr lang="en-US" sz="2800" b="1" dirty="0" err="1" smtClean="0">
                <a:solidFill>
                  <a:schemeClr val="tx1"/>
                </a:solidFill>
              </a:rPr>
              <a:t>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142270" y="5261417"/>
            <a:ext cx="2184968" cy="16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142270" y="3087841"/>
            <a:ext cx="940486" cy="21735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161576" y="3953093"/>
            <a:ext cx="1813072" cy="129220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4710042">
            <a:off x="4956682" y="4582505"/>
            <a:ext cx="1226753" cy="577511"/>
          </a:xfrm>
          <a:prstGeom prst="arc">
            <a:avLst>
              <a:gd name="adj1" fmla="val 11534172"/>
              <a:gd name="adj2" fmla="val 2012840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979899" y="4972049"/>
                <a:ext cx="275227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•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99" y="4972049"/>
                <a:ext cx="27522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617564" y="276467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87126" y="5110347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/>
              <a:t>D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98424" y="5172103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80817" y="3889465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53133" y="4834156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4722" y="4174703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Дуга 27"/>
          <p:cNvSpPr/>
          <p:nvPr/>
        </p:nvSpPr>
        <p:spPr>
          <a:xfrm rot="4330505">
            <a:off x="4752316" y="4643925"/>
            <a:ext cx="914400" cy="914400"/>
          </a:xfrm>
          <a:prstGeom prst="arc">
            <a:avLst>
              <a:gd name="adj1" fmla="val 15954462"/>
              <a:gd name="adj2" fmla="val 1855374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4706187" y="4505426"/>
            <a:ext cx="914400" cy="914400"/>
          </a:xfrm>
          <a:prstGeom prst="arc">
            <a:avLst>
              <a:gd name="adj1" fmla="val 18449389"/>
              <a:gd name="adj2" fmla="val 2109641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95397" y="618687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AOD=60</a:t>
            </a:r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 animBg="1"/>
      <p:bldP spid="29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60193" y="4193093"/>
                <a:ext cx="6475457" cy="215443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AOB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va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BOC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burchaklar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berilgan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.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x+x+y+y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100°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2x+2y=100°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x+y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=50°</a:t>
                </a: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193" y="4193093"/>
                <a:ext cx="6475457" cy="2154436"/>
              </a:xfrm>
              <a:blipFill>
                <a:blip r:embed="rId2"/>
                <a:stretch>
                  <a:fillRect l="-1789" t="-5099" b="-9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68552" y="288083"/>
            <a:ext cx="4176464" cy="738664"/>
          </a:xfrm>
        </p:spPr>
        <p:txBody>
          <a:bodyPr/>
          <a:lstStyle/>
          <a:p>
            <a:r>
              <a:rPr lang="en-US" sz="4800" b="1" dirty="0" smtClean="0"/>
              <a:t>2-masala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0211"/>
            <a:ext cx="12449472" cy="8617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AOB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BOC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b="1" dirty="0" smtClean="0">
                <a:solidFill>
                  <a:schemeClr val="tx1"/>
                </a:solidFill>
              </a:rPr>
              <a:t> 100°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Ularning</a:t>
            </a:r>
            <a:r>
              <a:rPr lang="en-US" sz="2800" b="1" dirty="0" smtClean="0">
                <a:solidFill>
                  <a:schemeClr val="tx1"/>
                </a:solidFill>
              </a:rPr>
              <a:t> bissektrisalari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950582" y="5477441"/>
            <a:ext cx="1650701" cy="16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950582" y="4075090"/>
            <a:ext cx="1128039" cy="14023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958789" y="4638767"/>
            <a:ext cx="1531104" cy="8510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 rot="190162">
            <a:off x="7395857" y="4944965"/>
            <a:ext cx="914400" cy="914400"/>
          </a:xfrm>
          <a:prstGeom prst="arc">
            <a:avLst>
              <a:gd name="adj1" fmla="val 16876080"/>
              <a:gd name="adj2" fmla="val 4598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3840238">
            <a:off x="7766738" y="4568881"/>
            <a:ext cx="914400" cy="914400"/>
          </a:xfrm>
          <a:prstGeom prst="arc">
            <a:avLst>
              <a:gd name="adj1" fmla="val 12638496"/>
              <a:gd name="adj2" fmla="val 18314381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88610" y="374948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9660" y="35380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70904" y="540216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950582" y="3687765"/>
            <a:ext cx="14582" cy="178967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971722" y="3755869"/>
            <a:ext cx="577002" cy="169354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698558" y="5507594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7705868" y="5176308"/>
                <a:ext cx="4812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•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868" y="5176308"/>
                <a:ext cx="48122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8485047" y="50483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70089" y="43817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75094" y="418009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90897" y="376301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54790" y="6192738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</a:rPr>
              <a:t>Javob: </a:t>
            </a:r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</a:rPr>
              <a:t>50°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922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 animBg="1"/>
      <p:bldP spid="12" grpId="0" animBg="1"/>
      <p:bldP spid="14" grpId="0"/>
      <p:bldP spid="15" grpId="0"/>
      <p:bldP spid="16" grpId="0"/>
      <p:bldP spid="31" grpId="0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8450" y="2520330"/>
                <a:ext cx="5904656" cy="258532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𝐀𝐎𝐂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𝐂𝐎𝐃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𝐁𝐎𝐃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=180°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x+x+90°=180°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2x=180°- 90°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2x=90°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x=90°: 2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x=45°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8450" y="2520330"/>
                <a:ext cx="5904656" cy="2585323"/>
              </a:xfrm>
              <a:blipFill>
                <a:blip r:embed="rId2"/>
                <a:stretch>
                  <a:fillRect l="-3612" t="-4235" b="-7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365896"/>
            <a:ext cx="3888432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553-masala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36" y="2520330"/>
            <a:ext cx="3744416" cy="2406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0250" y="3812991"/>
            <a:ext cx="877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45</a:t>
            </a:r>
            <a:r>
              <a:rPr lang="en-US" sz="4000" dirty="0"/>
              <a:t>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94466" y="3812991"/>
            <a:ext cx="877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45</a:t>
            </a:r>
            <a:r>
              <a:rPr lang="en-US" sz="4000" dirty="0"/>
              <a:t>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8430" y="1350780"/>
                <a:ext cx="1216935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COD –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BOD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AOC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0" y="1350780"/>
                <a:ext cx="121693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052" t="-7051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8"/>
          <p:cNvSpPr>
            <a:spLocks noGrp="1"/>
          </p:cNvSpPr>
          <p:nvPr>
            <p:ph sz="half" idx="3"/>
          </p:nvPr>
        </p:nvSpPr>
        <p:spPr>
          <a:xfrm>
            <a:off x="6677878" y="6624786"/>
            <a:ext cx="5568696" cy="33855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19724" y="4908335"/>
                <a:ext cx="4032449" cy="129266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𝑨𝑶𝑩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𝑨𝑶𝑩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𝑨𝑶𝑩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9724" y="4908335"/>
                <a:ext cx="4032449" cy="1292662"/>
              </a:xfrm>
              <a:blipFill>
                <a:blip r:embed="rId2"/>
                <a:stretch>
                  <a:fillRect l="-5287" t="-8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8" y="360091"/>
            <a:ext cx="4524805" cy="677108"/>
          </a:xfrm>
        </p:spPr>
        <p:txBody>
          <a:bodyPr/>
          <a:lstStyle/>
          <a:p>
            <a:r>
              <a:rPr lang="en-US" sz="4400" b="1" dirty="0" smtClean="0"/>
              <a:t>556-masala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512218"/>
            <a:ext cx="11737385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AOB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gradus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o‘lchovini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96543" y="4906541"/>
                <a:ext cx="515631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30+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𝐀𝐎𝐁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𝐀𝐎𝐁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°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𝐀𝐎𝐁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°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43" y="4906541"/>
                <a:ext cx="5156314" cy="1569660"/>
              </a:xfrm>
              <a:prstGeom prst="rect">
                <a:avLst/>
              </a:prstGeom>
              <a:blipFill>
                <a:blip r:embed="rId3"/>
                <a:stretch>
                  <a:fillRect l="-2482" t="-4280" b="-7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633129" y="3687209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a typeface="Cambria Math" panose="02040503050406030204" pitchFamily="18" charset="0"/>
              </a:rPr>
              <a:t/>
            </a:r>
            <a:br>
              <a:rPr lang="en-US" sz="4000" b="1" dirty="0">
                <a:ea typeface="Cambria Math" panose="02040503050406030204" pitchFamily="18" charset="0"/>
              </a:rPr>
            </a:br>
            <a:r>
              <a:rPr lang="en-US" sz="4000" b="1" dirty="0">
                <a:ea typeface="Cambria Math" panose="02040503050406030204" pitchFamily="18" charset="0"/>
              </a:rPr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660896" y="4928618"/>
                <a:ext cx="407027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AOB=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AOC+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COB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AOB=32°+43°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AOB=75°</a:t>
                </a:r>
                <a:r>
                  <a:rPr lang="en-US" sz="2800" b="1" dirty="0" smtClean="0">
                    <a:ea typeface="Cambria Math" panose="02040503050406030204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896" y="4928618"/>
                <a:ext cx="4070273" cy="1384995"/>
              </a:xfrm>
              <a:prstGeom prst="rect">
                <a:avLst/>
              </a:prstGeom>
              <a:blipFill>
                <a:blip r:embed="rId4"/>
                <a:stretch>
                  <a:fillRect t="-4846" b="-10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640160" y="3687209"/>
            <a:ext cx="29523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084619" y="2342268"/>
            <a:ext cx="1131917" cy="135224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606042" y="3687209"/>
            <a:ext cx="2860610" cy="73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962036" y="2951614"/>
            <a:ext cx="1116265" cy="73559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052071" y="2377999"/>
            <a:ext cx="26230" cy="130921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998571" y="3932656"/>
            <a:ext cx="1650701" cy="16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998571" y="2304306"/>
            <a:ext cx="714597" cy="16283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998571" y="2846591"/>
            <a:ext cx="1277647" cy="108606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Дуга 49"/>
          <p:cNvSpPr/>
          <p:nvPr/>
        </p:nvSpPr>
        <p:spPr>
          <a:xfrm rot="2722586">
            <a:off x="1733260" y="3043378"/>
            <a:ext cx="914400" cy="914400"/>
          </a:xfrm>
          <a:prstGeom prst="arc">
            <a:avLst>
              <a:gd name="adj1" fmla="val 16200000"/>
              <a:gd name="adj2" fmla="val 202650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4324999">
            <a:off x="5636448" y="3172554"/>
            <a:ext cx="914400" cy="914400"/>
          </a:xfrm>
          <a:prstGeom prst="arc">
            <a:avLst>
              <a:gd name="adj1" fmla="val 17561056"/>
              <a:gd name="adj2" fmla="val 1987275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078301" y="3445783"/>
            <a:ext cx="226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04673" y="3445783"/>
            <a:ext cx="7777" cy="241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Дуга 60"/>
          <p:cNvSpPr/>
          <p:nvPr/>
        </p:nvSpPr>
        <p:spPr>
          <a:xfrm rot="4106560">
            <a:off x="8810239" y="3620845"/>
            <a:ext cx="503563" cy="473071"/>
          </a:xfrm>
          <a:prstGeom prst="arc">
            <a:avLst>
              <a:gd name="adj1" fmla="val 15914181"/>
              <a:gd name="adj2" fmla="val 1896740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599558">
            <a:off x="8416845" y="3480601"/>
            <a:ext cx="914400" cy="914400"/>
          </a:xfrm>
          <a:prstGeom prst="arc">
            <a:avLst>
              <a:gd name="adj1" fmla="val 16974009"/>
              <a:gd name="adj2" fmla="val 1820119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2330053">
            <a:off x="8498522" y="3393431"/>
            <a:ext cx="914400" cy="914400"/>
          </a:xfrm>
          <a:prstGeom prst="arc">
            <a:avLst>
              <a:gd name="adj1" fmla="val 15937573"/>
              <a:gd name="adj2" fmla="val 1768976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5914839" y="3409436"/>
                <a:ext cx="275227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•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839" y="3409436"/>
                <a:ext cx="2752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8836200" y="3643288"/>
                <a:ext cx="275227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•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200" y="3643288"/>
                <a:ext cx="2752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947005" y="3397606"/>
                <a:ext cx="275227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•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05" y="3397606"/>
                <a:ext cx="2752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 70"/>
          <p:cNvSpPr/>
          <p:nvPr/>
        </p:nvSpPr>
        <p:spPr>
          <a:xfrm>
            <a:off x="1920571" y="3663683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61786" y="2416145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667469" y="236518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A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914709" y="373368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187117" y="3617174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9180147" y="223712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0047066" y="3012885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8890052" y="399804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418893" y="385738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038502" y="208206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314747" y="3628952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52829" y="3628952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A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863073" y="3296566"/>
            <a:ext cx="65114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60°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588916" y="3296566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9513427" y="354054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43°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287728" y="2983312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32°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Дуга 88"/>
          <p:cNvSpPr/>
          <p:nvPr/>
        </p:nvSpPr>
        <p:spPr>
          <a:xfrm rot="19310555">
            <a:off x="1684193" y="3107081"/>
            <a:ext cx="914400" cy="914400"/>
          </a:xfrm>
          <a:prstGeom prst="arc">
            <a:avLst>
              <a:gd name="adj1" fmla="val 11979229"/>
              <a:gd name="adj2" fmla="val 2115565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 rot="18000782">
            <a:off x="5529948" y="3070198"/>
            <a:ext cx="914400" cy="914400"/>
          </a:xfrm>
          <a:prstGeom prst="arc">
            <a:avLst>
              <a:gd name="adj1" fmla="val 15964766"/>
              <a:gd name="adj2" fmla="val 2026180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4763" y="2752449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60°</a:t>
            </a:r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233284" y="2900548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9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  <p:bldP spid="12" grpId="0"/>
      <p:bldP spid="50" grpId="0" animBg="1"/>
      <p:bldP spid="51" grpId="0" animBg="1"/>
      <p:bldP spid="61" grpId="0" animBg="1"/>
      <p:bldP spid="62" grpId="0" animBg="1"/>
      <p:bldP spid="63" grpId="0" animBg="1"/>
      <p:bldP spid="64" grpId="0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9" grpId="0" animBg="1"/>
      <p:bldP spid="90" grpId="0" animBg="1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40560" y="216075"/>
            <a:ext cx="4752528" cy="553998"/>
          </a:xfrm>
        </p:spPr>
        <p:txBody>
          <a:bodyPr/>
          <a:lstStyle/>
          <a:p>
            <a:r>
              <a:rPr lang="en-US" sz="3600" b="1" dirty="0" err="1" smtClean="0"/>
              <a:t>Bilimlarni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boyitamiz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512218"/>
            <a:ext cx="11809393" cy="1723549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kompas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 smtClean="0">
                <a:solidFill>
                  <a:schemeClr val="tx1"/>
                </a:solidFill>
              </a:rPr>
              <a:t>. Bu </a:t>
            </a:r>
            <a:r>
              <a:rPr lang="en-US" sz="2800" b="1" dirty="0" err="1" smtClean="0">
                <a:solidFill>
                  <a:schemeClr val="tx1"/>
                </a:solidFill>
              </a:rPr>
              <a:t>asbob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yordamida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sayyohlar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adashib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qolmaslik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dunyo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aniqlab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yonlaridagi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xaritadan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turgan</a:t>
            </a:r>
            <a:r>
              <a:rPr lang="en-US" sz="2800" b="1" dirty="0" smtClean="0">
                <a:solidFill>
                  <a:schemeClr val="tx1"/>
                </a:solidFill>
              </a:rPr>
              <a:t> joy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harakat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yo‘nalishlarini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bilib</a:t>
            </a:r>
            <a:r>
              <a:rPr lang="en-US" sz="2800" b="1" dirty="0" smtClean="0">
                <a:solidFill>
                  <a:schemeClr val="tx1"/>
                </a:solidFill>
              </a:rPr>
              <a:t> olishadi.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ompass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2" y="3777292"/>
            <a:ext cx="2366392" cy="2438400"/>
          </a:xfrm>
          <a:prstGeom prst="rect">
            <a:avLst/>
          </a:prstGeom>
        </p:spPr>
      </p:pic>
      <p:pic>
        <p:nvPicPr>
          <p:cNvPr id="6" name="Рисунок 5" descr="Compass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50" y="3805699"/>
            <a:ext cx="2366392" cy="2438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54148" y="4704669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0532" y="4796437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83588" y="3885579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2830" y="3911306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3588" y="5438106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5899" y="5438106"/>
            <a:ext cx="2903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7290" y="3322580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0804" y="6158769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36" y="3960490"/>
            <a:ext cx="3816424" cy="1723549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Maktab</a:t>
            </a:r>
            <a:r>
              <a:rPr lang="en-US" sz="2800" dirty="0" smtClean="0">
                <a:solidFill>
                  <a:schemeClr val="tx1"/>
                </a:solidFill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</a:rPr>
              <a:t>Shimol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Metro - </a:t>
            </a:r>
            <a:r>
              <a:rPr lang="en-US" sz="2800" dirty="0" err="1" smtClean="0">
                <a:solidFill>
                  <a:schemeClr val="tx1"/>
                </a:solidFill>
              </a:rPr>
              <a:t>Sharq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Stadion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</a:rPr>
              <a:t>Janub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Do‘kon</a:t>
            </a:r>
            <a:r>
              <a:rPr lang="en-US" sz="2800" dirty="0" smtClean="0">
                <a:solidFill>
                  <a:schemeClr val="tx1"/>
                </a:solidFill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</a:rPr>
              <a:t>G‘arb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60640" y="432098"/>
            <a:ext cx="4104457" cy="677108"/>
          </a:xfrm>
        </p:spPr>
        <p:txBody>
          <a:bodyPr/>
          <a:lstStyle/>
          <a:p>
            <a:r>
              <a:rPr lang="en-US" sz="4400" b="1" dirty="0" smtClean="0"/>
              <a:t>561-masala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440210"/>
            <a:ext cx="11233248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Kompasdagi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dunyo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foydalanib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nima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turganini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aniqlang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78" y="2632988"/>
            <a:ext cx="4403476" cy="36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2664346"/>
            <a:ext cx="7621149" cy="344709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A=</a:t>
            </a:r>
            <a:r>
              <a:rPr lang="en-US" sz="2800" dirty="0" err="1" smtClean="0">
                <a:solidFill>
                  <a:schemeClr val="tx1"/>
                </a:solidFill>
              </a:rPr>
              <a:t>Shimol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B=</a:t>
            </a:r>
            <a:r>
              <a:rPr lang="en-US" sz="2800" dirty="0" err="1" smtClean="0">
                <a:solidFill>
                  <a:schemeClr val="tx1"/>
                </a:solidFill>
              </a:rPr>
              <a:t>Shimoliy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sharq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C=</a:t>
            </a:r>
            <a:r>
              <a:rPr lang="en-US" sz="2800" dirty="0" err="1" smtClean="0">
                <a:solidFill>
                  <a:schemeClr val="tx1"/>
                </a:solidFill>
              </a:rPr>
              <a:t>Sharq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D=</a:t>
            </a:r>
            <a:r>
              <a:rPr lang="en-US" sz="2800" dirty="0" err="1" smtClean="0">
                <a:solidFill>
                  <a:schemeClr val="tx1"/>
                </a:solidFill>
              </a:rPr>
              <a:t>Janubiy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sharqiy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E=</a:t>
            </a:r>
            <a:r>
              <a:rPr lang="en-US" sz="2800" dirty="0" err="1" smtClean="0">
                <a:solidFill>
                  <a:schemeClr val="tx1"/>
                </a:solidFill>
              </a:rPr>
              <a:t>Janub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F=</a:t>
            </a:r>
            <a:r>
              <a:rPr lang="en-US" sz="2800" dirty="0" err="1" smtClean="0">
                <a:solidFill>
                  <a:schemeClr val="tx1"/>
                </a:solidFill>
              </a:rPr>
              <a:t>Janubiy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g‘arbiy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G=</a:t>
            </a:r>
            <a:r>
              <a:rPr lang="en-US" sz="2800" dirty="0" err="1" smtClean="0">
                <a:solidFill>
                  <a:schemeClr val="tx1"/>
                </a:solidFill>
              </a:rPr>
              <a:t>G‘arb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H=</a:t>
            </a:r>
            <a:r>
              <a:rPr lang="en-US" sz="2800" dirty="0" err="1" smtClean="0">
                <a:solidFill>
                  <a:schemeClr val="tx1"/>
                </a:solidFill>
              </a:rPr>
              <a:t>Shimoliy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g‘arb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8" y="216074"/>
            <a:ext cx="4812837" cy="69832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562-masala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7853" y="1463505"/>
            <a:ext cx="11593369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Kompasdagi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dunyo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foydalanib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sovg‘a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turganini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aniqlang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48" y="2664346"/>
            <a:ext cx="4176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9785</TotalTime>
  <Words>326</Words>
  <Application>Microsoft Office PowerPoint</Application>
  <PresentationFormat>Произвольный</PresentationFormat>
  <Paragraphs>97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Cambria Math</vt:lpstr>
      <vt:lpstr>Office Theme</vt:lpstr>
      <vt:lpstr>MATEMATIKA</vt:lpstr>
      <vt:lpstr>Yoyiq burchak bissektrisasi uni ikkita to‘g‘ri burchakka ajratadi. To‘g‘ri burchak yoyiq burchakning yarmiga, ya’ni 90° ga teng.</vt:lpstr>
      <vt:lpstr>∠AOB=30° ∠BOD=30°∠AOD=? 30+30=60°  </vt:lpstr>
      <vt:lpstr>∠AOB va ∠BOC burchaklar berilgan. ∠O=100°  x+x+y+y=∠100°  2x+2y=100°  x+y=50°</vt:lpstr>
      <vt:lpstr>∠AOC+∠COD+∠BOD=180° x+x+90°=180° 2x=180°- 90° 2x=90° x=90°: 2 x=45°</vt:lpstr>
      <vt:lpstr>a) ∠AOB+60°=180°     ∠AOB=180°-60°     ∠AOB=120°</vt:lpstr>
      <vt:lpstr>Презентация PowerPoint</vt:lpstr>
      <vt:lpstr>Maktab - Shimol Metro - Sharq Stadion – Janub Do‘kon - G‘arb</vt:lpstr>
      <vt:lpstr>A=Shimol B=Shimoliy sharq C=Sharq D=Janubiy sharqiy E=Janub F=Janubiy g‘arbiy G=G‘arb H=Shimoliy g‘arb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752</cp:revision>
  <dcterms:created xsi:type="dcterms:W3CDTF">2020-04-09T07:32:19Z</dcterms:created>
  <dcterms:modified xsi:type="dcterms:W3CDTF">2020-12-02T05:34:32Z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