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4" r:id="rId2"/>
    <p:sldId id="450" r:id="rId3"/>
    <p:sldId id="451" r:id="rId4"/>
    <p:sldId id="452" r:id="rId5"/>
    <p:sldId id="453" r:id="rId6"/>
    <p:sldId id="454" r:id="rId7"/>
    <p:sldId id="455" r:id="rId8"/>
    <p:sldId id="456" r:id="rId9"/>
    <p:sldId id="420" r:id="rId1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БАЙРАМБЕК" initials="Б" lastIdx="1" clrIdx="1">
    <p:extLst>
      <p:ext uri="{19B8F6BF-5375-455C-9EA6-DF929625EA0E}">
        <p15:presenceInfo xmlns:p15="http://schemas.microsoft.com/office/powerpoint/2012/main" userId="30f66696539999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0293" autoAdjust="0"/>
  </p:normalViewPr>
  <p:slideViewPr>
    <p:cSldViewPr>
      <p:cViewPr varScale="1">
        <p:scale>
          <a:sx n="56" d="100"/>
          <a:sy n="56" d="100"/>
        </p:scale>
        <p:origin x="892" y="52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355211" y="2364833"/>
            <a:ext cx="9078037" cy="3103956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lang="en-US" sz="54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 </a:t>
            </a:r>
            <a:r>
              <a:rPr sz="48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 Black" pitchFamily="34" charset="0"/>
                <a:cs typeface="Arial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:</a:t>
            </a:r>
            <a:r>
              <a:rPr lang="en-US" sz="48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 </a:t>
            </a:r>
            <a:r>
              <a:rPr lang="en-US" sz="4800" dirty="0">
                <a:solidFill>
                  <a:schemeClr val="tx2"/>
                </a:solidFill>
                <a:latin typeface="Arial Black" pitchFamily="34" charset="0"/>
              </a:rPr>
              <a:t>PARALLEL VA PERPENDIKULYAR TO‘G‘RI CHIZIQLAR</a:t>
            </a:r>
          </a:p>
          <a:p>
            <a:pPr marL="40888" algn="ctr">
              <a:spcBef>
                <a:spcPts val="245"/>
              </a:spcBef>
            </a:pPr>
            <a:endParaRPr lang="en-US" sz="4800" dirty="0">
              <a:solidFill>
                <a:schemeClr val="tx2"/>
              </a:solidFill>
              <a:latin typeface="Arial Black" pitchFamily="34" charset="0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201703"/>
            <a:chOff x="439458" y="322808"/>
            <a:chExt cx="4985770" cy="541243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52423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137240" y="3933343"/>
            <a:ext cx="3312368" cy="294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53"/>
          </a:p>
        </p:txBody>
      </p:sp>
      <p:sp>
        <p:nvSpPr>
          <p:cNvPr id="5" name="Прямоугольник 4"/>
          <p:cNvSpPr/>
          <p:nvPr/>
        </p:nvSpPr>
        <p:spPr>
          <a:xfrm>
            <a:off x="10202443" y="756895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128" y="2520913"/>
            <a:ext cx="642907" cy="1799617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2128" y="5069558"/>
            <a:ext cx="642907" cy="17996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941" y="3385166"/>
            <a:ext cx="360040" cy="43088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ru-RU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0872" y="1440211"/>
                <a:ext cx="11706655" cy="1723549"/>
              </a:xfrm>
            </p:spPr>
            <p:txBody>
              <a:bodyPr/>
              <a:lstStyle/>
              <a:p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kesishmasa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a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chiziqlarning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parallelligi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tarzda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yoziladi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chiziqlarda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yotgan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kesmalar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nurlar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parallel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kesmalar</a:t>
                </a:r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deb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yuritiladi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0872" y="1440211"/>
                <a:ext cx="11706655" cy="1723549"/>
              </a:xfrm>
              <a:blipFill rotWithShape="0">
                <a:blip r:embed="rId2"/>
                <a:stretch>
                  <a:fillRect l="-1822" t="-6360" r="-364" b="-11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352669" y="3893361"/>
            <a:ext cx="31691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2669" y="4613441"/>
            <a:ext cx="3169175" cy="464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885500" y="3904199"/>
            <a:ext cx="295232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885500" y="4624279"/>
            <a:ext cx="2952328" cy="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870070" y="2866610"/>
                <a:ext cx="14401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070" y="2866610"/>
                <a:ext cx="1440160" cy="523220"/>
              </a:xfrm>
              <a:prstGeom prst="rect">
                <a:avLst/>
              </a:prstGeom>
              <a:blipFill>
                <a:blip r:embed="rId3"/>
                <a:stretch>
                  <a:fillRect l="-8898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ямоугольник 53"/>
          <p:cNvSpPr/>
          <p:nvPr/>
        </p:nvSpPr>
        <p:spPr>
          <a:xfrm>
            <a:off x="2728933" y="4090221"/>
            <a:ext cx="504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b</a:t>
            </a:r>
            <a:endParaRPr lang="ru-RU" sz="2800" b="1" dirty="0"/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5316307" y="4583787"/>
            <a:ext cx="431225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799339" y="3290002"/>
                <a:ext cx="106549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39" y="3290002"/>
                <a:ext cx="1065498" cy="523220"/>
              </a:xfrm>
              <a:prstGeom prst="rect">
                <a:avLst/>
              </a:prstGeom>
              <a:blipFill>
                <a:blip r:embed="rId4"/>
                <a:stretch>
                  <a:fillRect l="-11429" t="-1279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Прямоугольник 56"/>
          <p:cNvSpPr/>
          <p:nvPr/>
        </p:nvSpPr>
        <p:spPr>
          <a:xfrm flipH="1">
            <a:off x="5915105" y="4593499"/>
            <a:ext cx="432042" cy="523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 flipH="1">
            <a:off x="6405777" y="4101058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</a:t>
            </a:r>
            <a:endParaRPr lang="ru-RU" sz="2800" b="1" dirty="0"/>
          </a:p>
        </p:txBody>
      </p:sp>
      <p:sp>
        <p:nvSpPr>
          <p:cNvPr id="59" name="Прямоугольник 58"/>
          <p:cNvSpPr/>
          <p:nvPr/>
        </p:nvSpPr>
        <p:spPr>
          <a:xfrm flipH="1">
            <a:off x="4279405" y="3432986"/>
            <a:ext cx="419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 flipH="1">
            <a:off x="4805056" y="3455236"/>
            <a:ext cx="376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 flipH="1">
            <a:off x="6332948" y="3455236"/>
            <a:ext cx="432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b</a:t>
            </a:r>
            <a:endParaRPr lang="ru-RU" sz="28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80120" y="5387354"/>
            <a:ext cx="10530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Tevarak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atrofimizdagi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relslari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stolning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katakli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varag‘idagi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gorizontal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vertikal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kesmalarni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eslatadi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541678" y="4624278"/>
            <a:ext cx="505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399931" y="4393445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22844" y="4403988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485348" y="3904199"/>
            <a:ext cx="505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339311" y="3683367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3984" y="3675235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Gleis – Wiktionar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98" y="2770241"/>
            <a:ext cx="2911467" cy="24863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0003" y="313022"/>
            <a:ext cx="8300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PARALLELL TO‘G‘RI CHIZIQLAR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0" grpId="0"/>
      <p:bldP spid="34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59063" y="5480497"/>
                <a:ext cx="10225136" cy="1477328"/>
              </a:xfrm>
            </p:spPr>
            <p:txBody>
              <a:bodyPr/>
              <a:lstStyle/>
              <a:p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(90°)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ostida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kesishuvchi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perpendikulyar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Rasmda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bir-biriga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perpendikulyar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tasvirlangan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tarzda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yoziladi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9063" y="5480497"/>
                <a:ext cx="10225136" cy="1477328"/>
              </a:xfrm>
              <a:blipFill rotWithShape="0">
                <a:blip r:embed="rId2"/>
                <a:stretch>
                  <a:fillRect l="-1849" t="-5785" b="-12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359063" y="1247623"/>
                <a:ext cx="12313368" cy="1723549"/>
              </a:xfrm>
            </p:spPr>
            <p:txBody>
              <a:bodyPr/>
              <a:lstStyle/>
              <a:p>
                <a:r>
                  <a:rPr lang="en-US" sz="2800" b="1" dirty="0" err="1" smtClean="0">
                    <a:solidFill>
                      <a:schemeClr val="tx1"/>
                    </a:solidFill>
                  </a:rPr>
                  <a:t>Ikki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to‘g‘ri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chiziq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kesishganda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to‘rtta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burchak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hosil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bo‘ladi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 Bu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burchaklarni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transporter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yordamida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o‘lchasak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AOD=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BOC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AOC=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BOD. Bu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burchaklar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vertikal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burchaklar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deyiladi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Vertikal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burchaklar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o‘zaro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teng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bo‘ladi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.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359063" y="1247623"/>
                <a:ext cx="12313368" cy="1723549"/>
              </a:xfrm>
              <a:blipFill rotWithShape="0">
                <a:blip r:embed="rId3"/>
                <a:stretch>
                  <a:fillRect l="-1782" t="-6383" b="-1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V="1">
            <a:off x="2584376" y="3277286"/>
            <a:ext cx="1152128" cy="205135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044316" y="4298608"/>
            <a:ext cx="2160240" cy="156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215610" y="3024386"/>
            <a:ext cx="1" cy="230425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120880" y="4314288"/>
            <a:ext cx="2160240" cy="35291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8448984" y="3534036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32213" y="396049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00298" y="289604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51835" y="3640340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24265" y="423928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30320" y="493766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83622" y="423928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72645" y="314676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Дуга 28"/>
          <p:cNvSpPr/>
          <p:nvPr/>
        </p:nvSpPr>
        <p:spPr>
          <a:xfrm rot="1291423">
            <a:off x="2622387" y="3831803"/>
            <a:ext cx="914400" cy="914400"/>
          </a:xfrm>
          <a:prstGeom prst="arc">
            <a:avLst>
              <a:gd name="adj1" fmla="val 17409228"/>
              <a:gd name="adj2" fmla="val 20318191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2579854">
            <a:off x="2802867" y="3948472"/>
            <a:ext cx="914400" cy="914400"/>
          </a:xfrm>
          <a:prstGeom prst="arc">
            <a:avLst>
              <a:gd name="adj1" fmla="val 17409228"/>
              <a:gd name="adj2" fmla="val 20318191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8215610" y="3960490"/>
            <a:ext cx="313272" cy="369478"/>
          </a:xfrm>
          <a:prstGeom prst="flowChartProcess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078392" y="4129914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11383" y="4067775"/>
            <a:ext cx="292068" cy="46166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8630" y="290900"/>
            <a:ext cx="8594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5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2" grpId="0" animBg="1"/>
      <p:bldP spid="31" grpId="0" animBg="1"/>
      <p:bldP spid="3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473951" y="2753197"/>
                <a:ext cx="5472608" cy="1723549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DD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;  AA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CC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;  AA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BB;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DD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CC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;  DD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BB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; CC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BB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;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AD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B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; 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D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AD; 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D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BC;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B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BC; B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AD; BC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AD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73951" y="2753197"/>
                <a:ext cx="5472608" cy="1723549"/>
              </a:xfrm>
              <a:blipFill rotWithShape="0">
                <a:blip r:embed="rId2"/>
                <a:stretch>
                  <a:fillRect l="-4009" t="-6383" b="-1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56584" y="216075"/>
            <a:ext cx="4392488" cy="738664"/>
          </a:xfrm>
        </p:spPr>
        <p:txBody>
          <a:bodyPr/>
          <a:lstStyle/>
          <a:p>
            <a:r>
              <a:rPr lang="en-US" sz="4800" b="1" dirty="0" smtClean="0"/>
              <a:t>570-masala</a:t>
            </a:r>
            <a:endParaRPr lang="ru-RU" sz="4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68152" y="1368202"/>
            <a:ext cx="11665377" cy="861774"/>
          </a:xfrm>
        </p:spPr>
        <p:txBody>
          <a:bodyPr/>
          <a:lstStyle/>
          <a:p>
            <a:r>
              <a:rPr lang="en-US" sz="2800" b="1" dirty="0" err="1" smtClean="0"/>
              <a:t>Rasmdagi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kubning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o‘zaro</a:t>
            </a:r>
            <a:r>
              <a:rPr lang="en-US" sz="2800" b="1" dirty="0" smtClean="0"/>
              <a:t> parallel </a:t>
            </a:r>
            <a:r>
              <a:rPr lang="en-US" sz="2800" b="1" dirty="0" err="1" smtClean="0"/>
              <a:t>va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perpendikulyar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qirralarini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aniqlang</a:t>
            </a:r>
            <a:r>
              <a:rPr lang="en-US" sz="2800" b="1" dirty="0" smtClean="0"/>
              <a:t>. </a:t>
            </a:r>
            <a:endParaRPr lang="ru-RU" sz="28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73951" y="4792138"/>
            <a:ext cx="756084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AA</a:t>
            </a:r>
            <a:r>
              <a:rPr lang="en-US" sz="1400" b="1" kern="0" dirty="0" smtClean="0">
                <a:solidFill>
                  <a:schemeClr val="tx1"/>
                </a:solidFill>
              </a:rPr>
              <a:t>1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va</a:t>
            </a:r>
            <a:r>
              <a:rPr lang="en-US" sz="2800" b="1" kern="0" dirty="0" smtClean="0">
                <a:solidFill>
                  <a:schemeClr val="tx1"/>
                </a:solidFill>
              </a:rPr>
              <a:t> A</a:t>
            </a:r>
            <a:r>
              <a:rPr lang="en-US" sz="1400" b="1" kern="0" dirty="0" smtClean="0">
                <a:solidFill>
                  <a:schemeClr val="tx1"/>
                </a:solidFill>
              </a:rPr>
              <a:t>1</a:t>
            </a:r>
            <a:r>
              <a:rPr lang="en-US" sz="2800" b="1" kern="0" dirty="0" smtClean="0">
                <a:solidFill>
                  <a:schemeClr val="tx1"/>
                </a:solidFill>
              </a:rPr>
              <a:t>B</a:t>
            </a:r>
            <a:r>
              <a:rPr lang="en-US" sz="1400" b="1" kern="0" dirty="0" smtClean="0">
                <a:solidFill>
                  <a:schemeClr val="tx1"/>
                </a:solidFill>
              </a:rPr>
              <a:t>1</a:t>
            </a:r>
            <a:r>
              <a:rPr lang="en-US" sz="2800" b="1" kern="0" dirty="0" smtClean="0">
                <a:solidFill>
                  <a:schemeClr val="tx1"/>
                </a:solidFill>
              </a:rPr>
              <a:t>;  AA</a:t>
            </a:r>
            <a:r>
              <a:rPr lang="en-US" sz="1400" b="1" kern="0" dirty="0" smtClean="0">
                <a:solidFill>
                  <a:schemeClr val="tx1"/>
                </a:solidFill>
              </a:rPr>
              <a:t>1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va</a:t>
            </a:r>
            <a:r>
              <a:rPr lang="en-US" sz="2800" b="1" kern="0" dirty="0" smtClean="0">
                <a:solidFill>
                  <a:schemeClr val="tx1"/>
                </a:solidFill>
              </a:rPr>
              <a:t> AB; DD</a:t>
            </a:r>
            <a:r>
              <a:rPr lang="en-US" sz="1400" b="1" kern="0" dirty="0" smtClean="0">
                <a:solidFill>
                  <a:schemeClr val="tx1"/>
                </a:solidFill>
              </a:rPr>
              <a:t>1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va</a:t>
            </a:r>
            <a:r>
              <a:rPr lang="en-US" sz="2800" b="1" kern="0" dirty="0" smtClean="0">
                <a:solidFill>
                  <a:schemeClr val="tx1"/>
                </a:solidFill>
              </a:rPr>
              <a:t> AD;</a:t>
            </a:r>
          </a:p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DD</a:t>
            </a:r>
            <a:r>
              <a:rPr lang="en-US" sz="1400" b="1" kern="0" dirty="0" smtClean="0">
                <a:solidFill>
                  <a:schemeClr val="tx1"/>
                </a:solidFill>
              </a:rPr>
              <a:t>1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va</a:t>
            </a:r>
            <a:r>
              <a:rPr lang="en-US" sz="2800" b="1" kern="0" dirty="0" smtClean="0">
                <a:solidFill>
                  <a:schemeClr val="tx1"/>
                </a:solidFill>
              </a:rPr>
              <a:t>  DC;  DD</a:t>
            </a:r>
            <a:r>
              <a:rPr lang="en-US" sz="1400" b="1" kern="0" dirty="0" smtClean="0">
                <a:solidFill>
                  <a:schemeClr val="tx1"/>
                </a:solidFill>
              </a:rPr>
              <a:t>1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va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smtClean="0">
                <a:solidFill>
                  <a:schemeClr val="tx1"/>
                </a:solidFill>
              </a:rPr>
              <a:t>D</a:t>
            </a:r>
            <a:r>
              <a:rPr lang="en-US" sz="1400" b="1" kern="0" dirty="0" smtClean="0">
                <a:solidFill>
                  <a:schemeClr val="tx1"/>
                </a:solidFill>
              </a:rPr>
              <a:t>1</a:t>
            </a:r>
            <a:r>
              <a:rPr lang="en-US" sz="2800" b="1" kern="0" dirty="0" smtClean="0">
                <a:solidFill>
                  <a:schemeClr val="tx1"/>
                </a:solidFill>
              </a:rPr>
              <a:t>C</a:t>
            </a:r>
            <a:r>
              <a:rPr lang="en-US" sz="1400" b="1" kern="0" dirty="0" smtClean="0">
                <a:solidFill>
                  <a:schemeClr val="tx1"/>
                </a:solidFill>
              </a:rPr>
              <a:t>1</a:t>
            </a:r>
            <a:r>
              <a:rPr lang="en-US" sz="2800" b="1" kern="0" dirty="0" smtClean="0">
                <a:solidFill>
                  <a:schemeClr val="tx1"/>
                </a:solidFill>
              </a:rPr>
              <a:t>; DD</a:t>
            </a:r>
            <a:r>
              <a:rPr lang="en-US" sz="1400" b="1" kern="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6489" y="4792138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5790" y="2660864"/>
            <a:ext cx="3118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Задачи по уроку 4. &lt;strong&gt;Куб&lt;/strong&gt; - Стереометрия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89" y="2385654"/>
            <a:ext cx="2057400" cy="2028825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746289" y="2594123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01062" y="1983364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56445" y="1924685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35156" y="2468266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94471" y="343514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25539" y="338955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089735" y="4280997"/>
            <a:ext cx="410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01415" y="426679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1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 rot="10800000" flipV="1">
            <a:off x="503552" y="1359723"/>
            <a:ext cx="11560275" cy="1292662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Tekislikda</a:t>
            </a:r>
            <a:r>
              <a:rPr lang="en-US" sz="2800" b="1" dirty="0" smtClean="0">
                <a:solidFill>
                  <a:schemeClr val="tx1"/>
                </a:solidFill>
              </a:rPr>
              <a:t> AB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yotmagan</a:t>
            </a:r>
            <a:r>
              <a:rPr lang="en-US" sz="2800" b="1" dirty="0" smtClean="0">
                <a:solidFill>
                  <a:schemeClr val="tx1"/>
                </a:solidFill>
              </a:rPr>
              <a:t> O </a:t>
            </a:r>
            <a:r>
              <a:rPr lang="en-US" sz="2800" b="1" dirty="0" err="1" smtClean="0">
                <a:solidFill>
                  <a:schemeClr val="tx1"/>
                </a:solidFill>
              </a:rPr>
              <a:t>nuqta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berilgan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O </a:t>
            </a:r>
            <a:r>
              <a:rPr lang="en-US" sz="2800" b="1" dirty="0" err="1" smtClean="0">
                <a:solidFill>
                  <a:schemeClr val="tx1"/>
                </a:solidFill>
              </a:rPr>
              <a:t>nuqtadan</a:t>
            </a:r>
            <a:r>
              <a:rPr lang="en-US" sz="2800" b="1" dirty="0" smtClean="0">
                <a:solidFill>
                  <a:schemeClr val="tx1"/>
                </a:solidFill>
              </a:rPr>
              <a:t> AB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chiziqqa</a:t>
            </a:r>
            <a:r>
              <a:rPr lang="en-US" sz="2800" b="1" dirty="0" smtClean="0">
                <a:solidFill>
                  <a:schemeClr val="tx1"/>
                </a:solidFill>
              </a:rPr>
              <a:t> parallel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perpendikulyar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chiziqlarni</a:t>
            </a:r>
            <a:r>
              <a:rPr lang="en-US" sz="2800" b="1" dirty="0" smtClean="0">
                <a:solidFill>
                  <a:schemeClr val="tx1"/>
                </a:solidFill>
              </a:rPr>
              <a:t> o‘tkazing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58415" y="365005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571-MASALA</a:t>
            </a:r>
            <a:endParaRPr lang="ru-RU" sz="4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75637" y="3672458"/>
            <a:ext cx="296960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75637" y="5112618"/>
            <a:ext cx="296960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164134" y="2952377"/>
            <a:ext cx="0" cy="2160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процесс 13"/>
          <p:cNvSpPr/>
          <p:nvPr/>
        </p:nvSpPr>
        <p:spPr>
          <a:xfrm>
            <a:off x="3164134" y="3376839"/>
            <a:ext cx="260668" cy="295618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21329" y="3247763"/>
            <a:ext cx="460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64134" y="4498577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41255" y="321079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02145" y="4854882"/>
            <a:ext cx="309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840" y="3070005"/>
            <a:ext cx="2857143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 animBg="1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4536" y="288082"/>
            <a:ext cx="3577002" cy="677108"/>
          </a:xfrm>
        </p:spPr>
        <p:txBody>
          <a:bodyPr/>
          <a:lstStyle/>
          <a:p>
            <a:r>
              <a:rPr lang="en-US" sz="4400" dirty="0" smtClean="0"/>
              <a:t>572-MASALA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1623" y="5400650"/>
                <a:ext cx="6480720" cy="1292662"/>
              </a:xfrm>
            </p:spPr>
            <p:txBody>
              <a:bodyPr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AOB = 90° - 30° = 60°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AOD = 180°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FOD = 90° + 60° = 150°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1623" y="5400650"/>
                <a:ext cx="6480720" cy="1292662"/>
              </a:xfrm>
              <a:blipFill>
                <a:blip r:embed="rId2"/>
                <a:stretch>
                  <a:fillRect t="-8491" b="-155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96144" y="1440210"/>
                <a:ext cx="9505056" cy="430887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10-rasmdagi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AOB,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AOD,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FOD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burchaklarni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toping.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96144" y="1440210"/>
                <a:ext cx="9505056" cy="430887"/>
              </a:xfrm>
              <a:blipFill rotWithShape="0">
                <a:blip r:embed="rId3"/>
                <a:stretch>
                  <a:fillRect l="-2244" t="-25352" b="-49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320" y="2205085"/>
            <a:ext cx="3816424" cy="2979541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709" y="2777004"/>
            <a:ext cx="4047619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16624" y="275567"/>
            <a:ext cx="3096344" cy="677108"/>
          </a:xfrm>
        </p:spPr>
        <p:txBody>
          <a:bodyPr/>
          <a:lstStyle/>
          <a:p>
            <a:r>
              <a:rPr lang="ru-RU" sz="4400" b="1" dirty="0" smtClean="0"/>
              <a:t>573-</a:t>
            </a:r>
            <a:r>
              <a:rPr lang="en-US" sz="4400" b="1" dirty="0" smtClean="0"/>
              <a:t>masala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3"/>
              <p:cNvSpPr txBox="1">
                <a:spLocks/>
              </p:cNvSpPr>
              <p:nvPr/>
            </p:nvSpPr>
            <p:spPr>
              <a:xfrm>
                <a:off x="640160" y="1512218"/>
                <a:ext cx="11233248" cy="86177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2800" b="1" kern="0" dirty="0" smtClean="0">
                    <a:solidFill>
                      <a:schemeClr val="tx1"/>
                    </a:solidFill>
                  </a:rPr>
                  <a:t>11-rasmdagi,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kern="0" dirty="0" smtClean="0">
                    <a:solidFill>
                      <a:schemeClr val="tx1"/>
                    </a:solidFill>
                  </a:rPr>
                  <a:t>AOB,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kern="0" dirty="0" smtClean="0">
                    <a:solidFill>
                      <a:schemeClr val="tx1"/>
                    </a:solidFill>
                  </a:rPr>
                  <a:t>EOD,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kern="0" dirty="0" smtClean="0">
                    <a:solidFill>
                      <a:schemeClr val="tx1"/>
                    </a:solidFill>
                  </a:rPr>
                  <a:t>FOE,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kern="0" dirty="0" smtClean="0">
                    <a:solidFill>
                      <a:schemeClr val="tx1"/>
                    </a:solidFill>
                  </a:rPr>
                  <a:t>COD,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kern="0" dirty="0" smtClean="0">
                    <a:solidFill>
                      <a:schemeClr val="tx1"/>
                    </a:solidFill>
                  </a:rPr>
                  <a:t>FOC,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kern="0" dirty="0" smtClean="0">
                    <a:solidFill>
                      <a:schemeClr val="tx1"/>
                    </a:solidFill>
                  </a:rPr>
                  <a:t>AOF, </a:t>
                </a:r>
                <a14:m>
                  <m:oMath xmlns:m="http://schemas.openxmlformats.org/officeDocument/2006/math">
                    <m:r>
                      <a:rPr lang="en-US" sz="2800" b="1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kern="0" dirty="0" smtClean="0">
                    <a:solidFill>
                      <a:schemeClr val="tx1"/>
                    </a:solidFill>
                  </a:rPr>
                  <a:t>AOE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burchaklarni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toping.</a:t>
                </a:r>
                <a:endParaRPr lang="ru-RU" sz="28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60" y="1512218"/>
                <a:ext cx="11233248" cy="861774"/>
              </a:xfrm>
              <a:prstGeom prst="rect">
                <a:avLst/>
              </a:prstGeom>
              <a:blipFill>
                <a:blip r:embed="rId2"/>
                <a:stretch>
                  <a:fillRect l="-1899" t="-12766" b="-24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96144" y="3456434"/>
                <a:ext cx="6480720" cy="1292662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AOB = 32° + 43° = 75°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OD = 32°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FOE = 43°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6144" y="3456434"/>
                <a:ext cx="6480720" cy="1292662"/>
              </a:xfrm>
              <a:blipFill>
                <a:blip r:embed="rId3"/>
                <a:stretch>
                  <a:fillRect t="-8491" b="-155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96144" y="4749096"/>
                <a:ext cx="7128792" cy="1723549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𝐂𝐎𝐃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= 180°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OC = (180°- 75°)+32°=105°+32°=137°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AOF = 180°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75° = 105°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AOE=105° + 43° = 148°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6144" y="4749096"/>
                <a:ext cx="7128792" cy="1723549"/>
              </a:xfrm>
              <a:blipFill>
                <a:blip r:embed="rId4"/>
                <a:stretch>
                  <a:fillRect t="-6360" b="-11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936" y="2348200"/>
            <a:ext cx="3312368" cy="342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138751" y="431936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574-MASALA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3"/>
              <p:cNvSpPr txBox="1">
                <a:spLocks/>
              </p:cNvSpPr>
              <p:nvPr/>
            </p:nvSpPr>
            <p:spPr>
              <a:xfrm>
                <a:off x="666340" y="1368202"/>
                <a:ext cx="11233248" cy="86177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2800" b="1" kern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ABCD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to‘g‘ri</a:t>
                </a:r>
                <a:r>
                  <a:rPr lang="en-US" sz="2800" b="1" kern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to‘rtburchakdagi</a:t>
                </a:r>
                <a:r>
                  <a:rPr lang="en-US" sz="2800" b="1" kern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kern="0" dirty="0" smtClean="0">
                    <a:solidFill>
                      <a:schemeClr val="tx1"/>
                    </a:solidFill>
                  </a:rPr>
                  <a:t>AOD,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kern="0" dirty="0" smtClean="0">
                    <a:solidFill>
                      <a:schemeClr val="tx1"/>
                    </a:solidFill>
                  </a:rPr>
                  <a:t>AOB,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kern="0" dirty="0" smtClean="0">
                    <a:solidFill>
                      <a:schemeClr val="tx1"/>
                    </a:solidFill>
                  </a:rPr>
                  <a:t>BAO,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kern="0" dirty="0" smtClean="0">
                    <a:solidFill>
                      <a:schemeClr val="tx1"/>
                    </a:solidFill>
                  </a:rPr>
                  <a:t>DOC,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burchaklarni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toping (12-rasm).</a:t>
                </a:r>
                <a:endParaRPr lang="ru-RU" sz="28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40" y="1368202"/>
                <a:ext cx="11233248" cy="861774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76" b="-23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832" y="2229976"/>
            <a:ext cx="4638095" cy="2276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08112" y="4085781"/>
                <a:ext cx="6480720" cy="1723549"/>
              </a:xfrm>
            </p:spPr>
            <p:txBody>
              <a:bodyPr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AOD = 84°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AOB = 180° - 84° = 96°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BAO = 42°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DOC =180° - 84° =96°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08112" y="4085781"/>
                <a:ext cx="6480720" cy="1723549"/>
              </a:xfrm>
              <a:blipFill>
                <a:blip r:embed="rId4"/>
                <a:stretch>
                  <a:fillRect t="-6360" b="-11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2584376" y="1440210"/>
            <a:ext cx="9361040" cy="34563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36504" y="1968177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0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Darslikning</a:t>
            </a:r>
            <a:r>
              <a:rPr lang="en-US" altLang="ru-RU" sz="40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123-betdagi </a:t>
            </a:r>
          </a:p>
          <a:p>
            <a:pPr algn="ctr">
              <a:defRPr/>
            </a:pPr>
            <a:r>
              <a:rPr lang="en-US" altLang="ru-RU" sz="40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altLang="ru-RU" sz="40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ru-RU" sz="40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6-, 57</a:t>
            </a:r>
            <a:r>
              <a:rPr lang="ru-RU" altLang="ru-RU" sz="4000" b="1" dirty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ru-RU" sz="40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-, 5</a:t>
            </a:r>
            <a:r>
              <a:rPr lang="ru-RU" altLang="ru-RU" sz="40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ru-RU" sz="4000" b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8- masalalarni</a:t>
            </a:r>
            <a:r>
              <a:rPr lang="en-US" altLang="ru-RU" sz="40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altLang="ru-RU" sz="40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n w="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&lt;strong&gt;указка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1979" y="4608562"/>
            <a:ext cx="2880320" cy="234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9880</TotalTime>
  <Words>476</Words>
  <Application>Microsoft Office PowerPoint</Application>
  <PresentationFormat>Произвольный</PresentationFormat>
  <Paragraphs>81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Cambria Math</vt:lpstr>
      <vt:lpstr>Office Theme</vt:lpstr>
      <vt:lpstr>MATEMATIKA</vt:lpstr>
      <vt:lpstr>a</vt:lpstr>
      <vt:lpstr>To‘g‘ri (90°) burchak ostida kesishuvchi to‘g‘ri chiziqlar perpendikulyar to‘g‘ri chiziqlar deyiladi. Rasmda a va b bir-biriga perpendikulyar  a va b to‘g‘ri chiziqlar tasvirlangan. Bu to‘g‘ri chiziqlar a⊥b tarzda yoziladi.</vt:lpstr>
      <vt:lpstr>AA1∥DD1;  AA1∥CC1;  AA1∥BB; DD1∥CC1;  DD1∥  BB1; CC1∥ BB1; AD1∥B1C1; A1D1∥ AD; A1D1∥ BC; B1C1∥ BC; B1C1∥ AD; BC∥AD</vt:lpstr>
      <vt:lpstr>Презентация PowerPoint</vt:lpstr>
      <vt:lpstr>572-MASALA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764</cp:revision>
  <dcterms:created xsi:type="dcterms:W3CDTF">2020-04-09T07:32:19Z</dcterms:created>
  <dcterms:modified xsi:type="dcterms:W3CDTF">2020-12-04T06:04:18Z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